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11" r:id="rId3"/>
    <p:sldId id="297" r:id="rId4"/>
    <p:sldId id="501" r:id="rId5"/>
    <p:sldId id="502" r:id="rId6"/>
    <p:sldId id="510" r:id="rId7"/>
    <p:sldId id="503" r:id="rId8"/>
    <p:sldId id="260" r:id="rId9"/>
    <p:sldId id="312" r:id="rId10"/>
    <p:sldId id="505" r:id="rId11"/>
    <p:sldId id="318" r:id="rId12"/>
    <p:sldId id="315" r:id="rId13"/>
    <p:sldId id="506" r:id="rId14"/>
    <p:sldId id="507" r:id="rId15"/>
    <p:sldId id="298" r:id="rId16"/>
    <p:sldId id="508" r:id="rId17"/>
    <p:sldId id="264" r:id="rId18"/>
    <p:sldId id="509" r:id="rId19"/>
    <p:sldId id="321" r:id="rId20"/>
    <p:sldId id="316" r:id="rId21"/>
    <p:sldId id="320" r:id="rId22"/>
    <p:sldId id="281" r:id="rId23"/>
    <p:sldId id="258" r:id="rId24"/>
    <p:sldId id="262" r:id="rId25"/>
    <p:sldId id="282" r:id="rId26"/>
    <p:sldId id="259" r:id="rId27"/>
    <p:sldId id="511" r:id="rId28"/>
    <p:sldId id="317"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52504"/>
  </p:normalViewPr>
  <p:slideViewPr>
    <p:cSldViewPr>
      <p:cViewPr varScale="1">
        <p:scale>
          <a:sx n="51" d="100"/>
          <a:sy n="51" d="100"/>
        </p:scale>
        <p:origin x="2808"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399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62DE2-6B87-4857-B23A-77F8F709170A}"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s-CR"/>
        </a:p>
      </dgm:t>
    </dgm:pt>
    <dgm:pt modelId="{314D258A-0A66-4124-827F-F56291A3264F}">
      <dgm:prSet phldrT="[Texto]"/>
      <dgm:spPr/>
      <dgm:t>
        <a:bodyPr/>
        <a:lstStyle/>
        <a:p>
          <a:r>
            <a:rPr lang="es-CR" dirty="0">
              <a:latin typeface="Segoe UI" panose="020B0502040204020203" pitchFamily="34" charset="0"/>
              <a:ea typeface="Segoe UI" panose="020B0502040204020203" pitchFamily="34" charset="0"/>
              <a:cs typeface="Segoe UI" panose="020B0502040204020203" pitchFamily="34" charset="0"/>
            </a:rPr>
            <a:t>Lanzamiento</a:t>
          </a:r>
        </a:p>
      </dgm:t>
    </dgm:pt>
    <dgm:pt modelId="{C19E1AAF-7051-49EE-9D76-DBD919114100}" type="parTrans" cxnId="{8D7C4DA9-F205-48E8-A437-F1680EC65D8A}">
      <dgm:prSet/>
      <dgm:spPr/>
      <dgm:t>
        <a:bodyPr/>
        <a:lstStyle/>
        <a:p>
          <a:endParaRPr lang="es-CR"/>
        </a:p>
      </dgm:t>
    </dgm:pt>
    <dgm:pt modelId="{0CE177FC-408E-4180-94FC-37DE57C24B9A}" type="sibTrans" cxnId="{8D7C4DA9-F205-48E8-A437-F1680EC65D8A}">
      <dgm:prSet/>
      <dgm:spPr/>
      <dgm:t>
        <a:bodyPr/>
        <a:lstStyle/>
        <a:p>
          <a:endParaRPr lang="es-CR"/>
        </a:p>
      </dgm:t>
    </dgm:pt>
    <dgm:pt modelId="{F624814F-1473-480D-B78E-2C73F9060A5C}">
      <dgm:prSet phldrT="[Texto]"/>
      <dgm:spPr/>
      <dgm:t>
        <a:bodyPr/>
        <a:lstStyle/>
        <a:p>
          <a:r>
            <a:rPr lang="es-CR" dirty="0">
              <a:latin typeface="Segoe UI" panose="020B0502040204020203" pitchFamily="34" charset="0"/>
              <a:ea typeface="Segoe UI" panose="020B0502040204020203" pitchFamily="34" charset="0"/>
              <a:cs typeface="Segoe UI" panose="020B0502040204020203" pitchFamily="34" charset="0"/>
            </a:rPr>
            <a:t>Mesas de trabajo</a:t>
          </a:r>
        </a:p>
      </dgm:t>
    </dgm:pt>
    <dgm:pt modelId="{F5EC70FE-1DB4-4866-B27A-133683948EBF}" type="parTrans" cxnId="{75609089-DFC0-43FC-B232-CFE424F8CD93}">
      <dgm:prSet/>
      <dgm:spPr/>
      <dgm:t>
        <a:bodyPr/>
        <a:lstStyle/>
        <a:p>
          <a:endParaRPr lang="es-CR"/>
        </a:p>
      </dgm:t>
    </dgm:pt>
    <dgm:pt modelId="{CBB015E3-EF31-4352-A614-01173FE9C37A}" type="sibTrans" cxnId="{75609089-DFC0-43FC-B232-CFE424F8CD93}">
      <dgm:prSet/>
      <dgm:spPr/>
      <dgm:t>
        <a:bodyPr/>
        <a:lstStyle/>
        <a:p>
          <a:endParaRPr lang="es-CR"/>
        </a:p>
      </dgm:t>
    </dgm:pt>
    <dgm:pt modelId="{EC853992-5382-475F-B5D9-9CC96721B65D}">
      <dgm:prSet phldrT="[Texto]"/>
      <dgm:spPr/>
      <dgm:t>
        <a:bodyPr/>
        <a:lstStyle/>
        <a:p>
          <a:r>
            <a:rPr lang="es-CR" dirty="0">
              <a:latin typeface="Segoe UI" panose="020B0502040204020203" pitchFamily="34" charset="0"/>
              <a:ea typeface="Segoe UI" panose="020B0502040204020203" pitchFamily="34" charset="0"/>
              <a:cs typeface="Segoe UI" panose="020B0502040204020203" pitchFamily="34" charset="0"/>
            </a:rPr>
            <a:t>Plenario</a:t>
          </a:r>
        </a:p>
      </dgm:t>
    </dgm:pt>
    <dgm:pt modelId="{4AEAE7A9-6764-447C-B2FA-C9631728B34F}" type="parTrans" cxnId="{85F682B1-3592-4A6F-9790-D63BCACC90A4}">
      <dgm:prSet/>
      <dgm:spPr/>
      <dgm:t>
        <a:bodyPr/>
        <a:lstStyle/>
        <a:p>
          <a:endParaRPr lang="es-CR"/>
        </a:p>
      </dgm:t>
    </dgm:pt>
    <dgm:pt modelId="{3425AB0C-2464-409D-B67D-4857F5702E6C}" type="sibTrans" cxnId="{85F682B1-3592-4A6F-9790-D63BCACC90A4}">
      <dgm:prSet/>
      <dgm:spPr/>
      <dgm:t>
        <a:bodyPr/>
        <a:lstStyle/>
        <a:p>
          <a:endParaRPr lang="es-CR"/>
        </a:p>
      </dgm:t>
    </dgm:pt>
    <dgm:pt modelId="{2C5156E3-43CB-461A-A461-7ECED41D74F5}" type="pres">
      <dgm:prSet presAssocID="{AB462DE2-6B87-4857-B23A-77F8F709170A}" presName="Name0" presStyleCnt="0">
        <dgm:presLayoutVars>
          <dgm:dir/>
          <dgm:resizeHandles val="exact"/>
        </dgm:presLayoutVars>
      </dgm:prSet>
      <dgm:spPr/>
    </dgm:pt>
    <dgm:pt modelId="{13F13D66-6EA2-4072-97B3-68F3F7C1FBFE}" type="pres">
      <dgm:prSet presAssocID="{314D258A-0A66-4124-827F-F56291A3264F}" presName="node" presStyleLbl="node1" presStyleIdx="0" presStyleCnt="3">
        <dgm:presLayoutVars>
          <dgm:bulletEnabled val="1"/>
        </dgm:presLayoutVars>
      </dgm:prSet>
      <dgm:spPr/>
    </dgm:pt>
    <dgm:pt modelId="{F842FC3C-B836-4045-9F28-D4CCECBC6321}" type="pres">
      <dgm:prSet presAssocID="{0CE177FC-408E-4180-94FC-37DE57C24B9A}" presName="sibTrans" presStyleCnt="0"/>
      <dgm:spPr/>
    </dgm:pt>
    <dgm:pt modelId="{E4DBB575-4359-418C-957E-D1A442DBCCCC}" type="pres">
      <dgm:prSet presAssocID="{F624814F-1473-480D-B78E-2C73F9060A5C}" presName="node" presStyleLbl="node1" presStyleIdx="1" presStyleCnt="3">
        <dgm:presLayoutVars>
          <dgm:bulletEnabled val="1"/>
        </dgm:presLayoutVars>
      </dgm:prSet>
      <dgm:spPr/>
    </dgm:pt>
    <dgm:pt modelId="{6FE8EA74-8149-4D74-BBCC-185EBA8D8DB5}" type="pres">
      <dgm:prSet presAssocID="{CBB015E3-EF31-4352-A614-01173FE9C37A}" presName="sibTrans" presStyleCnt="0"/>
      <dgm:spPr/>
    </dgm:pt>
    <dgm:pt modelId="{44663355-83CC-472A-B33D-7C4C1A9B168E}" type="pres">
      <dgm:prSet presAssocID="{EC853992-5382-475F-B5D9-9CC96721B65D}" presName="node" presStyleLbl="node1" presStyleIdx="2" presStyleCnt="3">
        <dgm:presLayoutVars>
          <dgm:bulletEnabled val="1"/>
        </dgm:presLayoutVars>
      </dgm:prSet>
      <dgm:spPr/>
    </dgm:pt>
  </dgm:ptLst>
  <dgm:cxnLst>
    <dgm:cxn modelId="{D6EE0B19-0462-4F51-84DD-B5E7B4107774}" type="presOf" srcId="{EC853992-5382-475F-B5D9-9CC96721B65D}" destId="{44663355-83CC-472A-B33D-7C4C1A9B168E}" srcOrd="0" destOrd="0" presId="urn:microsoft.com/office/officeart/2005/8/layout/hList6"/>
    <dgm:cxn modelId="{06D02D47-AA88-4D1A-9C25-4324A84FBF4C}" type="presOf" srcId="{314D258A-0A66-4124-827F-F56291A3264F}" destId="{13F13D66-6EA2-4072-97B3-68F3F7C1FBFE}" srcOrd="0" destOrd="0" presId="urn:microsoft.com/office/officeart/2005/8/layout/hList6"/>
    <dgm:cxn modelId="{75609089-DFC0-43FC-B232-CFE424F8CD93}" srcId="{AB462DE2-6B87-4857-B23A-77F8F709170A}" destId="{F624814F-1473-480D-B78E-2C73F9060A5C}" srcOrd="1" destOrd="0" parTransId="{F5EC70FE-1DB4-4866-B27A-133683948EBF}" sibTransId="{CBB015E3-EF31-4352-A614-01173FE9C37A}"/>
    <dgm:cxn modelId="{8D7C4DA9-F205-48E8-A437-F1680EC65D8A}" srcId="{AB462DE2-6B87-4857-B23A-77F8F709170A}" destId="{314D258A-0A66-4124-827F-F56291A3264F}" srcOrd="0" destOrd="0" parTransId="{C19E1AAF-7051-49EE-9D76-DBD919114100}" sibTransId="{0CE177FC-408E-4180-94FC-37DE57C24B9A}"/>
    <dgm:cxn modelId="{85F682B1-3592-4A6F-9790-D63BCACC90A4}" srcId="{AB462DE2-6B87-4857-B23A-77F8F709170A}" destId="{EC853992-5382-475F-B5D9-9CC96721B65D}" srcOrd="2" destOrd="0" parTransId="{4AEAE7A9-6764-447C-B2FA-C9631728B34F}" sibTransId="{3425AB0C-2464-409D-B67D-4857F5702E6C}"/>
    <dgm:cxn modelId="{A17DE2B2-23DE-43DE-AB1B-04D89EA07135}" type="presOf" srcId="{F624814F-1473-480D-B78E-2C73F9060A5C}" destId="{E4DBB575-4359-418C-957E-D1A442DBCCCC}" srcOrd="0" destOrd="0" presId="urn:microsoft.com/office/officeart/2005/8/layout/hList6"/>
    <dgm:cxn modelId="{970103F0-FAA1-4C49-B0FF-0C9881832247}" type="presOf" srcId="{AB462DE2-6B87-4857-B23A-77F8F709170A}" destId="{2C5156E3-43CB-461A-A461-7ECED41D74F5}" srcOrd="0" destOrd="0" presId="urn:microsoft.com/office/officeart/2005/8/layout/hList6"/>
    <dgm:cxn modelId="{22E021FA-42F0-47FD-B35F-F4A1162F7054}" type="presParOf" srcId="{2C5156E3-43CB-461A-A461-7ECED41D74F5}" destId="{13F13D66-6EA2-4072-97B3-68F3F7C1FBFE}" srcOrd="0" destOrd="0" presId="urn:microsoft.com/office/officeart/2005/8/layout/hList6"/>
    <dgm:cxn modelId="{E9488C84-4EC0-491C-8475-DCEB08E61277}" type="presParOf" srcId="{2C5156E3-43CB-461A-A461-7ECED41D74F5}" destId="{F842FC3C-B836-4045-9F28-D4CCECBC6321}" srcOrd="1" destOrd="0" presId="urn:microsoft.com/office/officeart/2005/8/layout/hList6"/>
    <dgm:cxn modelId="{98DA493C-1D56-4BC4-95A6-7BC4900ED7AC}" type="presParOf" srcId="{2C5156E3-43CB-461A-A461-7ECED41D74F5}" destId="{E4DBB575-4359-418C-957E-D1A442DBCCCC}" srcOrd="2" destOrd="0" presId="urn:microsoft.com/office/officeart/2005/8/layout/hList6"/>
    <dgm:cxn modelId="{EBEA18FF-FE72-4427-BFBD-E872135DD5D4}" type="presParOf" srcId="{2C5156E3-43CB-461A-A461-7ECED41D74F5}" destId="{6FE8EA74-8149-4D74-BBCC-185EBA8D8DB5}" srcOrd="3" destOrd="0" presId="urn:microsoft.com/office/officeart/2005/8/layout/hList6"/>
    <dgm:cxn modelId="{1ADF741D-65DE-4A4C-BC56-25459477B548}" type="presParOf" srcId="{2C5156E3-43CB-461A-A461-7ECED41D74F5}" destId="{44663355-83CC-472A-B33D-7C4C1A9B168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94F02-4F0F-482F-9A2D-7BD9BC2AA2C2}"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es-CR"/>
        </a:p>
      </dgm:t>
    </dgm:pt>
    <dgm:pt modelId="{B1845D7B-99C2-465D-98CC-60A5BF609038}">
      <dgm:prSet phldrT="[Texto]" custT="1"/>
      <dgm:spPr/>
      <dgm:t>
        <a:bodyPr/>
        <a:lstStyle/>
        <a:p>
          <a:r>
            <a:rPr lang="es-CR" sz="2000" dirty="0"/>
            <a:t>Organización</a:t>
          </a:r>
        </a:p>
      </dgm:t>
    </dgm:pt>
    <dgm:pt modelId="{6AD8B1A4-75FA-487D-8666-C63CF7588D8C}" type="parTrans" cxnId="{4D73762D-A7CA-4836-AB40-DC2735FE6A95}">
      <dgm:prSet/>
      <dgm:spPr/>
      <dgm:t>
        <a:bodyPr/>
        <a:lstStyle/>
        <a:p>
          <a:endParaRPr lang="es-CR" sz="2400"/>
        </a:p>
      </dgm:t>
    </dgm:pt>
    <dgm:pt modelId="{BD55E624-31A5-455B-8805-33291090E39C}" type="sibTrans" cxnId="{4D73762D-A7CA-4836-AB40-DC2735FE6A95}">
      <dgm:prSet/>
      <dgm:spPr/>
      <dgm:t>
        <a:bodyPr/>
        <a:lstStyle/>
        <a:p>
          <a:endParaRPr lang="es-CR" sz="2400"/>
        </a:p>
      </dgm:t>
    </dgm:pt>
    <dgm:pt modelId="{C3A54C0A-9F13-4D68-8E68-3141BC398699}">
      <dgm:prSet phldrT="[Texto]" custT="1"/>
      <dgm:spPr>
        <a:solidFill>
          <a:schemeClr val="accent1">
            <a:lumMod val="75000"/>
          </a:schemeClr>
        </a:solidFill>
      </dgm:spPr>
      <dgm:t>
        <a:bodyPr/>
        <a:lstStyle/>
        <a:p>
          <a:r>
            <a:rPr lang="es-CR" sz="1600" dirty="0"/>
            <a:t>Foros Regionales</a:t>
          </a:r>
        </a:p>
      </dgm:t>
    </dgm:pt>
    <dgm:pt modelId="{71C3E4AF-463A-49A9-A0E6-4632DC5EC144}" type="parTrans" cxnId="{8DDFC121-3909-49E6-A92D-E8DC1BC5EDCB}">
      <dgm:prSet/>
      <dgm:spPr/>
      <dgm:t>
        <a:bodyPr/>
        <a:lstStyle/>
        <a:p>
          <a:endParaRPr lang="es-CR" sz="2400"/>
        </a:p>
      </dgm:t>
    </dgm:pt>
    <dgm:pt modelId="{11290FE7-A986-43C0-9AE6-277CA2D9A7D2}" type="sibTrans" cxnId="{8DDFC121-3909-49E6-A92D-E8DC1BC5EDCB}">
      <dgm:prSet/>
      <dgm:spPr>
        <a:solidFill>
          <a:schemeClr val="accent1">
            <a:lumMod val="40000"/>
            <a:lumOff val="60000"/>
          </a:schemeClr>
        </a:solidFill>
        <a:ln>
          <a:noFill/>
        </a:ln>
      </dgm:spPr>
      <dgm:t>
        <a:bodyPr/>
        <a:lstStyle/>
        <a:p>
          <a:endParaRPr lang="es-CR" sz="2400"/>
        </a:p>
      </dgm:t>
    </dgm:pt>
    <dgm:pt modelId="{3FFDCCDE-2038-43AC-B6FC-FE51478A1F3B}">
      <dgm:prSet phldrT="[Texto]" custT="1"/>
      <dgm:spPr/>
      <dgm:t>
        <a:bodyPr/>
        <a:lstStyle/>
        <a:p>
          <a:r>
            <a:rPr lang="es-CR" sz="1800" dirty="0"/>
            <a:t>Foro Naciona</a:t>
          </a:r>
          <a:r>
            <a:rPr lang="es-CR" sz="1600" dirty="0"/>
            <a:t>l</a:t>
          </a:r>
        </a:p>
      </dgm:t>
    </dgm:pt>
    <dgm:pt modelId="{4AEAC80A-D8AE-4BBF-A292-3E85554747ED}" type="parTrans" cxnId="{876B6118-2B1E-4536-B059-1C7F42F99D4B}">
      <dgm:prSet/>
      <dgm:spPr/>
      <dgm:t>
        <a:bodyPr/>
        <a:lstStyle/>
        <a:p>
          <a:endParaRPr lang="es-CR" sz="2400"/>
        </a:p>
      </dgm:t>
    </dgm:pt>
    <dgm:pt modelId="{85637A77-FC81-47DA-8CC8-C83CAEEE1A1F}" type="sibTrans" cxnId="{876B6118-2B1E-4536-B059-1C7F42F99D4B}">
      <dgm:prSet/>
      <dgm:spPr>
        <a:solidFill>
          <a:schemeClr val="accent1">
            <a:lumMod val="40000"/>
            <a:lumOff val="60000"/>
          </a:schemeClr>
        </a:solidFill>
      </dgm:spPr>
      <dgm:t>
        <a:bodyPr/>
        <a:lstStyle/>
        <a:p>
          <a:endParaRPr lang="es-CR" sz="2400"/>
        </a:p>
      </dgm:t>
    </dgm:pt>
    <dgm:pt modelId="{7D4244B0-AA6A-4AEF-8FBA-4370D5FF5213}">
      <dgm:prSet phldrT="[Texto]" custT="1"/>
      <dgm:spPr/>
      <dgm:t>
        <a:bodyPr/>
        <a:lstStyle/>
        <a:p>
          <a:r>
            <a:rPr lang="es-CR" sz="1600" dirty="0"/>
            <a:t>Grupo de gobernanza del agua </a:t>
          </a:r>
        </a:p>
      </dgm:t>
    </dgm:pt>
    <dgm:pt modelId="{EF90BB6B-D509-4083-BD14-0323D6035D40}" type="parTrans" cxnId="{9B622784-6B01-42B9-BF0D-DC60868E2D07}">
      <dgm:prSet/>
      <dgm:spPr/>
      <dgm:t>
        <a:bodyPr/>
        <a:lstStyle/>
        <a:p>
          <a:endParaRPr lang="es-CR" sz="2400"/>
        </a:p>
      </dgm:t>
    </dgm:pt>
    <dgm:pt modelId="{8BEEE50D-5F0A-4C6C-AED4-CB720DB45708}" type="sibTrans" cxnId="{9B622784-6B01-42B9-BF0D-DC60868E2D07}">
      <dgm:prSet/>
      <dgm:spPr>
        <a:solidFill>
          <a:schemeClr val="accent1">
            <a:lumMod val="40000"/>
            <a:lumOff val="60000"/>
          </a:schemeClr>
        </a:solidFill>
      </dgm:spPr>
      <dgm:t>
        <a:bodyPr/>
        <a:lstStyle/>
        <a:p>
          <a:endParaRPr lang="es-CR" sz="2400"/>
        </a:p>
      </dgm:t>
    </dgm:pt>
    <dgm:pt modelId="{AD539AB0-BB72-48AF-8EC0-51043E5AF29E}" type="pres">
      <dgm:prSet presAssocID="{AE494F02-4F0F-482F-9A2D-7BD9BC2AA2C2}" presName="Name0" presStyleCnt="0">
        <dgm:presLayoutVars>
          <dgm:chMax val="1"/>
          <dgm:dir/>
          <dgm:animLvl val="ctr"/>
          <dgm:resizeHandles val="exact"/>
        </dgm:presLayoutVars>
      </dgm:prSet>
      <dgm:spPr/>
    </dgm:pt>
    <dgm:pt modelId="{72C92084-6575-459A-83E5-828247ACA9DA}" type="pres">
      <dgm:prSet presAssocID="{B1845D7B-99C2-465D-98CC-60A5BF609038}" presName="centerShape" presStyleLbl="node0" presStyleIdx="0" presStyleCnt="1"/>
      <dgm:spPr/>
    </dgm:pt>
    <dgm:pt modelId="{6D4D792E-5EEA-4FC8-87BD-BC7B40DDB8AD}" type="pres">
      <dgm:prSet presAssocID="{C3A54C0A-9F13-4D68-8E68-3141BC398699}" presName="node" presStyleLbl="node1" presStyleIdx="0" presStyleCnt="3">
        <dgm:presLayoutVars>
          <dgm:bulletEnabled val="1"/>
        </dgm:presLayoutVars>
      </dgm:prSet>
      <dgm:spPr/>
    </dgm:pt>
    <dgm:pt modelId="{54111C6A-E56F-4823-844E-5C2610C84B6E}" type="pres">
      <dgm:prSet presAssocID="{C3A54C0A-9F13-4D68-8E68-3141BC398699}" presName="dummy" presStyleCnt="0"/>
      <dgm:spPr/>
    </dgm:pt>
    <dgm:pt modelId="{9B0FC408-6117-4914-B832-AEE1585A0A6F}" type="pres">
      <dgm:prSet presAssocID="{11290FE7-A986-43C0-9AE6-277CA2D9A7D2}" presName="sibTrans" presStyleLbl="sibTrans2D1" presStyleIdx="0" presStyleCnt="3"/>
      <dgm:spPr/>
    </dgm:pt>
    <dgm:pt modelId="{1F80BE9D-3F80-4322-90CC-D62ED8065BAE}" type="pres">
      <dgm:prSet presAssocID="{3FFDCCDE-2038-43AC-B6FC-FE51478A1F3B}" presName="node" presStyleLbl="node1" presStyleIdx="1" presStyleCnt="3">
        <dgm:presLayoutVars>
          <dgm:bulletEnabled val="1"/>
        </dgm:presLayoutVars>
      </dgm:prSet>
      <dgm:spPr/>
    </dgm:pt>
    <dgm:pt modelId="{0775089F-C668-4FDD-94C7-59631589EF57}" type="pres">
      <dgm:prSet presAssocID="{3FFDCCDE-2038-43AC-B6FC-FE51478A1F3B}" presName="dummy" presStyleCnt="0"/>
      <dgm:spPr/>
    </dgm:pt>
    <dgm:pt modelId="{3A6DB655-A862-4994-8399-634AEB67F08B}" type="pres">
      <dgm:prSet presAssocID="{85637A77-FC81-47DA-8CC8-C83CAEEE1A1F}" presName="sibTrans" presStyleLbl="sibTrans2D1" presStyleIdx="1" presStyleCnt="3"/>
      <dgm:spPr/>
    </dgm:pt>
    <dgm:pt modelId="{124E09CE-0CB7-4D0A-91A8-AA9FE7E734DA}" type="pres">
      <dgm:prSet presAssocID="{7D4244B0-AA6A-4AEF-8FBA-4370D5FF5213}" presName="node" presStyleLbl="node1" presStyleIdx="2" presStyleCnt="3">
        <dgm:presLayoutVars>
          <dgm:bulletEnabled val="1"/>
        </dgm:presLayoutVars>
      </dgm:prSet>
      <dgm:spPr/>
    </dgm:pt>
    <dgm:pt modelId="{B6A2264B-0FC1-4A5E-9AE2-06A51A461ADA}" type="pres">
      <dgm:prSet presAssocID="{7D4244B0-AA6A-4AEF-8FBA-4370D5FF5213}" presName="dummy" presStyleCnt="0"/>
      <dgm:spPr/>
    </dgm:pt>
    <dgm:pt modelId="{7932C8B7-3E2D-4DAA-A61D-285CA40BD9BB}" type="pres">
      <dgm:prSet presAssocID="{8BEEE50D-5F0A-4C6C-AED4-CB720DB45708}" presName="sibTrans" presStyleLbl="sibTrans2D1" presStyleIdx="2" presStyleCnt="3" custLinFactNeighborX="-1424"/>
      <dgm:spPr/>
    </dgm:pt>
  </dgm:ptLst>
  <dgm:cxnLst>
    <dgm:cxn modelId="{53286701-5FB4-4965-9D36-C36E206F333C}" type="presOf" srcId="{7D4244B0-AA6A-4AEF-8FBA-4370D5FF5213}" destId="{124E09CE-0CB7-4D0A-91A8-AA9FE7E734DA}" srcOrd="0" destOrd="0" presId="urn:microsoft.com/office/officeart/2005/8/layout/radial6"/>
    <dgm:cxn modelId="{876B6118-2B1E-4536-B059-1C7F42F99D4B}" srcId="{B1845D7B-99C2-465D-98CC-60A5BF609038}" destId="{3FFDCCDE-2038-43AC-B6FC-FE51478A1F3B}" srcOrd="1" destOrd="0" parTransId="{4AEAC80A-D8AE-4BBF-A292-3E85554747ED}" sibTransId="{85637A77-FC81-47DA-8CC8-C83CAEEE1A1F}"/>
    <dgm:cxn modelId="{8DDFC121-3909-49E6-A92D-E8DC1BC5EDCB}" srcId="{B1845D7B-99C2-465D-98CC-60A5BF609038}" destId="{C3A54C0A-9F13-4D68-8E68-3141BC398699}" srcOrd="0" destOrd="0" parTransId="{71C3E4AF-463A-49A9-A0E6-4632DC5EC144}" sibTransId="{11290FE7-A986-43C0-9AE6-277CA2D9A7D2}"/>
    <dgm:cxn modelId="{E04FF528-F771-422B-86E1-A55E3620FA5C}" type="presOf" srcId="{C3A54C0A-9F13-4D68-8E68-3141BC398699}" destId="{6D4D792E-5EEA-4FC8-87BD-BC7B40DDB8AD}" srcOrd="0" destOrd="0" presId="urn:microsoft.com/office/officeart/2005/8/layout/radial6"/>
    <dgm:cxn modelId="{4D73762D-A7CA-4836-AB40-DC2735FE6A95}" srcId="{AE494F02-4F0F-482F-9A2D-7BD9BC2AA2C2}" destId="{B1845D7B-99C2-465D-98CC-60A5BF609038}" srcOrd="0" destOrd="0" parTransId="{6AD8B1A4-75FA-487D-8666-C63CF7588D8C}" sibTransId="{BD55E624-31A5-455B-8805-33291090E39C}"/>
    <dgm:cxn modelId="{8DD81044-AB9B-4D77-B7F8-E5EE5386BF6C}" type="presOf" srcId="{AE494F02-4F0F-482F-9A2D-7BD9BC2AA2C2}" destId="{AD539AB0-BB72-48AF-8EC0-51043E5AF29E}" srcOrd="0" destOrd="0" presId="urn:microsoft.com/office/officeart/2005/8/layout/radial6"/>
    <dgm:cxn modelId="{5570CD6F-8512-44E8-8CFC-9E394CBB7636}" type="presOf" srcId="{3FFDCCDE-2038-43AC-B6FC-FE51478A1F3B}" destId="{1F80BE9D-3F80-4322-90CC-D62ED8065BAE}" srcOrd="0" destOrd="0" presId="urn:microsoft.com/office/officeart/2005/8/layout/radial6"/>
    <dgm:cxn modelId="{9B622784-6B01-42B9-BF0D-DC60868E2D07}" srcId="{B1845D7B-99C2-465D-98CC-60A5BF609038}" destId="{7D4244B0-AA6A-4AEF-8FBA-4370D5FF5213}" srcOrd="2" destOrd="0" parTransId="{EF90BB6B-D509-4083-BD14-0323D6035D40}" sibTransId="{8BEEE50D-5F0A-4C6C-AED4-CB720DB45708}"/>
    <dgm:cxn modelId="{C4E76CB4-7D07-486D-8555-963EB46159C8}" type="presOf" srcId="{11290FE7-A986-43C0-9AE6-277CA2D9A7D2}" destId="{9B0FC408-6117-4914-B832-AEE1585A0A6F}" srcOrd="0" destOrd="0" presId="urn:microsoft.com/office/officeart/2005/8/layout/radial6"/>
    <dgm:cxn modelId="{FC477BBB-6993-40F3-92F3-C8044B314D0D}" type="presOf" srcId="{85637A77-FC81-47DA-8CC8-C83CAEEE1A1F}" destId="{3A6DB655-A862-4994-8399-634AEB67F08B}" srcOrd="0" destOrd="0" presId="urn:microsoft.com/office/officeart/2005/8/layout/radial6"/>
    <dgm:cxn modelId="{A43829D0-0F76-4FCE-AB81-6E26D6842449}" type="presOf" srcId="{B1845D7B-99C2-465D-98CC-60A5BF609038}" destId="{72C92084-6575-459A-83E5-828247ACA9DA}" srcOrd="0" destOrd="0" presId="urn:microsoft.com/office/officeart/2005/8/layout/radial6"/>
    <dgm:cxn modelId="{3ABA17D9-6F39-4E37-8373-AFB24269C3F2}" type="presOf" srcId="{8BEEE50D-5F0A-4C6C-AED4-CB720DB45708}" destId="{7932C8B7-3E2D-4DAA-A61D-285CA40BD9BB}" srcOrd="0" destOrd="0" presId="urn:microsoft.com/office/officeart/2005/8/layout/radial6"/>
    <dgm:cxn modelId="{E0F31FFD-5824-405C-92B3-46735FE07768}" type="presParOf" srcId="{AD539AB0-BB72-48AF-8EC0-51043E5AF29E}" destId="{72C92084-6575-459A-83E5-828247ACA9DA}" srcOrd="0" destOrd="0" presId="urn:microsoft.com/office/officeart/2005/8/layout/radial6"/>
    <dgm:cxn modelId="{1BB90616-D40B-47D7-8352-485B894736A0}" type="presParOf" srcId="{AD539AB0-BB72-48AF-8EC0-51043E5AF29E}" destId="{6D4D792E-5EEA-4FC8-87BD-BC7B40DDB8AD}" srcOrd="1" destOrd="0" presId="urn:microsoft.com/office/officeart/2005/8/layout/radial6"/>
    <dgm:cxn modelId="{92DD2BF4-090C-443C-8E19-C4A04754DC49}" type="presParOf" srcId="{AD539AB0-BB72-48AF-8EC0-51043E5AF29E}" destId="{54111C6A-E56F-4823-844E-5C2610C84B6E}" srcOrd="2" destOrd="0" presId="urn:microsoft.com/office/officeart/2005/8/layout/radial6"/>
    <dgm:cxn modelId="{A4416BEB-4CA4-45DB-B59E-9FDBEDA11C6D}" type="presParOf" srcId="{AD539AB0-BB72-48AF-8EC0-51043E5AF29E}" destId="{9B0FC408-6117-4914-B832-AEE1585A0A6F}" srcOrd="3" destOrd="0" presId="urn:microsoft.com/office/officeart/2005/8/layout/radial6"/>
    <dgm:cxn modelId="{5C0444FA-2E2C-4F26-A1E6-8970D1D9206C}" type="presParOf" srcId="{AD539AB0-BB72-48AF-8EC0-51043E5AF29E}" destId="{1F80BE9D-3F80-4322-90CC-D62ED8065BAE}" srcOrd="4" destOrd="0" presId="urn:microsoft.com/office/officeart/2005/8/layout/radial6"/>
    <dgm:cxn modelId="{C3EF5D67-7BDC-4D57-895E-C5FBA6252ADA}" type="presParOf" srcId="{AD539AB0-BB72-48AF-8EC0-51043E5AF29E}" destId="{0775089F-C668-4FDD-94C7-59631589EF57}" srcOrd="5" destOrd="0" presId="urn:microsoft.com/office/officeart/2005/8/layout/radial6"/>
    <dgm:cxn modelId="{ADDF4DF6-68E8-4623-90B8-732138EEF86E}" type="presParOf" srcId="{AD539AB0-BB72-48AF-8EC0-51043E5AF29E}" destId="{3A6DB655-A862-4994-8399-634AEB67F08B}" srcOrd="6" destOrd="0" presId="urn:microsoft.com/office/officeart/2005/8/layout/radial6"/>
    <dgm:cxn modelId="{365F7A8A-FD2C-4884-9F1F-1291A97BB532}" type="presParOf" srcId="{AD539AB0-BB72-48AF-8EC0-51043E5AF29E}" destId="{124E09CE-0CB7-4D0A-91A8-AA9FE7E734DA}" srcOrd="7" destOrd="0" presId="urn:microsoft.com/office/officeart/2005/8/layout/radial6"/>
    <dgm:cxn modelId="{591DFD53-0470-43F2-9FC6-8EAC8A331720}" type="presParOf" srcId="{AD539AB0-BB72-48AF-8EC0-51043E5AF29E}" destId="{B6A2264B-0FC1-4A5E-9AE2-06A51A461ADA}" srcOrd="8" destOrd="0" presId="urn:microsoft.com/office/officeart/2005/8/layout/radial6"/>
    <dgm:cxn modelId="{74FF44FD-7521-4763-96E3-B7BE9A6BF0BE}" type="presParOf" srcId="{AD539AB0-BB72-48AF-8EC0-51043E5AF29E}" destId="{7932C8B7-3E2D-4DAA-A61D-285CA40BD9BB}"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3D66-6EA2-4072-97B3-68F3F7C1FBFE}">
      <dsp:nvSpPr>
        <dsp:cNvPr id="0" name=""/>
        <dsp:cNvSpPr/>
      </dsp:nvSpPr>
      <dsp:spPr>
        <a:xfrm rot="16200000">
          <a:off x="488146" y="-487287"/>
          <a:ext cx="1260231" cy="2234805"/>
        </a:xfrm>
        <a:prstGeom prst="flowChartManualOperati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571" bIns="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Segoe UI" panose="020B0502040204020203" pitchFamily="34" charset="0"/>
              <a:ea typeface="Segoe UI" panose="020B0502040204020203" pitchFamily="34" charset="0"/>
              <a:cs typeface="Segoe UI" panose="020B0502040204020203" pitchFamily="34" charset="0"/>
            </a:rPr>
            <a:t>Lanzamiento</a:t>
          </a:r>
        </a:p>
      </dsp:txBody>
      <dsp:txXfrm rot="5400000">
        <a:off x="859" y="252046"/>
        <a:ext cx="2234805" cy="756139"/>
      </dsp:txXfrm>
    </dsp:sp>
    <dsp:sp modelId="{E4DBB575-4359-418C-957E-D1A442DBCCCC}">
      <dsp:nvSpPr>
        <dsp:cNvPr id="0" name=""/>
        <dsp:cNvSpPr/>
      </dsp:nvSpPr>
      <dsp:spPr>
        <a:xfrm rot="16200000">
          <a:off x="2890562" y="-487287"/>
          <a:ext cx="1260231" cy="2234805"/>
        </a:xfrm>
        <a:prstGeom prst="flowChartManualOperation">
          <a:avLst/>
        </a:prstGeom>
        <a:solidFill>
          <a:schemeClr val="accent1">
            <a:shade val="50000"/>
            <a:hueOff val="30336"/>
            <a:satOff val="-1968"/>
            <a:lumOff val="28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571" bIns="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Segoe UI" panose="020B0502040204020203" pitchFamily="34" charset="0"/>
              <a:ea typeface="Segoe UI" panose="020B0502040204020203" pitchFamily="34" charset="0"/>
              <a:cs typeface="Segoe UI" panose="020B0502040204020203" pitchFamily="34" charset="0"/>
            </a:rPr>
            <a:t>Mesas de trabajo</a:t>
          </a:r>
        </a:p>
      </dsp:txBody>
      <dsp:txXfrm rot="5400000">
        <a:off x="2403275" y="252046"/>
        <a:ext cx="2234805" cy="756139"/>
      </dsp:txXfrm>
    </dsp:sp>
    <dsp:sp modelId="{44663355-83CC-472A-B33D-7C4C1A9B168E}">
      <dsp:nvSpPr>
        <dsp:cNvPr id="0" name=""/>
        <dsp:cNvSpPr/>
      </dsp:nvSpPr>
      <dsp:spPr>
        <a:xfrm rot="16200000">
          <a:off x="5292978" y="-487287"/>
          <a:ext cx="1260231" cy="2234805"/>
        </a:xfrm>
        <a:prstGeom prst="flowChartManualOperation">
          <a:avLst/>
        </a:prstGeom>
        <a:solidFill>
          <a:schemeClr val="accent1">
            <a:shade val="50000"/>
            <a:hueOff val="30336"/>
            <a:satOff val="-1968"/>
            <a:lumOff val="28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571" bIns="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Segoe UI" panose="020B0502040204020203" pitchFamily="34" charset="0"/>
              <a:ea typeface="Segoe UI" panose="020B0502040204020203" pitchFamily="34" charset="0"/>
              <a:cs typeface="Segoe UI" panose="020B0502040204020203" pitchFamily="34" charset="0"/>
            </a:rPr>
            <a:t>Plenario</a:t>
          </a:r>
        </a:p>
      </dsp:txBody>
      <dsp:txXfrm rot="5400000">
        <a:off x="4805691" y="252046"/>
        <a:ext cx="2234805" cy="756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C8B7-3E2D-4DAA-A61D-285CA40BD9BB}">
      <dsp:nvSpPr>
        <dsp:cNvPr id="0" name=""/>
        <dsp:cNvSpPr/>
      </dsp:nvSpPr>
      <dsp:spPr>
        <a:xfrm>
          <a:off x="719617" y="613341"/>
          <a:ext cx="4088963" cy="4088963"/>
        </a:xfrm>
        <a:prstGeom prst="blockArc">
          <a:avLst>
            <a:gd name="adj1" fmla="val 9000000"/>
            <a:gd name="adj2" fmla="val 16200000"/>
            <a:gd name="adj3" fmla="val 4641"/>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A6DB655-A862-4994-8399-634AEB67F08B}">
      <dsp:nvSpPr>
        <dsp:cNvPr id="0" name=""/>
        <dsp:cNvSpPr/>
      </dsp:nvSpPr>
      <dsp:spPr>
        <a:xfrm>
          <a:off x="777843" y="613341"/>
          <a:ext cx="4088963" cy="4088963"/>
        </a:xfrm>
        <a:prstGeom prst="blockArc">
          <a:avLst>
            <a:gd name="adj1" fmla="val 1800000"/>
            <a:gd name="adj2" fmla="val 9000000"/>
            <a:gd name="adj3" fmla="val 4641"/>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B0FC408-6117-4914-B832-AEE1585A0A6F}">
      <dsp:nvSpPr>
        <dsp:cNvPr id="0" name=""/>
        <dsp:cNvSpPr/>
      </dsp:nvSpPr>
      <dsp:spPr>
        <a:xfrm>
          <a:off x="777843" y="613341"/>
          <a:ext cx="4088963" cy="4088963"/>
        </a:xfrm>
        <a:prstGeom prst="blockArc">
          <a:avLst>
            <a:gd name="adj1" fmla="val 16200000"/>
            <a:gd name="adj2" fmla="val 1800000"/>
            <a:gd name="adj3" fmla="val 4641"/>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72C92084-6575-459A-83E5-828247ACA9DA}">
      <dsp:nvSpPr>
        <dsp:cNvPr id="0" name=""/>
        <dsp:cNvSpPr/>
      </dsp:nvSpPr>
      <dsp:spPr>
        <a:xfrm>
          <a:off x="1881090" y="1716588"/>
          <a:ext cx="1882469" cy="1882469"/>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R" sz="2000" kern="1200" dirty="0"/>
            <a:t>Organización</a:t>
          </a:r>
        </a:p>
      </dsp:txBody>
      <dsp:txXfrm>
        <a:off x="2156771" y="1992269"/>
        <a:ext cx="1331107" cy="1331107"/>
      </dsp:txXfrm>
    </dsp:sp>
    <dsp:sp modelId="{6D4D792E-5EEA-4FC8-87BD-BC7B40DDB8AD}">
      <dsp:nvSpPr>
        <dsp:cNvPr id="0" name=""/>
        <dsp:cNvSpPr/>
      </dsp:nvSpPr>
      <dsp:spPr>
        <a:xfrm>
          <a:off x="2163461" y="1915"/>
          <a:ext cx="1317728" cy="1317728"/>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t>Foros Regionales</a:t>
          </a:r>
        </a:p>
      </dsp:txBody>
      <dsp:txXfrm>
        <a:off x="2356438" y="194892"/>
        <a:ext cx="931774" cy="931774"/>
      </dsp:txXfrm>
    </dsp:sp>
    <dsp:sp modelId="{1F80BE9D-3F80-4322-90CC-D62ED8065BAE}">
      <dsp:nvSpPr>
        <dsp:cNvPr id="0" name=""/>
        <dsp:cNvSpPr/>
      </dsp:nvSpPr>
      <dsp:spPr>
        <a:xfrm>
          <a:off x="3892951" y="2997480"/>
          <a:ext cx="1317728" cy="1317728"/>
        </a:xfrm>
        <a:prstGeom prst="ellipse">
          <a:avLst/>
        </a:prstGeom>
        <a:solidFill>
          <a:schemeClr val="accent1">
            <a:shade val="80000"/>
            <a:hueOff val="19544"/>
            <a:satOff val="-1202"/>
            <a:lumOff val="13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sz="1800" kern="1200" dirty="0"/>
            <a:t>Foro Naciona</a:t>
          </a:r>
          <a:r>
            <a:rPr lang="es-CR" sz="1600" kern="1200" dirty="0"/>
            <a:t>l</a:t>
          </a:r>
        </a:p>
      </dsp:txBody>
      <dsp:txXfrm>
        <a:off x="4085928" y="3190457"/>
        <a:ext cx="931774" cy="931774"/>
      </dsp:txXfrm>
    </dsp:sp>
    <dsp:sp modelId="{124E09CE-0CB7-4D0A-91A8-AA9FE7E734DA}">
      <dsp:nvSpPr>
        <dsp:cNvPr id="0" name=""/>
        <dsp:cNvSpPr/>
      </dsp:nvSpPr>
      <dsp:spPr>
        <a:xfrm>
          <a:off x="433971" y="2997480"/>
          <a:ext cx="1317728" cy="1317728"/>
        </a:xfrm>
        <a:prstGeom prst="ellipse">
          <a:avLst/>
        </a:prstGeom>
        <a:solidFill>
          <a:schemeClr val="accent1">
            <a:shade val="80000"/>
            <a:hueOff val="39088"/>
            <a:satOff val="-2404"/>
            <a:lumOff val="264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t>Grupo de gobernanza del agua </a:t>
          </a:r>
        </a:p>
      </dsp:txBody>
      <dsp:txXfrm>
        <a:off x="626948" y="3190457"/>
        <a:ext cx="931774" cy="93177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C9297-9A2B-4096-860E-A2096DBA4F19}" type="datetimeFigureOut">
              <a:rPr lang="en-US" smtClean="0"/>
              <a:t>3/16/20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211E7-C66D-484B-8550-7701A84D9F8A}" type="slidenum">
              <a:rPr lang="en-US" smtClean="0"/>
              <a:t>‹#›</a:t>
            </a:fld>
            <a:endParaRPr lang="en-US"/>
          </a:p>
        </p:txBody>
      </p:sp>
    </p:spTree>
    <p:extLst>
      <p:ext uri="{BB962C8B-B14F-4D97-AF65-F5344CB8AC3E}">
        <p14:creationId xmlns:p14="http://schemas.microsoft.com/office/powerpoint/2010/main" val="387622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I will be talking about SWA’s updated Mutual Accountability Mechanism, why the SWA </a:t>
            </a:r>
            <a:r>
              <a:rPr lang="en-US" dirty="0" err="1"/>
              <a:t>partnerhsip</a:t>
            </a:r>
            <a:r>
              <a:rPr lang="en-US" dirty="0"/>
              <a:t> felt it was necessary to update the previous Commitments process to reflect the ambitions of the SDGs, I will explain how of Guiding Principles, Building Blocks and Collaborative </a:t>
            </a:r>
            <a:r>
              <a:rPr lang="en-US" dirty="0" err="1"/>
              <a:t>Behaviours</a:t>
            </a:r>
            <a:r>
              <a:rPr lang="en-US" dirty="0"/>
              <a:t>, and I will outline the steps that SWA countries and partners will be taking to implement this </a:t>
            </a:r>
            <a:r>
              <a:rPr lang="en-US" dirty="0" err="1"/>
              <a:t>accountabilty</a:t>
            </a:r>
            <a:r>
              <a:rPr lang="en-US" dirty="0"/>
              <a:t> mechanism. </a:t>
            </a:r>
          </a:p>
        </p:txBody>
      </p:sp>
      <p:sp>
        <p:nvSpPr>
          <p:cNvPr id="4" name="Slide Number Placeholder 3"/>
          <p:cNvSpPr>
            <a:spLocks noGrp="1"/>
          </p:cNvSpPr>
          <p:nvPr>
            <p:ph type="sldNum" sz="quarter" idx="10"/>
          </p:nvPr>
        </p:nvSpPr>
        <p:spPr/>
        <p:txBody>
          <a:bodyPr/>
          <a:lstStyle/>
          <a:p>
            <a:fld id="{9BA211E7-C66D-484B-8550-7701A84D9F8A}" type="slidenum">
              <a:rPr lang="en-US" smtClean="0"/>
              <a:t>1</a:t>
            </a:fld>
            <a:endParaRPr lang="en-US"/>
          </a:p>
        </p:txBody>
      </p:sp>
    </p:spTree>
    <p:extLst>
      <p:ext uri="{BB962C8B-B14F-4D97-AF65-F5344CB8AC3E}">
        <p14:creationId xmlns:p14="http://schemas.microsoft.com/office/powerpoint/2010/main" val="32019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Mutual Accountability Mechanism  is created out of the national processes, and should</a:t>
            </a:r>
            <a:r>
              <a:rPr lang="en-US" baseline="0" dirty="0"/>
              <a:t> not create parallel processes.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65F5857-167B-46EA-A57E-62770E670BE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9628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11505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65F5857-167B-46EA-A57E-62770E670BE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5482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12</a:t>
            </a:fld>
            <a:endParaRPr lang="en-US"/>
          </a:p>
        </p:txBody>
      </p:sp>
    </p:spTree>
    <p:extLst>
      <p:ext uri="{BB962C8B-B14F-4D97-AF65-F5344CB8AC3E}">
        <p14:creationId xmlns:p14="http://schemas.microsoft.com/office/powerpoint/2010/main" val="376426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13</a:t>
            </a:fld>
            <a:endParaRPr lang="en-US"/>
          </a:p>
        </p:txBody>
      </p:sp>
    </p:spTree>
    <p:extLst>
      <p:ext uri="{BB962C8B-B14F-4D97-AF65-F5344CB8AC3E}">
        <p14:creationId xmlns:p14="http://schemas.microsoft.com/office/powerpoint/2010/main" val="217038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14</a:t>
            </a:fld>
            <a:endParaRPr lang="en-US"/>
          </a:p>
        </p:txBody>
      </p:sp>
    </p:spTree>
    <p:extLst>
      <p:ext uri="{BB962C8B-B14F-4D97-AF65-F5344CB8AC3E}">
        <p14:creationId xmlns:p14="http://schemas.microsoft.com/office/powerpoint/2010/main" val="258187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15</a:t>
            </a:fld>
            <a:endParaRPr lang="en-US"/>
          </a:p>
        </p:txBody>
      </p:sp>
    </p:spTree>
    <p:extLst>
      <p:ext uri="{BB962C8B-B14F-4D97-AF65-F5344CB8AC3E}">
        <p14:creationId xmlns:p14="http://schemas.microsoft.com/office/powerpoint/2010/main" val="955080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some clarity of the timeline for SWA High-level meetings, the SWA steering committee agreed in June 2018 to hold Finance Ministers Meetings in a three year cycle, in April 2020, 2023, 2026 and 2029, and Sector Minsters meetings in an 18 month cycle, with the additional meetings to be hosted by an SWA partner country in the last half of 2021, 2024, 2027, 2030.</a:t>
            </a:r>
          </a:p>
          <a:p>
            <a:endParaRPr lang="en-US" dirty="0"/>
          </a:p>
          <a:p>
            <a:endParaRPr lang="en-US" dirty="0"/>
          </a:p>
          <a:p>
            <a:r>
              <a:rPr lang="en-US" dirty="0"/>
              <a:t>There will be a Sector Ministers Meeting held in xx in the first half of 2019, and this will be the first opportunity to present commitments at the global level.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A211E7-C66D-484B-8550-7701A84D9F8A}" type="slidenum">
              <a:rPr lang="en-US" smtClean="0"/>
              <a:t>17</a:t>
            </a:fld>
            <a:endParaRPr lang="en-US"/>
          </a:p>
        </p:txBody>
      </p:sp>
    </p:spTree>
    <p:extLst>
      <p:ext uri="{BB962C8B-B14F-4D97-AF65-F5344CB8AC3E}">
        <p14:creationId xmlns:p14="http://schemas.microsoft.com/office/powerpoint/2010/main" val="415089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A211E7-C66D-484B-8550-7701A84D9F8A}" type="slidenum">
              <a:rPr lang="en-US" smtClean="0"/>
              <a:t>18</a:t>
            </a:fld>
            <a:endParaRPr lang="en-US"/>
          </a:p>
        </p:txBody>
      </p:sp>
    </p:spTree>
    <p:extLst>
      <p:ext uri="{BB962C8B-B14F-4D97-AF65-F5344CB8AC3E}">
        <p14:creationId xmlns:p14="http://schemas.microsoft.com/office/powerpoint/2010/main" val="3439276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BA211E7-C66D-484B-8550-7701A84D9F8A}" type="slidenum">
              <a:rPr lang="en-US" smtClean="0"/>
              <a:t>19</a:t>
            </a:fld>
            <a:endParaRPr lang="en-US"/>
          </a:p>
        </p:txBody>
      </p:sp>
    </p:spTree>
    <p:extLst>
      <p:ext uri="{BB962C8B-B14F-4D97-AF65-F5344CB8AC3E}">
        <p14:creationId xmlns:p14="http://schemas.microsoft.com/office/powerpoint/2010/main" val="179768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20</a:t>
            </a:fld>
            <a:endParaRPr lang="en-US"/>
          </a:p>
        </p:txBody>
      </p:sp>
    </p:spTree>
    <p:extLst>
      <p:ext uri="{BB962C8B-B14F-4D97-AF65-F5344CB8AC3E}">
        <p14:creationId xmlns:p14="http://schemas.microsoft.com/office/powerpoint/2010/main" val="376042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2</a:t>
            </a:fld>
            <a:endParaRPr lang="en-US"/>
          </a:p>
        </p:txBody>
      </p:sp>
    </p:spTree>
    <p:extLst>
      <p:ext uri="{BB962C8B-B14F-4D97-AF65-F5344CB8AC3E}">
        <p14:creationId xmlns:p14="http://schemas.microsoft.com/office/powerpoint/2010/main" val="1702342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BA211E7-C66D-484B-8550-7701A84D9F8A}" type="slidenum">
              <a:rPr lang="en-US" smtClean="0"/>
              <a:t>21</a:t>
            </a:fld>
            <a:endParaRPr lang="en-US"/>
          </a:p>
        </p:txBody>
      </p:sp>
    </p:spTree>
    <p:extLst>
      <p:ext uri="{BB962C8B-B14F-4D97-AF65-F5344CB8AC3E}">
        <p14:creationId xmlns:p14="http://schemas.microsoft.com/office/powerpoint/2010/main" val="3382828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27</a:t>
            </a:fld>
            <a:endParaRPr lang="en-US"/>
          </a:p>
        </p:txBody>
      </p:sp>
    </p:spTree>
    <p:extLst>
      <p:ext uri="{BB962C8B-B14F-4D97-AF65-F5344CB8AC3E}">
        <p14:creationId xmlns:p14="http://schemas.microsoft.com/office/powerpoint/2010/main" val="180295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s-ES" dirty="0"/>
            </a:br>
            <a:r>
              <a:rPr lang="es-ES" sz="1200" b="0" i="0" kern="1200" dirty="0">
                <a:solidFill>
                  <a:schemeClr val="tx1"/>
                </a:solidFill>
                <a:effectLst/>
                <a:latin typeface="+mn-lt"/>
                <a:ea typeface="+mn-ea"/>
                <a:cs typeface="+mn-cs"/>
              </a:rPr>
              <a:t>Los compromisos se presentan y reportan en las plataformas nacionales de múltiples partes interesadas, como se describe en la diapositiva anterior.</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 También hay oportunidades para presentar y revisar los compromisos nacionales y de los socios en conferencias regionales y globales. A nivel regional, estas incluirán conferencias como las conferencias sobre saneamiento (</a:t>
            </a:r>
            <a:r>
              <a:rPr lang="es-ES" sz="1200" b="0" i="0" kern="1200" dirty="0" err="1">
                <a:solidFill>
                  <a:schemeClr val="tx1"/>
                </a:solidFill>
                <a:effectLst/>
                <a:latin typeface="+mn-lt"/>
                <a:ea typeface="+mn-ea"/>
                <a:cs typeface="+mn-cs"/>
              </a:rPr>
              <a:t>Latinosan</a:t>
            </a:r>
            <a:r>
              <a:rPr lang="es-ES" sz="1200" b="0" i="0" kern="1200" dirty="0">
                <a:solidFill>
                  <a:schemeClr val="tx1"/>
                </a:solidFill>
                <a:effectLst/>
                <a:latin typeface="+mn-lt"/>
                <a:ea typeface="+mn-ea"/>
                <a:cs typeface="+mn-cs"/>
              </a:rPr>
              <a:t>, etc.) y las conferencias sobre el agua (</a:t>
            </a:r>
            <a:r>
              <a:rPr lang="es-ES" sz="1200" b="0" i="0" kern="1200" dirty="0" err="1">
                <a:solidFill>
                  <a:schemeClr val="tx1"/>
                </a:solidFill>
                <a:effectLst/>
                <a:latin typeface="+mn-lt"/>
                <a:ea typeface="+mn-ea"/>
                <a:cs typeface="+mn-cs"/>
              </a:rPr>
              <a:t>Africa</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Water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Week</a:t>
            </a:r>
            <a:r>
              <a:rPr lang="es-ES" sz="1200" b="0" i="0" kern="1200" dirty="0">
                <a:solidFill>
                  <a:schemeClr val="tx1"/>
                </a:solidFill>
                <a:effectLst/>
                <a:latin typeface="+mn-lt"/>
                <a:ea typeface="+mn-ea"/>
                <a:cs typeface="+mn-cs"/>
              </a:rPr>
              <a:t>, etc.) y, a nivel mundial, SWA organiza reuniones regulares de alto nivel. </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También habrá un portal en línea, o base de datos, que registrará todos los compromisos de los socios de SWA, y también permitirá mostrar si se ha alcanzado el compromiso y el progreso hacia el cumplimiento de los compromisos.</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 Cada tres años, SWA publicará un Informe de Responsabilidad Mutua Global, informando sobre los éxitos y desafíos experimentados por los socios de SWA en el cumplimiento de sus compromisos. El primer Informe global de responsabilidad mutua de SWA se publicará después de la Reunión de alto nivel de SWA en 2020.</a:t>
            </a:r>
            <a:endParaRPr lang="en-US" dirty="0"/>
          </a:p>
        </p:txBody>
      </p:sp>
      <p:sp>
        <p:nvSpPr>
          <p:cNvPr id="4" name="Slide Number Placeholder 3"/>
          <p:cNvSpPr>
            <a:spLocks noGrp="1"/>
          </p:cNvSpPr>
          <p:nvPr>
            <p:ph type="sldNum" sz="quarter" idx="10"/>
          </p:nvPr>
        </p:nvSpPr>
        <p:spPr/>
        <p:txBody>
          <a:bodyPr/>
          <a:lstStyle/>
          <a:p>
            <a:fld id="{9BA211E7-C66D-484B-8550-7701A84D9F8A}" type="slidenum">
              <a:rPr lang="en-US" smtClean="0"/>
              <a:t>28</a:t>
            </a:fld>
            <a:endParaRPr lang="en-US"/>
          </a:p>
        </p:txBody>
      </p:sp>
    </p:spTree>
    <p:extLst>
      <p:ext uri="{BB962C8B-B14F-4D97-AF65-F5344CB8AC3E}">
        <p14:creationId xmlns:p14="http://schemas.microsoft.com/office/powerpoint/2010/main" val="38944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211E7-C66D-484B-8550-7701A84D9F8A}" type="slidenum">
              <a:rPr lang="en-US" smtClean="0"/>
              <a:t>29</a:t>
            </a:fld>
            <a:endParaRPr lang="en-US"/>
          </a:p>
        </p:txBody>
      </p:sp>
    </p:spTree>
    <p:extLst>
      <p:ext uri="{BB962C8B-B14F-4D97-AF65-F5344CB8AC3E}">
        <p14:creationId xmlns:p14="http://schemas.microsoft.com/office/powerpoint/2010/main" val="151448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3</a:t>
            </a:fld>
            <a:endParaRPr lang="en-US"/>
          </a:p>
        </p:txBody>
      </p:sp>
    </p:spTree>
    <p:extLst>
      <p:ext uri="{BB962C8B-B14F-4D97-AF65-F5344CB8AC3E}">
        <p14:creationId xmlns:p14="http://schemas.microsoft.com/office/powerpoint/2010/main" val="234805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noProof="0" dirty="0"/>
              <a:t>.</a:t>
            </a:r>
          </a:p>
          <a:p>
            <a:pPr marL="0" lvl="0" indent="0" algn="l" rtl="0">
              <a:spcBef>
                <a:spcPts val="0"/>
              </a:spcBef>
              <a:spcAft>
                <a:spcPts val="0"/>
              </a:spcAft>
              <a:buNone/>
            </a:pPr>
            <a:br>
              <a:rPr lang="en-US" dirty="0"/>
            </a:br>
            <a:endParaRPr dirty="0"/>
          </a:p>
        </p:txBody>
      </p:sp>
      <p:sp>
        <p:nvSpPr>
          <p:cNvPr id="426" name="Google Shape;4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41698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5</a:t>
            </a:fld>
            <a:endParaRPr lang="en-US"/>
          </a:p>
        </p:txBody>
      </p:sp>
    </p:spTree>
    <p:extLst>
      <p:ext uri="{BB962C8B-B14F-4D97-AF65-F5344CB8AC3E}">
        <p14:creationId xmlns:p14="http://schemas.microsoft.com/office/powerpoint/2010/main" val="209912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6</a:t>
            </a:fld>
            <a:endParaRPr lang="en-US"/>
          </a:p>
        </p:txBody>
      </p:sp>
    </p:spTree>
    <p:extLst>
      <p:ext uri="{BB962C8B-B14F-4D97-AF65-F5344CB8AC3E}">
        <p14:creationId xmlns:p14="http://schemas.microsoft.com/office/powerpoint/2010/main" val="309339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7</a:t>
            </a:fld>
            <a:endParaRPr lang="en-US"/>
          </a:p>
        </p:txBody>
      </p:sp>
    </p:spTree>
    <p:extLst>
      <p:ext uri="{BB962C8B-B14F-4D97-AF65-F5344CB8AC3E}">
        <p14:creationId xmlns:p14="http://schemas.microsoft.com/office/powerpoint/2010/main" val="6056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Mutual Accountability Mechanism  is created out of the national processes, and should</a:t>
            </a:r>
            <a:r>
              <a:rPr lang="en-US" baseline="0" dirty="0"/>
              <a:t> not create parallel processes.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65F5857-167B-46EA-A57E-62770E670BE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9753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A211E7-C66D-484B-8550-7701A84D9F8A}" type="slidenum">
              <a:rPr lang="en-US" smtClean="0"/>
              <a:t>9</a:t>
            </a:fld>
            <a:endParaRPr lang="en-US"/>
          </a:p>
        </p:txBody>
      </p:sp>
    </p:spTree>
    <p:extLst>
      <p:ext uri="{BB962C8B-B14F-4D97-AF65-F5344CB8AC3E}">
        <p14:creationId xmlns:p14="http://schemas.microsoft.com/office/powerpoint/2010/main" val="341003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749296"/>
            <a:ext cx="9144000" cy="4108703"/>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60000"/>
                    <a:lumOff val="40000"/>
                  </a:schemeClr>
                </a:solidFill>
              </a:defRPr>
            </a:lvl1pPr>
          </a:lstStyle>
          <a:p>
            <a:endParaRPr lang="en-US" dirty="0"/>
          </a:p>
        </p:txBody>
      </p:sp>
      <p:pic>
        <p:nvPicPr>
          <p:cNvPr id="6" name="Picture 5" descr="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6811099" y="548819"/>
            <a:ext cx="536448" cy="731520"/>
          </a:xfrm>
          <a:prstGeom prst="rect">
            <a:avLst/>
          </a:prstGeom>
        </p:spPr>
      </p:pic>
      <p:pic>
        <p:nvPicPr>
          <p:cNvPr id="12" name="Picture 11" descr="logo-with-gra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7450067" y="632011"/>
            <a:ext cx="1210122" cy="574945"/>
          </a:xfrm>
          <a:prstGeom prst="rect">
            <a:avLst/>
          </a:prstGeom>
        </p:spPr>
      </p:pic>
    </p:spTree>
    <p:extLst>
      <p:ext uri="{BB962C8B-B14F-4D97-AF65-F5344CB8AC3E}">
        <p14:creationId xmlns:p14="http://schemas.microsoft.com/office/powerpoint/2010/main" val="347415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2" name="Title 1"/>
          <p:cNvSpPr>
            <a:spLocks noGrp="1"/>
          </p:cNvSpPr>
          <p:nvPr>
            <p:ph type="title"/>
          </p:nvPr>
        </p:nvSpPr>
        <p:spPr>
          <a:xfrm>
            <a:off x="411239" y="524088"/>
            <a:ext cx="7478846"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a:t>Click to edit Master title</a:t>
            </a:r>
          </a:p>
        </p:txBody>
      </p:sp>
      <p:sp>
        <p:nvSpPr>
          <p:cNvPr id="10" name="Picture Placeholder 9"/>
          <p:cNvSpPr>
            <a:spLocks noGrp="1"/>
          </p:cNvSpPr>
          <p:nvPr>
            <p:ph type="pic" sz="quarter" idx="10"/>
          </p:nvPr>
        </p:nvSpPr>
        <p:spPr>
          <a:xfrm>
            <a:off x="0" y="1609725"/>
            <a:ext cx="9144000" cy="4519613"/>
          </a:xfrm>
          <a:prstGeom prst="rect">
            <a:avLst/>
          </a:prstGeom>
        </p:spPr>
        <p:txBody>
          <a:bodyPr vert="horz"/>
          <a:lstStyle>
            <a:lvl1pPr marL="0" indent="0">
              <a:buNone/>
              <a:defRPr sz="2000"/>
            </a:lvl1pPr>
          </a:lstStyle>
          <a:p>
            <a:endParaRPr lang="en-US" dirty="0"/>
          </a:p>
        </p:txBody>
      </p:sp>
    </p:spTree>
    <p:extLst>
      <p:ext uri="{BB962C8B-B14F-4D97-AF65-F5344CB8AC3E}">
        <p14:creationId xmlns:p14="http://schemas.microsoft.com/office/powerpoint/2010/main" val="47061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2" name="Title 1"/>
          <p:cNvSpPr>
            <a:spLocks noGrp="1"/>
          </p:cNvSpPr>
          <p:nvPr>
            <p:ph type="title"/>
          </p:nvPr>
        </p:nvSpPr>
        <p:spPr>
          <a:xfrm>
            <a:off x="411239" y="524088"/>
            <a:ext cx="7442034" cy="780143"/>
          </a:xfrm>
          <a:prstGeom prst="rect">
            <a:avLst/>
          </a:prstGeom>
        </p:spPr>
        <p:txBody>
          <a:bodyPr/>
          <a:lstStyle>
            <a:lvl1pPr algn="l">
              <a:lnSpc>
                <a:spcPts val="2600"/>
              </a:lnSpc>
              <a:defRPr sz="2400" b="1" i="0">
                <a:solidFill>
                  <a:schemeClr val="accent2"/>
                </a:solidFill>
                <a:latin typeface="Arial" pitchFamily="34" charset="0"/>
                <a:cs typeface="Arial" pitchFamily="34" charset="0"/>
              </a:defRPr>
            </a:lvl1pPr>
          </a:lstStyle>
          <a:p>
            <a:r>
              <a:rPr lang="en-US" dirty="0"/>
              <a:t>Click to edit Master title</a:t>
            </a:r>
          </a:p>
        </p:txBody>
      </p:sp>
      <p:sp>
        <p:nvSpPr>
          <p:cNvPr id="3" name="Content Placeholder 2"/>
          <p:cNvSpPr>
            <a:spLocks noGrp="1"/>
          </p:cNvSpPr>
          <p:nvPr>
            <p:ph idx="1"/>
          </p:nvPr>
        </p:nvSpPr>
        <p:spPr>
          <a:xfrm>
            <a:off x="411238" y="1724025"/>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480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 name="TextBox 9"/>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2" name="Title 1"/>
          <p:cNvSpPr>
            <a:spLocks noGrp="1"/>
          </p:cNvSpPr>
          <p:nvPr>
            <p:ph type="title"/>
          </p:nvPr>
        </p:nvSpPr>
        <p:spPr/>
        <p:txBody>
          <a:bodyPr/>
          <a:lstStyle>
            <a:lvl1pPr algn="l">
              <a:lnSpc>
                <a:spcPts val="2600"/>
              </a:lnSpc>
              <a:defRPr/>
            </a:lvl1pPr>
          </a:lstStyle>
          <a:p>
            <a:r>
              <a:rPr lang="en-US" dirty="0"/>
              <a:t>Click to edit Master title style</a:t>
            </a:r>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7958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Tree>
    <p:extLst>
      <p:ext uri="{BB962C8B-B14F-4D97-AF65-F5344CB8AC3E}">
        <p14:creationId xmlns:p14="http://schemas.microsoft.com/office/powerpoint/2010/main" val="305944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chemeClr val="bg1"/>
        </a:solidFill>
        <a:effectLst/>
      </p:bgPr>
    </p:bg>
    <p:spTree>
      <p:nvGrpSpPr>
        <p:cNvPr id="1" name=""/>
        <p:cNvGrpSpPr/>
        <p:nvPr/>
      </p:nvGrpSpPr>
      <p:grpSpPr>
        <a:xfrm>
          <a:off x="0" y="0"/>
          <a:ext cx="0" cy="0"/>
          <a:chOff x="0" y="0"/>
          <a:chExt cx="0" cy="0"/>
        </a:xfrm>
      </p:grpSpPr>
      <p:pic>
        <p:nvPicPr>
          <p:cNvPr id="3" name="Picture 2" descr="SWA-PPT-imag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Picture Placeholder 5"/>
          <p:cNvSpPr>
            <a:spLocks noGrp="1"/>
          </p:cNvSpPr>
          <p:nvPr>
            <p:ph type="pic" sz="quarter" idx="10"/>
          </p:nvPr>
        </p:nvSpPr>
        <p:spPr>
          <a:xfrm>
            <a:off x="284163" y="274638"/>
            <a:ext cx="8577262" cy="6321425"/>
          </a:xfrm>
        </p:spPr>
        <p:txBody>
          <a:bodyPr vert="horz"/>
          <a:lstStyle>
            <a:lvl1pPr marL="0" indent="0">
              <a:buNone/>
              <a:defRPr/>
            </a:lvl1pPr>
          </a:lstStyle>
          <a:p>
            <a:endParaRPr lang="en-US" dirty="0"/>
          </a:p>
        </p:txBody>
      </p:sp>
    </p:spTree>
    <p:extLst>
      <p:ext uri="{BB962C8B-B14F-4D97-AF65-F5344CB8AC3E}">
        <p14:creationId xmlns:p14="http://schemas.microsoft.com/office/powerpoint/2010/main" val="269681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 Logo i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98168"/>
            <a:ext cx="9144000" cy="1255776"/>
          </a:xfrm>
          <a:prstGeom prst="rect">
            <a:avLst/>
          </a:prstGeom>
        </p:spPr>
      </p:pic>
      <p:pic>
        <p:nvPicPr>
          <p:cNvPr id="3" name="Picture 2" descr="dots-text-botto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5" name="Title 1"/>
          <p:cNvSpPr>
            <a:spLocks noGrp="1"/>
          </p:cNvSpPr>
          <p:nvPr>
            <p:ph type="title"/>
          </p:nvPr>
        </p:nvSpPr>
        <p:spPr>
          <a:xfrm>
            <a:off x="411238" y="524088"/>
            <a:ext cx="8324775"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a:t>Click to edit Master title</a:t>
            </a:r>
          </a:p>
        </p:txBody>
      </p:sp>
      <p:sp>
        <p:nvSpPr>
          <p:cNvPr id="6"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784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3999" cy="6857999"/>
          </a:xfrm>
        </p:spPr>
        <p:txBody>
          <a:bodyPr vert="horz"/>
          <a:lstStyle/>
          <a:p>
            <a:endParaRPr lang="en-US" dirty="0"/>
          </a:p>
        </p:txBody>
      </p:sp>
      <p:sp>
        <p:nvSpPr>
          <p:cNvPr id="9" name="Content Placeholder 8"/>
          <p:cNvSpPr>
            <a:spLocks noGrp="1"/>
          </p:cNvSpPr>
          <p:nvPr>
            <p:ph sz="quarter" idx="11" hasCustomPrompt="1"/>
          </p:nvPr>
        </p:nvSpPr>
        <p:spPr>
          <a:xfrm>
            <a:off x="1109662" y="1083734"/>
            <a:ext cx="2743200" cy="2743200"/>
          </a:xfrm>
          <a:prstGeom prst="ellipse">
            <a:avLst/>
          </a:prstGeom>
          <a:solidFill>
            <a:schemeClr val="accent2">
              <a:alpha val="80000"/>
            </a:schemeClr>
          </a:solidFill>
        </p:spPr>
        <p:txBody>
          <a:bodyPr vert="horz" lIns="91440" tIns="91440" rIns="91440" bIns="91440" anchor="ctr" anchorCtr="1">
            <a:noAutofit/>
          </a:bodyPr>
          <a:lstStyle>
            <a:lvl1pPr marL="0" indent="0" algn="ctr">
              <a:spcBef>
                <a:spcPts val="1000"/>
              </a:spcBef>
              <a:buNone/>
              <a:defRPr sz="1600">
                <a:solidFill>
                  <a:schemeClr val="bg1"/>
                </a:solidFill>
              </a:defRPr>
            </a:lvl1pPr>
          </a:lstStyle>
          <a:p>
            <a:pPr lvl="0"/>
            <a:r>
              <a:rPr lang="en-US" dirty="0"/>
              <a:t>Insert Quote</a:t>
            </a:r>
          </a:p>
        </p:txBody>
      </p:sp>
    </p:spTree>
    <p:extLst>
      <p:ext uri="{BB962C8B-B14F-4D97-AF65-F5344CB8AC3E}">
        <p14:creationId xmlns:p14="http://schemas.microsoft.com/office/powerpoint/2010/main" val="35991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C1B321-8559-41B1-83EA-8E7193446F47}" type="slidenum">
              <a:rPr lang="en-GB" altLang="en-US"/>
              <a:pPr>
                <a:defRPr/>
              </a:pPr>
              <a:t>‹#›</a:t>
            </a:fld>
            <a:endParaRPr lang="en-GB" altLang="en-US"/>
          </a:p>
        </p:txBody>
      </p:sp>
    </p:spTree>
    <p:extLst>
      <p:ext uri="{BB962C8B-B14F-4D97-AF65-F5344CB8AC3E}">
        <p14:creationId xmlns:p14="http://schemas.microsoft.com/office/powerpoint/2010/main" val="266800396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3EB235-4D81-4D25-9D92-264EE3019FC5}" type="datetimeFigureOut">
              <a:rPr lang="es-CR" smtClean="0"/>
              <a:t>16/3/20</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68C40907-E655-4C20-8B73-8407A3CFFA1F}" type="slidenum">
              <a:rPr lang="es-CR" smtClean="0"/>
              <a:t>‹#›</a:t>
            </a:fld>
            <a:endParaRPr lang="es-CR"/>
          </a:p>
        </p:txBody>
      </p:sp>
    </p:spTree>
    <p:extLst>
      <p:ext uri="{BB962C8B-B14F-4D97-AF65-F5344CB8AC3E}">
        <p14:creationId xmlns:p14="http://schemas.microsoft.com/office/powerpoint/2010/main" val="149009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bwMode="white">
          <a:xfrm>
            <a:off x="0" y="3189939"/>
            <a:ext cx="9144000" cy="36680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2749296"/>
            <a:ext cx="9144000" cy="4108703"/>
          </a:xfrm>
          <a:prstGeom prst="rect">
            <a:avLst/>
          </a:prstGeom>
        </p:spPr>
      </p:pic>
      <p:pic>
        <p:nvPicPr>
          <p:cNvPr id="2" name="Picture 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7447695" y="630884"/>
            <a:ext cx="1212494" cy="576072"/>
          </a:xfrm>
          <a:prstGeom prst="rect">
            <a:avLst/>
          </a:prstGeom>
        </p:spPr>
      </p:pic>
      <p:sp>
        <p:nvSpPr>
          <p:cNvPr id="9" name="Title 1"/>
          <p:cNvSpPr>
            <a:spLocks noGrp="1"/>
          </p:cNvSpPr>
          <p:nvPr>
            <p:ph type="ctrTitle"/>
          </p:nvPr>
        </p:nvSpPr>
        <p:spPr>
          <a:xfrm>
            <a:off x="420278" y="3587757"/>
            <a:ext cx="8241959" cy="1372307"/>
          </a:xfrm>
          <a:prstGeom prst="rect">
            <a:avLst/>
          </a:prstGeom>
        </p:spPr>
        <p:txBody>
          <a:bodyPr>
            <a:normAutofit/>
          </a:bodyPr>
          <a:lstStyle>
            <a:lvl1pPr algn="l">
              <a:defRPr sz="3200" b="1" i="0" baseline="0">
                <a:solidFill>
                  <a:schemeClr val="bg1"/>
                </a:solidFill>
                <a:latin typeface="Arial" pitchFamily="34" charset="0"/>
                <a:cs typeface="Arial" pitchFamily="34" charset="0"/>
              </a:defRPr>
            </a:lvl1pPr>
          </a:lstStyle>
          <a:p>
            <a:endParaRPr lang="en-US" dirty="0"/>
          </a:p>
        </p:txBody>
      </p:sp>
      <p:sp>
        <p:nvSpPr>
          <p:cNvPr id="10"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60000"/>
                    <a:lumOff val="40000"/>
                  </a:schemeClr>
                </a:solidFill>
              </a:defRPr>
            </a:lvl1pPr>
          </a:lstStyle>
          <a:p>
            <a:endParaRPr lang="en-US" dirty="0"/>
          </a:p>
        </p:txBody>
      </p:sp>
      <p:pic>
        <p:nvPicPr>
          <p:cNvPr id="12" name="Picture 11" descr="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6811099" y="548819"/>
            <a:ext cx="536448" cy="731520"/>
          </a:xfrm>
          <a:prstGeom prst="rect">
            <a:avLst/>
          </a:prstGeom>
        </p:spPr>
      </p:pic>
    </p:spTree>
    <p:extLst>
      <p:ext uri="{BB962C8B-B14F-4D97-AF65-F5344CB8AC3E}">
        <p14:creationId xmlns:p14="http://schemas.microsoft.com/office/powerpoint/2010/main" val="160142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bg2">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72642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pring Green">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2">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a:noFill/>
        </p:spPr>
      </p:pic>
    </p:spTree>
    <p:extLst>
      <p:ext uri="{BB962C8B-B14F-4D97-AF65-F5344CB8AC3E}">
        <p14:creationId xmlns:p14="http://schemas.microsoft.com/office/powerpoint/2010/main" val="13375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ight Blue">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3">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rgbClr val="69B7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145296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ranberry">
    <p:spTree>
      <p:nvGrpSpPr>
        <p:cNvPr id="1" name=""/>
        <p:cNvGrpSpPr/>
        <p:nvPr/>
      </p:nvGrpSpPr>
      <p:grpSpPr>
        <a:xfrm>
          <a:off x="0" y="0"/>
          <a:ext cx="0" cy="0"/>
          <a:chOff x="0" y="0"/>
          <a:chExt cx="0" cy="0"/>
        </a:xfrm>
      </p:grpSpPr>
      <p:sp>
        <p:nvSpPr>
          <p:cNvPr id="5" name="Rectangle 4"/>
          <p:cNvSpPr/>
          <p:nvPr userDrawn="1"/>
        </p:nvSpPr>
        <p:spPr bwMode="white">
          <a:xfrm>
            <a:off x="0" y="1"/>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3" name="Title 1"/>
          <p:cNvSpPr>
            <a:spLocks noGrp="1"/>
          </p:cNvSpPr>
          <p:nvPr>
            <p:ph type="ctrTitle"/>
          </p:nvPr>
        </p:nvSpPr>
        <p:spPr>
          <a:xfrm>
            <a:off x="420278" y="3587757"/>
            <a:ext cx="8241959" cy="1372307"/>
          </a:xfrm>
          <a:prstGeom prst="rect">
            <a:avLst/>
          </a:prstGeom>
        </p:spPr>
        <p:txBody>
          <a:bodyPr>
            <a:normAutofit/>
          </a:bodyPr>
          <a:lstStyle>
            <a:lvl1pPr algn="l">
              <a:defRPr sz="2400" b="1" i="0" baseline="0">
                <a:solidFill>
                  <a:schemeClr val="bg1"/>
                </a:solidFill>
                <a:latin typeface="Arial" pitchFamily="34" charset="0"/>
                <a:cs typeface="Arial" pitchFamily="34" charset="0"/>
              </a:defRPr>
            </a:lvl1pPr>
          </a:lstStyle>
          <a:p>
            <a:endParaRPr lang="en-US" dirty="0"/>
          </a:p>
        </p:txBody>
      </p:sp>
      <p:sp>
        <p:nvSpPr>
          <p:cNvPr id="4" name="Subtitle 2"/>
          <p:cNvSpPr>
            <a:spLocks noGrp="1"/>
          </p:cNvSpPr>
          <p:nvPr>
            <p:ph type="subTitle" idx="1"/>
          </p:nvPr>
        </p:nvSpPr>
        <p:spPr>
          <a:xfrm>
            <a:off x="420279" y="5204353"/>
            <a:ext cx="8241958" cy="1221616"/>
          </a:xfrm>
          <a:prstGeom prst="rect">
            <a:avLst/>
          </a:prstGeom>
        </p:spPr>
        <p:txBody>
          <a:bodyPr/>
          <a:lstStyle>
            <a:lvl1pPr marL="0" indent="0" algn="l">
              <a:lnSpc>
                <a:spcPct val="100000"/>
              </a:lnSpc>
              <a:spcBef>
                <a:spcPts val="0"/>
              </a:spcBef>
              <a:spcAft>
                <a:spcPts val="1200"/>
              </a:spcAft>
              <a:buFontTx/>
              <a:buNone/>
              <a:defRPr sz="1800">
                <a:solidFill>
                  <a:schemeClr val="accent5">
                    <a:lumMod val="20000"/>
                    <a:lumOff val="80000"/>
                  </a:schemeClr>
                </a:solidFill>
              </a:defRPr>
            </a:lvl1pPr>
          </a:lstStyle>
          <a:p>
            <a:endParaRPr lang="en-US" dirty="0"/>
          </a:p>
        </p:txBody>
      </p:sp>
      <p:sp>
        <p:nvSpPr>
          <p:cNvPr id="8" name="Rectangle 7"/>
          <p:cNvSpPr/>
          <p:nvPr userDrawn="1"/>
        </p:nvSpPr>
        <p:spPr bwMode="white">
          <a:xfrm>
            <a:off x="8179603" y="530352"/>
            <a:ext cx="644848" cy="7752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221717" y="548819"/>
            <a:ext cx="536448" cy="731520"/>
          </a:xfrm>
          <a:prstGeom prst="rect">
            <a:avLst/>
          </a:prstGeom>
        </p:spPr>
      </p:pic>
    </p:spTree>
    <p:extLst>
      <p:ext uri="{BB962C8B-B14F-4D97-AF65-F5344CB8AC3E}">
        <p14:creationId xmlns:p14="http://schemas.microsoft.com/office/powerpoint/2010/main" val="224999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chemeClr val="bg2"/>
                </a:solidFill>
              </a:rPr>
              <a:pPr algn="ctr">
                <a:defRPr/>
              </a:pPr>
              <a:t>‹#›</a:t>
            </a:fld>
            <a:endParaRPr lang="en-US" sz="1000" b="1" dirty="0">
              <a:solidFill>
                <a:schemeClr val="bg2"/>
              </a:solidFill>
            </a:endParaRPr>
          </a:p>
        </p:txBody>
      </p:sp>
      <p:sp>
        <p:nvSpPr>
          <p:cNvPr id="2" name="Title 1"/>
          <p:cNvSpPr>
            <a:spLocks noGrp="1"/>
          </p:cNvSpPr>
          <p:nvPr>
            <p:ph type="title"/>
          </p:nvPr>
        </p:nvSpPr>
        <p:spPr>
          <a:xfrm>
            <a:off x="411238" y="524088"/>
            <a:ext cx="7454305" cy="780143"/>
          </a:xfrm>
          <a:prstGeom prst="rect">
            <a:avLst/>
          </a:prstGeom>
        </p:spPr>
        <p:txBody>
          <a:bodyPr/>
          <a:lstStyle>
            <a:lvl1pPr algn="l">
              <a:lnSpc>
                <a:spcPts val="2600"/>
              </a:lnSpc>
              <a:defRPr sz="2400" b="1" i="0">
                <a:solidFill>
                  <a:schemeClr val="bg2"/>
                </a:solidFill>
                <a:latin typeface="Arial" pitchFamily="34" charset="0"/>
                <a:cs typeface="Arial" pitchFamily="34" charset="0"/>
              </a:defRPr>
            </a:lvl1pPr>
          </a:lstStyle>
          <a:p>
            <a:r>
              <a:rPr lang="en-US" dirty="0"/>
              <a:t>Click to edit Master title</a:t>
            </a:r>
          </a:p>
        </p:txBody>
      </p:sp>
      <p:sp>
        <p:nvSpPr>
          <p:cNvPr id="3" name="Content Placeholder 2"/>
          <p:cNvSpPr>
            <a:spLocks noGrp="1"/>
          </p:cNvSpPr>
          <p:nvPr>
            <p:ph idx="1"/>
          </p:nvPr>
        </p:nvSpPr>
        <p:spPr>
          <a:xfrm>
            <a:off x="411238" y="1716598"/>
            <a:ext cx="8324775" cy="4541308"/>
          </a:xfrm>
          <a:prstGeom prst="rect">
            <a:avLst/>
          </a:prstGeom>
        </p:spPr>
        <p:txBody>
          <a:bodyPr/>
          <a:lstStyle>
            <a:lvl1pPr>
              <a:lnSpc>
                <a:spcPct val="100000"/>
              </a:lnSpc>
              <a:spcBef>
                <a:spcPts val="0"/>
              </a:spcBef>
              <a:spcAft>
                <a:spcPts val="1200"/>
              </a:spcAft>
              <a:buClr>
                <a:schemeClr val="bg2"/>
              </a:buClr>
              <a:defRPr sz="2000" b="0">
                <a:solidFill>
                  <a:schemeClr val="accent1">
                    <a:lumMod val="50000"/>
                  </a:schemeClr>
                </a:solidFill>
                <a:latin typeface="+mn-lt"/>
                <a:cs typeface="Arial" pitchFamily="34" charset="0"/>
              </a:defRPr>
            </a:lvl1pPr>
            <a:lvl2pPr>
              <a:lnSpc>
                <a:spcPct val="100000"/>
              </a:lnSpc>
              <a:spcBef>
                <a:spcPts val="0"/>
              </a:spcBef>
              <a:spcAft>
                <a:spcPts val="1200"/>
              </a:spcAft>
              <a:buClr>
                <a:schemeClr val="bg2"/>
              </a:buClr>
              <a:buFont typeface="Arial"/>
              <a:buChar char="•"/>
              <a:defRPr sz="2000">
                <a:solidFill>
                  <a:schemeClr val="accent1"/>
                </a:solidFill>
                <a:latin typeface="+mn-lt"/>
                <a:cs typeface="Arial" pitchFamily="34" charset="0"/>
              </a:defRPr>
            </a:lvl2pPr>
            <a:lvl3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3pPr>
            <a:lvl4pPr>
              <a:lnSpc>
                <a:spcPct val="100000"/>
              </a:lnSpc>
              <a:spcBef>
                <a:spcPts val="0"/>
              </a:spcBef>
              <a:spcAft>
                <a:spcPts val="1200"/>
              </a:spcAft>
              <a:buClr>
                <a:schemeClr val="bg2"/>
              </a:buClr>
              <a:buFont typeface="Arial"/>
              <a:buChar char="•"/>
              <a:defRPr sz="1600">
                <a:solidFill>
                  <a:schemeClr val="accent1"/>
                </a:solidFill>
                <a:latin typeface="+mn-lt"/>
                <a:cs typeface="Arial" pitchFamily="34" charset="0"/>
              </a:defRPr>
            </a:lvl4pPr>
            <a:lvl5pPr>
              <a:buClr>
                <a:srgbClr val="00599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708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10" name="TextBox 9"/>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2" name="Title 1"/>
          <p:cNvSpPr>
            <a:spLocks noGrp="1"/>
          </p:cNvSpPr>
          <p:nvPr>
            <p:ph type="title"/>
          </p:nvPr>
        </p:nvSpPr>
        <p:spPr/>
        <p:txBody>
          <a:bodyPr/>
          <a:lstStyle>
            <a:lvl1pPr algn="l">
              <a:lnSpc>
                <a:spcPts val="2600"/>
              </a:lnSpc>
              <a:defRPr>
                <a:solidFill>
                  <a:srgbClr val="0A9294"/>
                </a:solidFill>
              </a:defRPr>
            </a:lvl1pPr>
          </a:lstStyle>
          <a:p>
            <a:r>
              <a:rPr lang="en-US" dirty="0"/>
              <a:t>Click to edit Master title style</a:t>
            </a:r>
          </a:p>
        </p:txBody>
      </p:sp>
      <p:sp>
        <p:nvSpPr>
          <p:cNvPr id="3" name="Content Placeholder 2"/>
          <p:cNvSpPr>
            <a:spLocks noGrp="1"/>
          </p:cNvSpPr>
          <p:nvPr>
            <p:ph sz="half" idx="1"/>
          </p:nvPr>
        </p:nvSpPr>
        <p:spPr>
          <a:xfrm>
            <a:off x="405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596211" y="1719032"/>
            <a:ext cx="4139802" cy="4525963"/>
          </a:xfrm>
        </p:spPr>
        <p:txBody>
          <a:bodyPr/>
          <a:lstStyle>
            <a:lvl1pPr marL="342900" indent="-342900">
              <a:spcBef>
                <a:spcPts val="0"/>
              </a:spcBef>
              <a:spcAft>
                <a:spcPts val="1200"/>
              </a:spcAft>
              <a:buClr>
                <a:schemeClr val="bg2"/>
              </a:buClr>
              <a:buFont typeface="Arial"/>
              <a:buChar char="•"/>
              <a:defRPr sz="2000"/>
            </a:lvl1pPr>
            <a:lvl2pPr marL="627063" indent="-287338">
              <a:spcBef>
                <a:spcPts val="0"/>
              </a:spcBef>
              <a:spcAft>
                <a:spcPts val="1200"/>
              </a:spcAft>
              <a:buClr>
                <a:schemeClr val="bg2"/>
              </a:buClr>
              <a:buFont typeface="Arial"/>
              <a:buChar char="•"/>
              <a:defRPr sz="1800"/>
            </a:lvl2pPr>
            <a:lvl3pPr marL="857250" indent="-230188">
              <a:spcBef>
                <a:spcPts val="0"/>
              </a:spcBef>
              <a:spcAft>
                <a:spcPts val="1200"/>
              </a:spcAft>
              <a:buClr>
                <a:schemeClr val="bg2"/>
              </a:buClr>
              <a:buFont typeface="Arial"/>
              <a:buChar char="•"/>
              <a:defRPr sz="1600"/>
            </a:lvl3pPr>
            <a:lvl4pPr marL="1085850" indent="-228600">
              <a:spcBef>
                <a:spcPts val="0"/>
              </a:spcBef>
              <a:spcAft>
                <a:spcPts val="1200"/>
              </a:spcAft>
              <a:buClr>
                <a:schemeClr val="bg2"/>
              </a:buClr>
              <a:buFont typeface="Arial"/>
              <a:buChar char="•"/>
              <a:defRPr sz="1400"/>
            </a:lvl4pPr>
            <a:lvl5pPr>
              <a:spcBef>
                <a:spcPts val="0"/>
              </a:spcBef>
              <a:spcAft>
                <a:spcPts val="1200"/>
              </a:spcAf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7397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6" name="Picture 5" descr="dots-tex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6181344"/>
            <a:ext cx="9144000" cy="676656"/>
          </a:xfrm>
          <a:prstGeom prst="rect">
            <a:avLst/>
          </a:prstGeom>
        </p:spPr>
      </p:pic>
      <p:sp>
        <p:nvSpPr>
          <p:cNvPr id="4" name="TextBox 3"/>
          <p:cNvSpPr txBox="1"/>
          <p:nvPr userDrawn="1"/>
        </p:nvSpPr>
        <p:spPr>
          <a:xfrm>
            <a:off x="8425838" y="6318577"/>
            <a:ext cx="398613" cy="246221"/>
          </a:xfrm>
          <a:prstGeom prst="rect">
            <a:avLst/>
          </a:prstGeom>
          <a:noFill/>
        </p:spPr>
        <p:txBody>
          <a:bodyPr wrap="square">
            <a:spAutoFit/>
          </a:bodyPr>
          <a:lstStyle/>
          <a:p>
            <a:pPr algn="ctr">
              <a:defRPr/>
            </a:pPr>
            <a:fld id="{110A82C9-CD7B-4ACC-AC4C-C3490ED993E6}" type="slidenum">
              <a:rPr lang="en-US" sz="1000" b="1">
                <a:solidFill>
                  <a:srgbClr val="0A9294"/>
                </a:solidFill>
              </a:rPr>
              <a:pPr algn="ctr">
                <a:defRPr/>
              </a:pPr>
              <a:t>‹#›</a:t>
            </a:fld>
            <a:endParaRPr lang="en-US" sz="1000" b="1" dirty="0">
              <a:solidFill>
                <a:srgbClr val="0A9294"/>
              </a:solidFill>
            </a:endParaRPr>
          </a:p>
        </p:txBody>
      </p:sp>
      <p:sp>
        <p:nvSpPr>
          <p:cNvPr id="2" name="Title 1"/>
          <p:cNvSpPr>
            <a:spLocks noGrp="1"/>
          </p:cNvSpPr>
          <p:nvPr>
            <p:ph type="title"/>
          </p:nvPr>
        </p:nvSpPr>
        <p:spPr>
          <a:xfrm>
            <a:off x="411238" y="524088"/>
            <a:ext cx="7472711" cy="780143"/>
          </a:xfrm>
          <a:prstGeom prst="rect">
            <a:avLst/>
          </a:prstGeom>
        </p:spPr>
        <p:txBody>
          <a:bodyPr/>
          <a:lstStyle>
            <a:lvl1pPr algn="l">
              <a:lnSpc>
                <a:spcPts val="2600"/>
              </a:lnSpc>
              <a:defRPr sz="2400" b="1" i="0">
                <a:solidFill>
                  <a:srgbClr val="0A9294"/>
                </a:solidFill>
                <a:latin typeface="Arial" pitchFamily="34" charset="0"/>
                <a:cs typeface="Arial" pitchFamily="34" charset="0"/>
              </a:defRPr>
            </a:lvl1pPr>
          </a:lstStyle>
          <a:p>
            <a:r>
              <a:rPr lang="en-US" dirty="0"/>
              <a:t>Click to edit Master title</a:t>
            </a:r>
          </a:p>
        </p:txBody>
      </p:sp>
    </p:spTree>
    <p:extLst>
      <p:ext uri="{BB962C8B-B14F-4D97-AF65-F5344CB8AC3E}">
        <p14:creationId xmlns:p14="http://schemas.microsoft.com/office/powerpoint/2010/main" val="323851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298168"/>
            <a:ext cx="9144000" cy="1255776"/>
          </a:xfrm>
          <a:prstGeom prst="rect">
            <a:avLst/>
          </a:prstGeom>
        </p:spPr>
      </p:pic>
      <p:sp>
        <p:nvSpPr>
          <p:cNvPr id="2" name="Title Placeholder 1"/>
          <p:cNvSpPr>
            <a:spLocks noGrp="1"/>
          </p:cNvSpPr>
          <p:nvPr>
            <p:ph type="title"/>
          </p:nvPr>
        </p:nvSpPr>
        <p:spPr>
          <a:xfrm>
            <a:off x="411480" y="530352"/>
            <a:ext cx="7447927" cy="775220"/>
          </a:xfrm>
          <a:prstGeom prst="rect">
            <a:avLst/>
          </a:prstGeom>
        </p:spPr>
        <p:txBody>
          <a:bodyPr/>
          <a:lstStyle/>
          <a:p>
            <a:pPr lvl="0" algn="l">
              <a:lnSpc>
                <a:spcPts val="2600"/>
              </a:lnSpc>
            </a:pPr>
            <a:r>
              <a:rPr lang="en-US" dirty="0"/>
              <a:t>Click to edit Master title style</a:t>
            </a:r>
          </a:p>
        </p:txBody>
      </p:sp>
      <p:sp>
        <p:nvSpPr>
          <p:cNvPr id="3" name="Text Placeholder 2"/>
          <p:cNvSpPr>
            <a:spLocks noGrp="1"/>
          </p:cNvSpPr>
          <p:nvPr>
            <p:ph type="body" idx="1"/>
          </p:nvPr>
        </p:nvSpPr>
        <p:spPr>
          <a:xfrm>
            <a:off x="411480" y="1713362"/>
            <a:ext cx="8321040" cy="4544568"/>
          </a:xfrm>
          <a:prstGeom prst="rect">
            <a:avLst/>
          </a:prstGeom>
        </p:spPr>
        <p:txBody>
          <a:bodyPr/>
          <a:lstStyle/>
          <a:p>
            <a:pPr lvl="0">
              <a:lnSpc>
                <a:spcPct val="100000"/>
              </a:lnSpc>
              <a:spcBef>
                <a:spcPts val="0"/>
              </a:spcBef>
              <a:spcAft>
                <a:spcPts val="1200"/>
              </a:spcAft>
              <a:buClr>
                <a:schemeClr val="bg2"/>
              </a:buClr>
            </a:pPr>
            <a:r>
              <a:rPr lang="en-US" dirty="0"/>
              <a:t>Click to edit Master text styles</a:t>
            </a:r>
          </a:p>
          <a:p>
            <a:pPr lvl="1">
              <a:lnSpc>
                <a:spcPct val="100000"/>
              </a:lnSpc>
              <a:spcBef>
                <a:spcPts val="0"/>
              </a:spcBef>
              <a:spcAft>
                <a:spcPts val="1200"/>
              </a:spcAft>
              <a:buClr>
                <a:schemeClr val="bg2"/>
              </a:buClr>
              <a:buFont typeface="Arial"/>
              <a:buChar char="•"/>
            </a:pPr>
            <a:r>
              <a:rPr lang="en-US" dirty="0"/>
              <a:t>Second level</a:t>
            </a:r>
          </a:p>
          <a:p>
            <a:pPr lvl="2">
              <a:lnSpc>
                <a:spcPct val="100000"/>
              </a:lnSpc>
              <a:spcBef>
                <a:spcPts val="0"/>
              </a:spcBef>
              <a:spcAft>
                <a:spcPts val="1200"/>
              </a:spcAft>
              <a:buClr>
                <a:schemeClr val="bg2"/>
              </a:buClr>
              <a:buFont typeface="Arial"/>
            </a:pPr>
            <a:r>
              <a:rPr lang="en-US" dirty="0"/>
              <a:t>Third level</a:t>
            </a:r>
          </a:p>
          <a:p>
            <a:pPr lvl="3">
              <a:lnSpc>
                <a:spcPct val="100000"/>
              </a:lnSpc>
              <a:spcBef>
                <a:spcPts val="0"/>
              </a:spcBef>
              <a:spcAft>
                <a:spcPts val="1200"/>
              </a:spcAft>
              <a:buClr>
                <a:schemeClr val="bg2"/>
              </a:buClr>
              <a:buFont typeface="Arial"/>
              <a:buChar char="•"/>
            </a:pPr>
            <a:r>
              <a:rPr lang="en-US" dirty="0"/>
              <a:t>Fourth level</a:t>
            </a:r>
          </a:p>
        </p:txBody>
      </p:sp>
      <p:pic>
        <p:nvPicPr>
          <p:cNvPr id="7" name="Picture 6" descr="icon.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221717" y="548819"/>
            <a:ext cx="536448" cy="731520"/>
          </a:xfrm>
          <a:prstGeom prst="rect">
            <a:avLst/>
          </a:prstGeom>
        </p:spPr>
      </p:pic>
    </p:spTree>
    <p:extLst>
      <p:ext uri="{BB962C8B-B14F-4D97-AF65-F5344CB8AC3E}">
        <p14:creationId xmlns:p14="http://schemas.microsoft.com/office/powerpoint/2010/main" val="126161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457200" rtl="0" eaLnBrk="0" fontAlgn="base" hangingPunct="0">
        <a:spcBef>
          <a:spcPct val="0"/>
        </a:spcBef>
        <a:spcAft>
          <a:spcPct val="0"/>
        </a:spcAft>
        <a:defRPr lang="en-US" sz="2400" b="1" i="0" kern="1200" smtClean="0">
          <a:solidFill>
            <a:schemeClr val="accent2"/>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lang="en-US" sz="2000" b="0" kern="1200" smtClean="0">
          <a:solidFill>
            <a:schemeClr val="accent1">
              <a:lumMod val="50000"/>
            </a:schemeClr>
          </a:solidFill>
          <a:latin typeface="+mn-lt"/>
          <a:ea typeface="ＭＳ Ｐゴシック" charset="-128"/>
          <a:cs typeface="Arial" pitchFamily="34" charset="0"/>
        </a:defRPr>
      </a:lvl1pPr>
      <a:lvl2pPr marL="627063" indent="-287338" algn="l" defTabSz="457200" rtl="0" eaLnBrk="0" fontAlgn="base" hangingPunct="0">
        <a:spcBef>
          <a:spcPct val="20000"/>
        </a:spcBef>
        <a:spcAft>
          <a:spcPts val="800"/>
        </a:spcAft>
        <a:buFont typeface="Arial" charset="0"/>
        <a:buChar char="–"/>
        <a:defRPr lang="en-US" sz="2000" kern="1200" smtClean="0">
          <a:solidFill>
            <a:schemeClr val="accent1"/>
          </a:solidFill>
          <a:latin typeface="+mn-lt"/>
          <a:ea typeface="ＭＳ Ｐゴシック" charset="-128"/>
          <a:cs typeface="Arial" pitchFamily="34" charset="0"/>
        </a:defRPr>
      </a:lvl2pPr>
      <a:lvl3pPr marL="857250" indent="-230188" algn="l" defTabSz="457200" rtl="0" eaLnBrk="0" fontAlgn="base" hangingPunct="0">
        <a:spcBef>
          <a:spcPct val="20000"/>
        </a:spcBef>
        <a:spcAft>
          <a:spcPts val="400"/>
        </a:spcAft>
        <a:buFont typeface="Arial" charset="0"/>
        <a:buChar char="•"/>
        <a:defRPr lang="en-US" sz="1600" kern="1200" smtClean="0">
          <a:solidFill>
            <a:schemeClr val="accent1"/>
          </a:solidFill>
          <a:latin typeface="+mn-lt"/>
          <a:ea typeface="ＭＳ Ｐゴシック" charset="-128"/>
          <a:cs typeface="Arial" pitchFamily="34" charset="0"/>
        </a:defRPr>
      </a:lvl3pPr>
      <a:lvl4pPr marL="1085850" indent="-228600" algn="l" defTabSz="457200" rtl="0" eaLnBrk="0" fontAlgn="base" hangingPunct="0">
        <a:spcBef>
          <a:spcPct val="20000"/>
        </a:spcBef>
        <a:spcAft>
          <a:spcPts val="200"/>
        </a:spcAft>
        <a:buFont typeface="Arial" charset="0"/>
        <a:buChar char="–"/>
        <a:defRPr lang="en-US" sz="1600" kern="1200" smtClean="0">
          <a:solidFill>
            <a:schemeClr val="accent1"/>
          </a:solidFill>
          <a:latin typeface="+mn-lt"/>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lang="en-US" sz="2000" kern="1200" smtClean="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de-DE" dirty="0" err="1"/>
              <a:t>Mecanismo</a:t>
            </a:r>
            <a:r>
              <a:rPr lang="de-DE" dirty="0"/>
              <a:t> de </a:t>
            </a:r>
            <a:r>
              <a:rPr lang="de-DE" dirty="0" err="1"/>
              <a:t>Responsabilidad</a:t>
            </a:r>
            <a:r>
              <a:rPr lang="de-DE" dirty="0"/>
              <a:t> </a:t>
            </a:r>
            <a:r>
              <a:rPr lang="de-DE" dirty="0" err="1"/>
              <a:t>Mutua</a:t>
            </a:r>
            <a:endParaRPr lang="en-US" dirty="0"/>
          </a:p>
        </p:txBody>
      </p:sp>
      <p:sp>
        <p:nvSpPr>
          <p:cNvPr id="8" name="Subtitle 7"/>
          <p:cNvSpPr>
            <a:spLocks noGrp="1"/>
          </p:cNvSpPr>
          <p:nvPr>
            <p:ph type="subTitle" idx="1"/>
          </p:nvPr>
        </p:nvSpPr>
        <p:spPr/>
        <p:txBody>
          <a:bodyPr/>
          <a:lstStyle/>
          <a:p>
            <a:r>
              <a:rPr lang="en-US" dirty="0"/>
              <a:t>Catarina de Albuquerque, SWA</a:t>
            </a:r>
          </a:p>
        </p:txBody>
      </p:sp>
    </p:spTree>
    <p:extLst>
      <p:ext uri="{BB962C8B-B14F-4D97-AF65-F5344CB8AC3E}">
        <p14:creationId xmlns:p14="http://schemas.microsoft.com/office/powerpoint/2010/main" val="281956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94425"/>
            <a:ext cx="7442034" cy="780143"/>
          </a:xfrm>
        </p:spPr>
        <p:txBody>
          <a:bodyPr/>
          <a:lstStyle/>
          <a:p>
            <a:r>
              <a:rPr lang="es-ES" dirty="0">
                <a:solidFill>
                  <a:schemeClr val="bg2"/>
                </a:solidFill>
              </a:rPr>
              <a:t>Ejemplo de Compromiso del Gobierno Nacional:</a:t>
            </a:r>
            <a:r>
              <a:rPr lang="en-US" dirty="0">
                <a:solidFill>
                  <a:schemeClr val="bg2"/>
                </a:solidFill>
              </a:rPr>
              <a:t> </a:t>
            </a:r>
            <a:r>
              <a:rPr lang="en-CA" dirty="0" err="1"/>
              <a:t>Estrategia</a:t>
            </a:r>
            <a:r>
              <a:rPr lang="en-CA" dirty="0"/>
              <a:t> rural de </a:t>
            </a:r>
            <a:r>
              <a:rPr lang="en-CA" dirty="0" err="1"/>
              <a:t>saneamiento</a:t>
            </a:r>
            <a:r>
              <a:rPr lang="en-CA" dirty="0"/>
              <a:t> [SOS]</a:t>
            </a:r>
            <a:endParaRPr lang="en-US" dirty="0">
              <a:solidFill>
                <a:schemeClr val="bg2"/>
              </a:solidFill>
            </a:endParaRPr>
          </a:p>
        </p:txBody>
      </p:sp>
      <p:sp>
        <p:nvSpPr>
          <p:cNvPr id="8195" name="Content Placeholder 2"/>
          <p:cNvSpPr>
            <a:spLocks noGrp="1"/>
          </p:cNvSpPr>
          <p:nvPr>
            <p:ph idx="1"/>
          </p:nvPr>
        </p:nvSpPr>
        <p:spPr>
          <a:xfrm>
            <a:off x="123093" y="974568"/>
            <a:ext cx="8411308" cy="5298935"/>
          </a:xfrm>
        </p:spPr>
        <p:txBody>
          <a:bodyPr/>
          <a:lstStyle/>
          <a:p>
            <a:pPr marL="0" indent="0">
              <a:buNone/>
            </a:pPr>
            <a:r>
              <a:rPr lang="es-ES" dirty="0"/>
              <a:t>Elaboración de una estrategia de saneamiento rural dirigida a los distritos más pobres para </a:t>
            </a:r>
            <a:r>
              <a:rPr lang="en-CA" dirty="0"/>
              <a:t>XX </a:t>
            </a:r>
            <a:endParaRPr lang="en-GB" dirty="0"/>
          </a:p>
          <a:p>
            <a:pPr marL="0" indent="0">
              <a:buNone/>
            </a:pPr>
            <a:r>
              <a:rPr lang="en-CA" sz="1800" b="1" dirty="0" err="1"/>
              <a:t>Compromiso</a:t>
            </a:r>
            <a:r>
              <a:rPr lang="en-CA" sz="1800" b="1" dirty="0"/>
              <a:t> de los </a:t>
            </a:r>
            <a:r>
              <a:rPr lang="en-CA" sz="1800" b="1" dirty="0" err="1"/>
              <a:t>donantes</a:t>
            </a:r>
            <a:endParaRPr lang="en-GB" sz="1800" dirty="0"/>
          </a:p>
          <a:p>
            <a:r>
              <a:rPr lang="es-ES" sz="1800" dirty="0"/>
              <a:t>Capacitación del personal, incluido el personal de las OSC que realiza programas de saneamiento</a:t>
            </a:r>
          </a:p>
          <a:p>
            <a:pPr marL="0" indent="0">
              <a:buNone/>
            </a:pPr>
            <a:r>
              <a:rPr lang="en-CA" sz="1800" b="1" dirty="0" err="1"/>
              <a:t>Compromiso</a:t>
            </a:r>
            <a:r>
              <a:rPr lang="en-CA" sz="1800" b="1" dirty="0"/>
              <a:t> de las OSC:</a:t>
            </a:r>
            <a:endParaRPr lang="en-GB" sz="1800" dirty="0"/>
          </a:p>
          <a:p>
            <a:r>
              <a:rPr lang="es-ES" sz="1800" dirty="0"/>
              <a:t>Identificar enfoques que mejoren el saneamiento en las zonas más pobres y de más difícil acceso</a:t>
            </a:r>
            <a:r>
              <a:rPr lang="en-CA" sz="1800" dirty="0"/>
              <a:t>  </a:t>
            </a:r>
            <a:endParaRPr lang="en-GB" sz="1800" dirty="0"/>
          </a:p>
          <a:p>
            <a:pPr marL="0" indent="0">
              <a:buNone/>
            </a:pPr>
            <a:r>
              <a:rPr lang="es-ES" sz="1800" b="1" dirty="0"/>
              <a:t>Compromiso de las instituciones de investigación y aprendizaje</a:t>
            </a:r>
            <a:r>
              <a:rPr lang="en-CA" sz="1800" b="1" dirty="0"/>
              <a:t>: </a:t>
            </a:r>
            <a:endParaRPr lang="en-GB" sz="1800" dirty="0"/>
          </a:p>
          <a:p>
            <a:r>
              <a:rPr lang="es-ES" sz="1800" dirty="0"/>
              <a:t>Investigación en saneamiento en otros países y</a:t>
            </a:r>
            <a:r>
              <a:rPr lang="en-CA" sz="1800" dirty="0"/>
              <a:t> </a:t>
            </a:r>
            <a:r>
              <a:rPr lang="en-CA" sz="1800" dirty="0" err="1"/>
              <a:t>propuestas</a:t>
            </a:r>
            <a:r>
              <a:rPr lang="en-CA" sz="1800" dirty="0"/>
              <a:t> de </a:t>
            </a:r>
            <a:r>
              <a:rPr lang="en-CA" sz="1800" dirty="0" err="1"/>
              <a:t>investigacion</a:t>
            </a:r>
            <a:endParaRPr lang="en-CA" sz="1800" dirty="0"/>
          </a:p>
          <a:p>
            <a:pPr marL="0" indent="0">
              <a:buNone/>
            </a:pPr>
            <a:r>
              <a:rPr lang="en-CA" sz="1800" b="1" dirty="0" err="1"/>
              <a:t>Compromiso</a:t>
            </a:r>
            <a:r>
              <a:rPr lang="en-CA" sz="1800" b="1" dirty="0"/>
              <a:t> del sector privado:</a:t>
            </a:r>
            <a:endParaRPr lang="en-GB" sz="1800" dirty="0"/>
          </a:p>
          <a:p>
            <a:r>
              <a:rPr lang="es-ES" sz="1800" dirty="0"/>
              <a:t>Colaboración con el gobierno para definir el papel y la responsabilidad de los actores del sector privado</a:t>
            </a:r>
            <a:endParaRPr lang="en-GB" sz="1800" dirty="0"/>
          </a:p>
        </p:txBody>
      </p:sp>
      <p:sp>
        <p:nvSpPr>
          <p:cNvPr id="2" name="Rectangle 1">
            <a:extLst>
              <a:ext uri="{FF2B5EF4-FFF2-40B4-BE49-F238E27FC236}">
                <a16:creationId xmlns:a16="http://schemas.microsoft.com/office/drawing/2014/main" id="{A2CB08B5-DBFA-4BD5-8DA4-C17DFAC324F5}"/>
              </a:ext>
            </a:extLst>
          </p:cNvPr>
          <p:cNvSpPr/>
          <p:nvPr/>
        </p:nvSpPr>
        <p:spPr>
          <a:xfrm>
            <a:off x="-84226" y="5981115"/>
            <a:ext cx="9609225" cy="292388"/>
          </a:xfrm>
          <a:prstGeom prst="rect">
            <a:avLst/>
          </a:prstGeom>
        </p:spPr>
        <p:txBody>
          <a:bodyPr wrap="square">
            <a:spAutoFit/>
          </a:bodyPr>
          <a:lstStyle/>
          <a:p>
            <a:pPr lvl="0" defTabSz="457200" fontAlgn="base">
              <a:spcBef>
                <a:spcPct val="0"/>
              </a:spcBef>
              <a:defRPr/>
            </a:pPr>
            <a:r>
              <a:rPr kumimoji="0" lang="en-GB" sz="1300" b="1" i="0" u="none" strike="noStrike" kern="1200" cap="none" spc="0" normalizeH="0" baseline="0" noProof="0" dirty="0">
                <a:ln>
                  <a:noFill/>
                </a:ln>
                <a:solidFill>
                  <a:srgbClr val="80143C"/>
                </a:solidFill>
                <a:effectLst/>
                <a:uLnTx/>
                <a:uFillTx/>
                <a:latin typeface="Calibri" panose="020F0502020204030204" pitchFamily="34" charset="0"/>
                <a:ea typeface="Times New Roman" panose="02020603050405020304" pitchFamily="18" charset="0"/>
                <a:cs typeface="Times New Roman" panose="02020603050405020304" pitchFamily="18" charset="0"/>
              </a:rPr>
              <a:t>&gt;&gt; </a:t>
            </a:r>
            <a:r>
              <a:rPr lang="en-GB" sz="1300" b="1" dirty="0" err="1">
                <a:solidFill>
                  <a:srgbClr val="80143C"/>
                </a:solidFill>
                <a:latin typeface="Calibri" panose="020F0502020204030204" pitchFamily="34" charset="0"/>
                <a:ea typeface="Times New Roman" panose="02020603050405020304" pitchFamily="18" charset="0"/>
                <a:cs typeface="Times New Roman" panose="02020603050405020304" pitchFamily="18" charset="0"/>
              </a:rPr>
              <a:t>Elegir</a:t>
            </a:r>
            <a:r>
              <a:rPr lang="en-GB" sz="1300" b="1" dirty="0">
                <a:solidFill>
                  <a:srgbClr val="80143C"/>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err="1">
                <a:solidFill>
                  <a:srgbClr val="80143C"/>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rgbClr val="80143C"/>
                </a:solidFill>
                <a:latin typeface="Calibri" panose="020F0502020204030204" pitchFamily="34" charset="0"/>
                <a:ea typeface="Times New Roman" panose="02020603050405020304" pitchFamily="18" charset="0"/>
                <a:cs typeface="Times New Roman" panose="02020603050405020304" pitchFamily="18" charset="0"/>
              </a:rPr>
              <a:t> </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&gt; </a:t>
            </a:r>
            <a:r>
              <a:rPr kumimoji="0" lang="en-GB" sz="1300" b="1" i="0" u="none" strike="noStrike" kern="1200" cap="none" spc="0" normalizeH="0" baseline="0" noProof="0" dirty="0" err="1">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Presentar</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GB" sz="1300" b="1" i="0" u="none" strike="noStrike" kern="1200" cap="none" spc="0" normalizeH="0" baseline="0" noProof="0" dirty="0" err="1">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compromisos</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 &gt; </a:t>
            </a:r>
            <a:r>
              <a:rPr kumimoji="0" lang="en-GB" sz="1300" b="1" i="0" u="none" strike="noStrike" kern="1200" cap="none" spc="0" normalizeH="0" baseline="0" noProof="0" dirty="0" err="1">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Ejecución</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 &gt; Examen de </a:t>
            </a:r>
            <a:r>
              <a:rPr kumimoji="0" lang="en-GB" sz="1300" b="1" i="0" u="none" strike="noStrike" kern="1200" cap="none" spc="0" normalizeH="0" baseline="0" noProof="0" dirty="0" err="1">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compromisos</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&gt; </a:t>
            </a:r>
            <a:r>
              <a:rPr kumimoji="0" lang="en-GB" sz="1300" b="1" i="0" u="none" strike="noStrike" kern="1200" cap="none" spc="0" normalizeH="0" baseline="0" noProof="0" dirty="0" err="1">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Informar</a:t>
            </a: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Debate y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Aprendizaje</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&gt;&gt;</a:t>
            </a:r>
            <a:endPar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0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11239" y="838200"/>
            <a:ext cx="7442034" cy="780143"/>
          </a:xfrm>
        </p:spPr>
        <p:txBody>
          <a:bodyPr/>
          <a:lstStyle/>
          <a:p>
            <a:r>
              <a:rPr lang="en-US" dirty="0" err="1">
                <a:solidFill>
                  <a:schemeClr val="bg2"/>
                </a:solidFill>
              </a:rPr>
              <a:t>Compromisos</a:t>
            </a:r>
            <a:r>
              <a:rPr lang="en-US" dirty="0">
                <a:solidFill>
                  <a:schemeClr val="bg2"/>
                </a:solidFill>
              </a:rPr>
              <a:t> para Leave No-one Behind (</a:t>
            </a:r>
            <a:r>
              <a:rPr lang="en-US" dirty="0" err="1">
                <a:solidFill>
                  <a:schemeClr val="bg2"/>
                </a:solidFill>
              </a:rPr>
              <a:t>Dejar</a:t>
            </a:r>
            <a:r>
              <a:rPr lang="en-US" dirty="0">
                <a:solidFill>
                  <a:schemeClr val="bg2"/>
                </a:solidFill>
              </a:rPr>
              <a:t> a </a:t>
            </a:r>
            <a:r>
              <a:rPr lang="en-US" dirty="0" err="1">
                <a:solidFill>
                  <a:schemeClr val="bg2"/>
                </a:solidFill>
              </a:rPr>
              <a:t>nadie</a:t>
            </a:r>
            <a:r>
              <a:rPr lang="en-US" dirty="0">
                <a:solidFill>
                  <a:schemeClr val="bg2"/>
                </a:solidFill>
              </a:rPr>
              <a:t> </a:t>
            </a:r>
            <a:r>
              <a:rPr lang="en-US" dirty="0" err="1">
                <a:solidFill>
                  <a:schemeClr val="bg2"/>
                </a:solidFill>
              </a:rPr>
              <a:t>atras</a:t>
            </a:r>
            <a:r>
              <a:rPr lang="en-US" dirty="0">
                <a:solidFill>
                  <a:schemeClr val="bg2"/>
                </a:solidFill>
              </a:rPr>
              <a:t>)</a:t>
            </a:r>
          </a:p>
        </p:txBody>
      </p:sp>
      <p:sp>
        <p:nvSpPr>
          <p:cNvPr id="8195" name="Content Placeholder 2"/>
          <p:cNvSpPr>
            <a:spLocks noGrp="1"/>
          </p:cNvSpPr>
          <p:nvPr>
            <p:ph idx="1"/>
          </p:nvPr>
        </p:nvSpPr>
        <p:spPr>
          <a:xfrm>
            <a:off x="411239" y="2362200"/>
            <a:ext cx="8853853" cy="5029681"/>
          </a:xfrm>
        </p:spPr>
        <p:txBody>
          <a:bodyPr/>
          <a:lstStyle/>
          <a:p>
            <a:pPr marL="0" indent="0">
              <a:buNone/>
            </a:pPr>
            <a:r>
              <a:rPr lang="es-ES" sz="1800" b="1" dirty="0"/>
              <a:t>El enfoque de la ONU en 2019 es No dejar a nadie atrás, que se refleja en el enfoque de la Reunión de Ministros de Sector de SWA</a:t>
            </a:r>
          </a:p>
          <a:p>
            <a:pPr marL="0" indent="0">
              <a:buNone/>
            </a:pPr>
            <a:endParaRPr lang="es-ES" sz="1800" b="1" dirty="0"/>
          </a:p>
          <a:p>
            <a:pPr marL="0" indent="0">
              <a:buNone/>
            </a:pPr>
            <a:r>
              <a:rPr lang="es-ES" sz="1800" b="1" dirty="0"/>
              <a:t>El primer compromiso de </a:t>
            </a:r>
            <a:r>
              <a:rPr lang="es-ES" sz="1800" b="1" dirty="0" err="1"/>
              <a:t>Ngor</a:t>
            </a:r>
            <a:r>
              <a:rPr lang="es-ES" sz="1800" b="1" dirty="0"/>
              <a:t> se centra en la eliminación de las desigualdades.</a:t>
            </a:r>
          </a:p>
          <a:p>
            <a:pPr marL="0" indent="0">
              <a:buNone/>
            </a:pPr>
            <a:endParaRPr lang="es-ES" sz="1800" b="1" dirty="0"/>
          </a:p>
          <a:p>
            <a:pPr marL="0" indent="0">
              <a:buNone/>
            </a:pPr>
            <a:r>
              <a:rPr lang="es-ES" sz="1800" b="1" dirty="0"/>
              <a:t>La pobreza, el género, los grupos étnicos, la edad, la discapacidad, las áreas geográficas podrían ser fundamentales para sus compromisos</a:t>
            </a:r>
            <a:endParaRPr lang="en-CA" sz="1800" b="1" dirty="0"/>
          </a:p>
        </p:txBody>
      </p:sp>
    </p:spTree>
    <p:extLst>
      <p:ext uri="{BB962C8B-B14F-4D97-AF65-F5344CB8AC3E}">
        <p14:creationId xmlns:p14="http://schemas.microsoft.com/office/powerpoint/2010/main" val="53401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latin typeface="+mj-lt"/>
              </a:rPr>
              <a:t>Revisar</a:t>
            </a:r>
            <a:r>
              <a:rPr lang="en-US" dirty="0">
                <a:latin typeface="+mj-lt"/>
              </a:rPr>
              <a:t> los </a:t>
            </a:r>
            <a:r>
              <a:rPr lang="en-US" dirty="0" err="1">
                <a:latin typeface="+mj-lt"/>
              </a:rPr>
              <a:t>compromisos</a:t>
            </a:r>
            <a:endParaRPr lang="en-US" dirty="0">
              <a:latin typeface="+mj-lt"/>
            </a:endParaRPr>
          </a:p>
        </p:txBody>
      </p:sp>
      <p:sp>
        <p:nvSpPr>
          <p:cNvPr id="3" name="Subtitle 2">
            <a:extLst>
              <a:ext uri="{FF2B5EF4-FFF2-40B4-BE49-F238E27FC236}">
                <a16:creationId xmlns:a16="http://schemas.microsoft.com/office/drawing/2014/main" id="{6A5759CC-C1BF-4D6B-B34A-79BDB874CD0C}"/>
              </a:ext>
            </a:extLst>
          </p:cNvPr>
          <p:cNvSpPr>
            <a:spLocks noGrp="1"/>
          </p:cNvSpPr>
          <p:nvPr>
            <p:ph type="subTitle" idx="1"/>
          </p:nvPr>
        </p:nvSpPr>
        <p:spPr/>
        <p:txBody>
          <a:bodyPr/>
          <a:lstStyle/>
          <a:p>
            <a:endParaRPr lang="x-none" dirty="0"/>
          </a:p>
        </p:txBody>
      </p:sp>
    </p:spTree>
    <p:extLst>
      <p:ext uri="{BB962C8B-B14F-4D97-AF65-F5344CB8AC3E}">
        <p14:creationId xmlns:p14="http://schemas.microsoft.com/office/powerpoint/2010/main" val="337952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solidFill>
                  <a:schemeClr val="bg2"/>
                </a:solidFill>
              </a:rPr>
              <a:t>¿</a:t>
            </a:r>
            <a:r>
              <a:rPr lang="en-US" dirty="0" err="1">
                <a:solidFill>
                  <a:schemeClr val="bg2"/>
                </a:solidFill>
              </a:rPr>
              <a:t>Qué</a:t>
            </a:r>
            <a:r>
              <a:rPr lang="en-US" dirty="0">
                <a:solidFill>
                  <a:schemeClr val="bg2"/>
                </a:solidFill>
              </a:rPr>
              <a:t> se debe </a:t>
            </a:r>
            <a:r>
              <a:rPr lang="en-US" dirty="0" err="1">
                <a:solidFill>
                  <a:schemeClr val="bg2"/>
                </a:solidFill>
              </a:rPr>
              <a:t>hacer</a:t>
            </a:r>
            <a:r>
              <a:rPr lang="en-US" dirty="0">
                <a:solidFill>
                  <a:schemeClr val="bg2"/>
                </a:solidFill>
              </a:rPr>
              <a:t>?</a:t>
            </a:r>
          </a:p>
        </p:txBody>
      </p:sp>
      <p:sp>
        <p:nvSpPr>
          <p:cNvPr id="8195" name="Content Placeholder 2"/>
          <p:cNvSpPr>
            <a:spLocks noGrp="1"/>
          </p:cNvSpPr>
          <p:nvPr>
            <p:ph idx="1"/>
          </p:nvPr>
        </p:nvSpPr>
        <p:spPr>
          <a:xfrm>
            <a:off x="411238" y="1724025"/>
            <a:ext cx="7264909" cy="4541308"/>
          </a:xfrm>
        </p:spPr>
        <p:txBody>
          <a:bodyPr/>
          <a:lstStyle/>
          <a:p>
            <a:pPr marL="0" indent="0">
              <a:buNone/>
            </a:pPr>
            <a:r>
              <a:rPr lang="en-US" b="1" dirty="0"/>
              <a:t>Examen de los </a:t>
            </a:r>
            <a:r>
              <a:rPr lang="en-US" b="1" dirty="0" err="1"/>
              <a:t>compromisos</a:t>
            </a:r>
            <a:endParaRPr lang="en-US" b="1" dirty="0"/>
          </a:p>
          <a:p>
            <a:r>
              <a:rPr lang="es-ES" dirty="0"/>
              <a:t>Los socios examinan los compromisos como parte de su proceso nacional de múltiples partes interesadas</a:t>
            </a:r>
          </a:p>
          <a:p>
            <a:r>
              <a:rPr lang="es-ES" dirty="0"/>
              <a:t>Todas las partes interesadas comentan los progresos realizados </a:t>
            </a:r>
          </a:p>
          <a:p>
            <a:r>
              <a:rPr lang="es-ES" dirty="0"/>
              <a:t>Procesos de monitoreo nacionales y regionales, JMP, GLAAS, perfiles nacionales de los compromisos de colaboración</a:t>
            </a:r>
          </a:p>
          <a:p>
            <a:endParaRPr lang="en-US" dirty="0"/>
          </a:p>
        </p:txBody>
      </p:sp>
      <p:sp>
        <p:nvSpPr>
          <p:cNvPr id="4" name="Rectangle 3">
            <a:extLst>
              <a:ext uri="{FF2B5EF4-FFF2-40B4-BE49-F238E27FC236}">
                <a16:creationId xmlns:a16="http://schemas.microsoft.com/office/drawing/2014/main" id="{C8A33930-BFFB-4EED-9E0B-7077A699DD8F}"/>
              </a:ext>
            </a:extLst>
          </p:cNvPr>
          <p:cNvSpPr/>
          <p:nvPr/>
        </p:nvSpPr>
        <p:spPr>
          <a:xfrm>
            <a:off x="-84225" y="5981115"/>
            <a:ext cx="9553076" cy="292388"/>
          </a:xfrm>
          <a:prstGeom prst="rect">
            <a:avLst/>
          </a:prstGeom>
        </p:spPr>
        <p:txBody>
          <a:bodyPr wrap="square">
            <a:spAutoFit/>
          </a:bodyPr>
          <a:lstStyle/>
          <a:p>
            <a:pPr lvl="0" defTabSz="457200" fontAlgn="base">
              <a:spcBef>
                <a:spcPct val="0"/>
              </a:spcBef>
              <a:defRPr/>
            </a:pP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&gt;&gt; </a:t>
            </a:r>
            <a:r>
              <a:rPr lang="en-GB" sz="13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Elegir</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Presentar</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Ejecución</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sz="1300" b="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Examen de </a:t>
            </a:r>
            <a:r>
              <a:rPr lang="en-GB" sz="1300" b="1" dirty="0" err="1">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Informar</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Debate y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Aprendizaje</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&gt;&gt;</a:t>
            </a:r>
          </a:p>
        </p:txBody>
      </p:sp>
    </p:spTree>
    <p:extLst>
      <p:ext uri="{BB962C8B-B14F-4D97-AF65-F5344CB8AC3E}">
        <p14:creationId xmlns:p14="http://schemas.microsoft.com/office/powerpoint/2010/main" val="216155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411239" y="524088"/>
            <a:ext cx="7442034" cy="780143"/>
          </a:xfrm>
        </p:spPr>
        <p:txBody>
          <a:bodyPr/>
          <a:lstStyle/>
          <a:p>
            <a:r>
              <a:rPr lang="en-US" dirty="0">
                <a:solidFill>
                  <a:schemeClr val="bg2"/>
                </a:solidFill>
              </a:rPr>
              <a:t>¿</a:t>
            </a:r>
            <a:r>
              <a:rPr lang="en-US" dirty="0" err="1">
                <a:solidFill>
                  <a:schemeClr val="bg2"/>
                </a:solidFill>
              </a:rPr>
              <a:t>Qué</a:t>
            </a:r>
            <a:r>
              <a:rPr lang="en-US" dirty="0">
                <a:solidFill>
                  <a:schemeClr val="bg2"/>
                </a:solidFill>
              </a:rPr>
              <a:t> se debe </a:t>
            </a:r>
            <a:r>
              <a:rPr lang="en-US" dirty="0" err="1">
                <a:solidFill>
                  <a:schemeClr val="bg2"/>
                </a:solidFill>
              </a:rPr>
              <a:t>hacer</a:t>
            </a:r>
            <a:r>
              <a:rPr lang="en-US" dirty="0">
                <a:solidFill>
                  <a:schemeClr val="bg2"/>
                </a:solidFill>
              </a:rPr>
              <a:t>?</a:t>
            </a:r>
            <a:endParaRPr lang="en-US" b="0" i="1" dirty="0">
              <a:solidFill>
                <a:schemeClr val="bg2"/>
              </a:solidFill>
              <a:highlight>
                <a:srgbClr val="00FF00"/>
              </a:highlight>
            </a:endParaRPr>
          </a:p>
        </p:txBody>
      </p:sp>
      <p:sp>
        <p:nvSpPr>
          <p:cNvPr id="8195" name="Content Placeholder 2"/>
          <p:cNvSpPr>
            <a:spLocks noGrp="1"/>
          </p:cNvSpPr>
          <p:nvPr>
            <p:ph idx="1"/>
          </p:nvPr>
        </p:nvSpPr>
        <p:spPr/>
        <p:txBody>
          <a:bodyPr/>
          <a:lstStyle/>
          <a:p>
            <a:pPr marL="0" indent="0">
              <a:buNone/>
            </a:pPr>
            <a:r>
              <a:rPr lang="en-US" b="1" dirty="0" err="1"/>
              <a:t>Presentación</a:t>
            </a:r>
            <a:r>
              <a:rPr lang="en-US" b="1" dirty="0"/>
              <a:t> de </a:t>
            </a:r>
            <a:r>
              <a:rPr lang="en-US" b="1" dirty="0" err="1"/>
              <a:t>informes</a:t>
            </a:r>
            <a:endParaRPr lang="en-US" b="1" dirty="0"/>
          </a:p>
          <a:p>
            <a:r>
              <a:rPr lang="es-ES" dirty="0"/>
              <a:t>Portal en línea sobre el sitio web de SWA donde se actualiza el progreso de los países a medida que se realizan los exámenes nacionales.</a:t>
            </a:r>
          </a:p>
          <a:p>
            <a:r>
              <a:rPr lang="es-ES" dirty="0"/>
              <a:t>Todos los socios pueden comentar </a:t>
            </a:r>
          </a:p>
          <a:p>
            <a:r>
              <a:rPr lang="es-ES" dirty="0"/>
              <a:t>Informe de rendición de cuentas mutua a escala mundial cada tres años</a:t>
            </a:r>
          </a:p>
          <a:p>
            <a:endParaRPr lang="es-ES" dirty="0"/>
          </a:p>
          <a:p>
            <a:endParaRPr lang="en-US" dirty="0"/>
          </a:p>
        </p:txBody>
      </p:sp>
      <p:sp>
        <p:nvSpPr>
          <p:cNvPr id="4" name="Rectangle 3">
            <a:extLst>
              <a:ext uri="{FF2B5EF4-FFF2-40B4-BE49-F238E27FC236}">
                <a16:creationId xmlns:a16="http://schemas.microsoft.com/office/drawing/2014/main" id="{37A7A58B-AB58-4C6F-A6A9-98AEA4239AFA}"/>
              </a:ext>
            </a:extLst>
          </p:cNvPr>
          <p:cNvSpPr/>
          <p:nvPr/>
        </p:nvSpPr>
        <p:spPr>
          <a:xfrm>
            <a:off x="304800" y="5638800"/>
            <a:ext cx="9553076" cy="292388"/>
          </a:xfrm>
          <a:prstGeom prst="rect">
            <a:avLst/>
          </a:prstGeom>
        </p:spPr>
        <p:txBody>
          <a:bodyPr wrap="square">
            <a:spAutoFit/>
          </a:bodyPr>
          <a:lstStyle/>
          <a:p>
            <a:pPr lvl="0" defTabSz="457200" fontAlgn="base">
              <a:spcBef>
                <a:spcPct val="0"/>
              </a:spcBef>
              <a:defRPr/>
            </a:pP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ＭＳ Ｐゴシック" charset="-128"/>
                <a:cs typeface="Times New Roman" panose="02020603050405020304" pitchFamily="18" charset="0"/>
              </a:rPr>
              <a:t>&gt;&gt; </a:t>
            </a:r>
            <a:r>
              <a:rPr lang="en-GB" sz="13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Elegir</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Presentar</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Ejecución</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Examen de </a:t>
            </a:r>
            <a:r>
              <a:rPr lang="en-GB" sz="1300"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sz="1300"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sz="1300" b="1" dirty="0" err="1">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Informar</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Debate y </a:t>
            </a:r>
            <a:r>
              <a:rPr lang="en-GB" sz="1300"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Aprendizaje</a:t>
            </a:r>
            <a:r>
              <a:rPr lang="en-GB" sz="1300"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&gt;&gt;</a:t>
            </a:r>
          </a:p>
        </p:txBody>
      </p:sp>
    </p:spTree>
    <p:extLst>
      <p:ext uri="{BB962C8B-B14F-4D97-AF65-F5344CB8AC3E}">
        <p14:creationId xmlns:p14="http://schemas.microsoft.com/office/powerpoint/2010/main" val="255806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 dirty="0"/>
              <a:t>Acción a nivel global - la Reunión de Ministros del Sector y más allá</a:t>
            </a:r>
            <a:endParaRPr lang="en-US" dirty="0"/>
          </a:p>
        </p:txBody>
      </p:sp>
      <p:sp>
        <p:nvSpPr>
          <p:cNvPr id="3" name="Subtitle 2">
            <a:extLst>
              <a:ext uri="{FF2B5EF4-FFF2-40B4-BE49-F238E27FC236}">
                <a16:creationId xmlns:a16="http://schemas.microsoft.com/office/drawing/2014/main" id="{A0D22CFC-1F26-47DA-A8AE-12FAF0952C7F}"/>
              </a:ext>
            </a:extLst>
          </p:cNvPr>
          <p:cNvSpPr>
            <a:spLocks noGrp="1"/>
          </p:cNvSpPr>
          <p:nvPr>
            <p:ph type="subTitle" idx="1"/>
          </p:nvPr>
        </p:nvSpPr>
        <p:spPr/>
        <p:txBody>
          <a:bodyPr/>
          <a:lstStyle/>
          <a:p>
            <a:r>
              <a:rPr lang="de-DE" dirty="0"/>
              <a:t>Catarina de Albuquerque, CEO, SWA</a:t>
            </a:r>
            <a:endParaRPr lang="x-none" dirty="0"/>
          </a:p>
        </p:txBody>
      </p:sp>
    </p:spTree>
    <p:extLst>
      <p:ext uri="{BB962C8B-B14F-4D97-AF65-F5344CB8AC3E}">
        <p14:creationId xmlns:p14="http://schemas.microsoft.com/office/powerpoint/2010/main" val="395218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solidFill>
                  <a:schemeClr val="bg2"/>
                </a:solidFill>
              </a:rPr>
              <a:t>¿</a:t>
            </a:r>
            <a:r>
              <a:rPr lang="en-US" dirty="0" err="1">
                <a:solidFill>
                  <a:schemeClr val="bg2"/>
                </a:solidFill>
              </a:rPr>
              <a:t>Qué</a:t>
            </a:r>
            <a:r>
              <a:rPr lang="en-US" dirty="0">
                <a:solidFill>
                  <a:schemeClr val="bg2"/>
                </a:solidFill>
              </a:rPr>
              <a:t> se debe </a:t>
            </a:r>
            <a:r>
              <a:rPr lang="en-US" dirty="0" err="1">
                <a:solidFill>
                  <a:schemeClr val="bg2"/>
                </a:solidFill>
              </a:rPr>
              <a:t>hacer</a:t>
            </a:r>
            <a:r>
              <a:rPr lang="en-US" dirty="0">
                <a:solidFill>
                  <a:schemeClr val="bg2"/>
                </a:solidFill>
              </a:rPr>
              <a:t>?</a:t>
            </a:r>
            <a:endParaRPr lang="en-US" dirty="0">
              <a:solidFill>
                <a:schemeClr val="bg2"/>
              </a:solidFill>
              <a:highlight>
                <a:srgbClr val="00FF00"/>
              </a:highlight>
            </a:endParaRPr>
          </a:p>
        </p:txBody>
      </p:sp>
      <p:sp>
        <p:nvSpPr>
          <p:cNvPr id="8195" name="Content Placeholder 2"/>
          <p:cNvSpPr>
            <a:spLocks noGrp="1"/>
          </p:cNvSpPr>
          <p:nvPr>
            <p:ph idx="1"/>
          </p:nvPr>
        </p:nvSpPr>
        <p:spPr/>
        <p:txBody>
          <a:bodyPr/>
          <a:lstStyle/>
          <a:p>
            <a:pPr marL="0" indent="0">
              <a:buNone/>
            </a:pPr>
            <a:r>
              <a:rPr lang="en-US" b="1" dirty="0" err="1"/>
              <a:t>Reuniones</a:t>
            </a:r>
            <a:r>
              <a:rPr lang="en-US" b="1" dirty="0"/>
              <a:t> </a:t>
            </a:r>
            <a:r>
              <a:rPr lang="en-US" b="1" dirty="0" err="1"/>
              <a:t>mundiales</a:t>
            </a:r>
            <a:r>
              <a:rPr lang="en-US" b="1" dirty="0"/>
              <a:t> de alto </a:t>
            </a:r>
            <a:r>
              <a:rPr lang="en-US" b="1" dirty="0" err="1"/>
              <a:t>nivel</a:t>
            </a:r>
            <a:r>
              <a:rPr lang="en-US" b="1" dirty="0"/>
              <a:t> de SWA</a:t>
            </a:r>
          </a:p>
          <a:p>
            <a:r>
              <a:rPr lang="es-ES" dirty="0"/>
              <a:t>Presentación de los compromisos </a:t>
            </a:r>
          </a:p>
          <a:p>
            <a:r>
              <a:rPr lang="es-ES" dirty="0"/>
              <a:t>Las agencias de apoyo externo realizan compromisos mundiales </a:t>
            </a:r>
          </a:p>
          <a:p>
            <a:r>
              <a:rPr lang="es-ES" dirty="0"/>
              <a:t>Todos los aliados informan sobre sus compromisos anteriores.</a:t>
            </a:r>
            <a:endParaRPr lang="en-US" dirty="0"/>
          </a:p>
          <a:p>
            <a:endParaRPr lang="en-US" dirty="0"/>
          </a:p>
        </p:txBody>
      </p:sp>
      <p:pic>
        <p:nvPicPr>
          <p:cNvPr id="2" name="Picture 1">
            <a:extLst>
              <a:ext uri="{FF2B5EF4-FFF2-40B4-BE49-F238E27FC236}">
                <a16:creationId xmlns:a16="http://schemas.microsoft.com/office/drawing/2014/main" id="{9B35FEF0-310C-4FC9-9383-756AD2CBC618}"/>
              </a:ext>
            </a:extLst>
          </p:cNvPr>
          <p:cNvPicPr>
            <a:picLocks noChangeAspect="1"/>
          </p:cNvPicPr>
          <p:nvPr/>
        </p:nvPicPr>
        <p:blipFill>
          <a:blip r:embed="rId2"/>
          <a:stretch>
            <a:fillRect/>
          </a:stretch>
        </p:blipFill>
        <p:spPr>
          <a:xfrm>
            <a:off x="2144058" y="3728746"/>
            <a:ext cx="4738005" cy="199384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E1EC81E-B806-48D3-8833-96E117C56CDA}"/>
              </a:ext>
            </a:extLst>
          </p:cNvPr>
          <p:cNvSpPr/>
          <p:nvPr/>
        </p:nvSpPr>
        <p:spPr>
          <a:xfrm>
            <a:off x="-84225" y="5981115"/>
            <a:ext cx="9553076" cy="492443"/>
          </a:xfrm>
          <a:prstGeom prst="rect">
            <a:avLst/>
          </a:prstGeom>
        </p:spPr>
        <p:txBody>
          <a:bodyPr wrap="square">
            <a:spAutoFit/>
          </a:bodyPr>
          <a:lstStyle/>
          <a:p>
            <a:pPr lvl="0" defTabSz="457200" fontAlgn="base">
              <a:spcBef>
                <a:spcPct val="0"/>
              </a:spcBef>
              <a:defRPr/>
            </a:pPr>
            <a:r>
              <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ＭＳ Ｐゴシック" charset="-128"/>
                <a:cs typeface="Times New Roman" panose="02020603050405020304" pitchFamily="18" charset="0"/>
              </a:rPr>
              <a:t>&gt;&gt; </a:t>
            </a:r>
            <a:r>
              <a:rPr lang="es-ES" sz="1300" b="1" dirty="0">
                <a:solidFill>
                  <a:srgbClr val="707C80"/>
                </a:solidFill>
                <a:latin typeface="Calibri" panose="020F0502020204030204" pitchFamily="34" charset="0"/>
                <a:ea typeface="ＭＳ Ｐゴシック" charset="-128"/>
                <a:cs typeface="Times New Roman" panose="02020603050405020304" pitchFamily="18" charset="0"/>
              </a:rPr>
              <a:t>Elegir compromisos &gt; </a:t>
            </a:r>
            <a:r>
              <a:rPr lang="es-ES" sz="1300" b="1" dirty="0">
                <a:solidFill>
                  <a:schemeClr val="accent5"/>
                </a:solidFill>
                <a:latin typeface="Calibri" panose="020F0502020204030204" pitchFamily="34" charset="0"/>
                <a:ea typeface="ＭＳ Ｐゴシック" charset="-128"/>
                <a:cs typeface="Times New Roman" panose="02020603050405020304" pitchFamily="18" charset="0"/>
              </a:rPr>
              <a:t>Presentar compromisos </a:t>
            </a:r>
            <a:r>
              <a:rPr lang="es-ES" sz="1300" b="1" dirty="0">
                <a:solidFill>
                  <a:srgbClr val="707C80"/>
                </a:solidFill>
                <a:latin typeface="Calibri" panose="020F0502020204030204" pitchFamily="34" charset="0"/>
                <a:ea typeface="ＭＳ Ｐゴシック" charset="-128"/>
                <a:cs typeface="Times New Roman" panose="02020603050405020304" pitchFamily="18" charset="0"/>
              </a:rPr>
              <a:t>&gt; Ejecución &gt; Examen de compromisos &gt; Informar &gt; Debate y Aprendizaje &gt;&gt;</a:t>
            </a: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en-GB" sz="1300" b="1" i="0" u="none" strike="noStrike" kern="1200" cap="none" spc="0" normalizeH="0" baseline="0" noProof="0" dirty="0">
              <a:ln>
                <a:noFill/>
              </a:ln>
              <a:solidFill>
                <a:srgbClr val="707C8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2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cycle of meetings</a:t>
            </a:r>
            <a:r>
              <a:rPr lang="en-US" dirty="0">
                <a:latin typeface="Arial" pitchFamily="34" charset="0"/>
              </a:rPr>
              <a:t>: 2018 - 2030</a:t>
            </a:r>
            <a:endParaRPr lang="en-US" dirty="0">
              <a:solidFill>
                <a:schemeClr val="accent2"/>
              </a:solidFill>
            </a:endParaRPr>
          </a:p>
        </p:txBody>
      </p:sp>
      <p:pic>
        <p:nvPicPr>
          <p:cNvPr id="4" name="Picture 3">
            <a:extLst>
              <a:ext uri="{FF2B5EF4-FFF2-40B4-BE49-F238E27FC236}">
                <a16:creationId xmlns:a16="http://schemas.microsoft.com/office/drawing/2014/main" id="{3E2BA08D-57A2-44B1-BA95-07988C8522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572" y="7098232"/>
            <a:ext cx="3701270" cy="2243866"/>
          </a:xfrm>
          <a:prstGeom prst="rect">
            <a:avLst/>
          </a:prstGeom>
          <a:noFill/>
          <a:ln>
            <a:noFill/>
          </a:ln>
        </p:spPr>
      </p:pic>
      <p:pic>
        <p:nvPicPr>
          <p:cNvPr id="6" name="Picture 5">
            <a:extLst>
              <a:ext uri="{FF2B5EF4-FFF2-40B4-BE49-F238E27FC236}">
                <a16:creationId xmlns:a16="http://schemas.microsoft.com/office/drawing/2014/main" id="{3E2BA08D-57A2-44B1-BA95-07988C8522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8972" y="7250632"/>
            <a:ext cx="3701270" cy="2243866"/>
          </a:xfrm>
          <a:prstGeom prst="rect">
            <a:avLst/>
          </a:prstGeom>
          <a:noFill/>
          <a:ln>
            <a:noFill/>
          </a:ln>
        </p:spPr>
      </p:pic>
      <p:pic>
        <p:nvPicPr>
          <p:cNvPr id="7" name="Picture 6">
            <a:extLst>
              <a:ext uri="{FF2B5EF4-FFF2-40B4-BE49-F238E27FC236}">
                <a16:creationId xmlns:a16="http://schemas.microsoft.com/office/drawing/2014/main" id="{3E2BA08D-57A2-44B1-BA95-07988C8522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72" y="7403032"/>
            <a:ext cx="3701270" cy="2243866"/>
          </a:xfrm>
          <a:prstGeom prst="rect">
            <a:avLst/>
          </a:prstGeom>
          <a:noFill/>
          <a:ln>
            <a:noFill/>
          </a:ln>
        </p:spPr>
      </p:pic>
      <p:pic>
        <p:nvPicPr>
          <p:cNvPr id="8" name="Picture 7">
            <a:extLst>
              <a:ext uri="{FF2B5EF4-FFF2-40B4-BE49-F238E27FC236}">
                <a16:creationId xmlns:a16="http://schemas.microsoft.com/office/drawing/2014/main" id="{3E2BA08D-57A2-44B1-BA95-07988C8522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772" y="7555432"/>
            <a:ext cx="3701270" cy="2243866"/>
          </a:xfrm>
          <a:prstGeom prst="rect">
            <a:avLst/>
          </a:prstGeom>
          <a:noFill/>
          <a:ln>
            <a:noFill/>
          </a:ln>
        </p:spPr>
      </p:pic>
      <p:pic>
        <p:nvPicPr>
          <p:cNvPr id="3" name="Picture 2"/>
          <p:cNvPicPr>
            <a:picLocks noChangeAspect="1"/>
          </p:cNvPicPr>
          <p:nvPr/>
        </p:nvPicPr>
        <p:blipFill>
          <a:blip r:embed="rId4"/>
          <a:stretch>
            <a:fillRect/>
          </a:stretch>
        </p:blipFill>
        <p:spPr>
          <a:xfrm>
            <a:off x="1409700" y="1595738"/>
            <a:ext cx="6324600" cy="4102100"/>
          </a:xfrm>
          <a:prstGeom prst="rect">
            <a:avLst/>
          </a:prstGeom>
        </p:spPr>
      </p:pic>
    </p:spTree>
    <p:extLst>
      <p:ext uri="{BB962C8B-B14F-4D97-AF65-F5344CB8AC3E}">
        <p14:creationId xmlns:p14="http://schemas.microsoft.com/office/powerpoint/2010/main" val="390090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100000"/>
              </a:lnSpc>
            </a:pPr>
            <a:r>
              <a:rPr lang="en-GB" dirty="0">
                <a:solidFill>
                  <a:schemeClr val="bg2"/>
                </a:solidFill>
              </a:rPr>
              <a:t>El </a:t>
            </a:r>
            <a:r>
              <a:rPr lang="en-GB" dirty="0" err="1">
                <a:solidFill>
                  <a:schemeClr val="bg2"/>
                </a:solidFill>
              </a:rPr>
              <a:t>mecanismo</a:t>
            </a:r>
            <a:r>
              <a:rPr lang="en-GB" dirty="0">
                <a:solidFill>
                  <a:schemeClr val="bg2"/>
                </a:solidFill>
              </a:rPr>
              <a:t> de </a:t>
            </a:r>
            <a:r>
              <a:rPr lang="en-GB" dirty="0" err="1">
                <a:solidFill>
                  <a:schemeClr val="bg2"/>
                </a:solidFill>
              </a:rPr>
              <a:t>Responsabilidad</a:t>
            </a:r>
            <a:r>
              <a:rPr lang="en-GB" dirty="0">
                <a:solidFill>
                  <a:schemeClr val="bg2"/>
                </a:solidFill>
              </a:rPr>
              <a:t> Mutua de SWA y el </a:t>
            </a:r>
            <a:r>
              <a:rPr lang="en-GB" dirty="0" err="1">
                <a:solidFill>
                  <a:schemeClr val="bg2"/>
                </a:solidFill>
              </a:rPr>
              <a:t>Foro</a:t>
            </a:r>
            <a:r>
              <a:rPr lang="en-GB" dirty="0">
                <a:solidFill>
                  <a:schemeClr val="bg2"/>
                </a:solidFill>
              </a:rPr>
              <a:t> </a:t>
            </a:r>
            <a:r>
              <a:rPr lang="en-GB" dirty="0" err="1">
                <a:solidFill>
                  <a:schemeClr val="bg2"/>
                </a:solidFill>
              </a:rPr>
              <a:t>Político</a:t>
            </a:r>
            <a:r>
              <a:rPr lang="en-GB" dirty="0">
                <a:solidFill>
                  <a:schemeClr val="bg2"/>
                </a:solidFill>
              </a:rPr>
              <a:t> de Alto Nivel</a:t>
            </a:r>
            <a:endParaRPr lang="en-US" dirty="0">
              <a:solidFill>
                <a:schemeClr val="bg2"/>
              </a:solidFill>
            </a:endParaRPr>
          </a:p>
        </p:txBody>
      </p:sp>
      <p:sp>
        <p:nvSpPr>
          <p:cNvPr id="8195" name="Content Placeholder 2"/>
          <p:cNvSpPr>
            <a:spLocks noGrp="1"/>
          </p:cNvSpPr>
          <p:nvPr>
            <p:ph idx="1"/>
          </p:nvPr>
        </p:nvSpPr>
        <p:spPr>
          <a:xfrm>
            <a:off x="411238" y="1892469"/>
            <a:ext cx="8227436" cy="2795818"/>
          </a:xfrm>
        </p:spPr>
        <p:txBody>
          <a:bodyPr/>
          <a:lstStyle/>
          <a:p>
            <a:r>
              <a:rPr lang="es-ES" dirty="0"/>
              <a:t>El proceso de compromisos ayuda a los países a prepararse para el FPAN</a:t>
            </a:r>
            <a:endParaRPr lang="en-US" dirty="0"/>
          </a:p>
        </p:txBody>
      </p:sp>
      <p:pic>
        <p:nvPicPr>
          <p:cNvPr id="1026" name="Picture 2" descr="Image result for High-level Political Forum">
            <a:extLst>
              <a:ext uri="{FF2B5EF4-FFF2-40B4-BE49-F238E27FC236}">
                <a16:creationId xmlns:a16="http://schemas.microsoft.com/office/drawing/2014/main" id="{3C146F07-294A-4F9B-A011-5AD8B8C8B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64" y="3854239"/>
            <a:ext cx="7483642" cy="1106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961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FFFF"/>
          </a:solidFill>
        </p:spPr>
        <p:txBody>
          <a:bodyPr/>
          <a:lstStyle/>
          <a:p>
            <a:r>
              <a:rPr lang="en-US" dirty="0">
                <a:solidFill>
                  <a:schemeClr val="bg2"/>
                </a:solidFill>
              </a:rPr>
              <a:t>El </a:t>
            </a:r>
            <a:r>
              <a:rPr lang="en-US" dirty="0" err="1">
                <a:solidFill>
                  <a:schemeClr val="bg2"/>
                </a:solidFill>
              </a:rPr>
              <a:t>Mecanismo</a:t>
            </a:r>
            <a:r>
              <a:rPr lang="en-US" dirty="0">
                <a:solidFill>
                  <a:schemeClr val="bg2"/>
                </a:solidFill>
              </a:rPr>
              <a:t> de  </a:t>
            </a:r>
            <a:r>
              <a:rPr lang="en-US" dirty="0" err="1">
                <a:solidFill>
                  <a:schemeClr val="bg2"/>
                </a:solidFill>
              </a:rPr>
              <a:t>Responsabilidad</a:t>
            </a:r>
            <a:r>
              <a:rPr lang="en-US" dirty="0">
                <a:solidFill>
                  <a:schemeClr val="bg2"/>
                </a:solidFill>
              </a:rPr>
              <a:t> Mutua a la reunion de los </a:t>
            </a:r>
            <a:r>
              <a:rPr lang="en-US" dirty="0" err="1">
                <a:solidFill>
                  <a:schemeClr val="bg2"/>
                </a:solidFill>
              </a:rPr>
              <a:t>Ministros</a:t>
            </a:r>
            <a:r>
              <a:rPr lang="en-US" dirty="0">
                <a:solidFill>
                  <a:schemeClr val="bg2"/>
                </a:solidFill>
              </a:rPr>
              <a:t> del Sector</a:t>
            </a:r>
          </a:p>
        </p:txBody>
      </p:sp>
      <p:sp>
        <p:nvSpPr>
          <p:cNvPr id="8195" name="Content Placeholder 2"/>
          <p:cNvSpPr>
            <a:spLocks noGrp="1"/>
          </p:cNvSpPr>
          <p:nvPr>
            <p:ph idx="1"/>
          </p:nvPr>
        </p:nvSpPr>
        <p:spPr>
          <a:xfrm>
            <a:off x="411239" y="914159"/>
            <a:ext cx="8324775" cy="4038600"/>
          </a:xfrm>
        </p:spPr>
        <p:txBody>
          <a:bodyPr/>
          <a:lstStyle/>
          <a:p>
            <a:pPr marL="0" indent="0">
              <a:buNone/>
            </a:pPr>
            <a:endParaRPr lang="en-US" b="1" dirty="0"/>
          </a:p>
          <a:p>
            <a:pPr marL="0" indent="0">
              <a:buNone/>
            </a:pPr>
            <a:endParaRPr lang="en-US" b="1" dirty="0"/>
          </a:p>
          <a:p>
            <a:pPr marL="0" indent="0">
              <a:buNone/>
            </a:pPr>
            <a:endParaRPr lang="en-US" b="1" dirty="0"/>
          </a:p>
          <a:p>
            <a:pPr marL="0" indent="0">
              <a:buNone/>
            </a:pPr>
            <a:r>
              <a:rPr lang="es-ES" b="1" dirty="0"/>
              <a:t>Sesión plenaria sobre el Mecanismo de Responsabilidad Mutua.</a:t>
            </a:r>
          </a:p>
          <a:p>
            <a:pPr marL="0" indent="0">
              <a:buNone/>
            </a:pPr>
            <a:endParaRPr lang="es-ES" b="1" dirty="0"/>
          </a:p>
          <a:p>
            <a:pPr marL="0" indent="0">
              <a:buNone/>
            </a:pPr>
            <a:endParaRPr lang="es-ES" b="1" dirty="0"/>
          </a:p>
          <a:p>
            <a:pPr marL="0" indent="0">
              <a:buNone/>
            </a:pPr>
            <a:r>
              <a:rPr lang="es-ES" b="1" dirty="0"/>
              <a:t>Los compromisos asumidos por los países y otras partes interesadas estarán en exhibición en la SMM</a:t>
            </a:r>
            <a:endParaRPr lang="en-US" b="1" dirty="0"/>
          </a:p>
          <a:p>
            <a:pPr marL="0" indent="0">
              <a:buNone/>
            </a:pPr>
            <a:endParaRPr lang="en-US" b="1" dirty="0"/>
          </a:p>
        </p:txBody>
      </p:sp>
    </p:spTree>
    <p:extLst>
      <p:ext uri="{BB962C8B-B14F-4D97-AF65-F5344CB8AC3E}">
        <p14:creationId xmlns:p14="http://schemas.microsoft.com/office/powerpoint/2010/main" val="151640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 dirty="0">
                <a:latin typeface="+mj-lt"/>
              </a:rPr>
              <a:t>El marco de Saneamiento y Agua para Todos</a:t>
            </a:r>
            <a:endParaRPr lang="en-US" dirty="0">
              <a:latin typeface="+mj-lt"/>
            </a:endParaRPr>
          </a:p>
        </p:txBody>
      </p:sp>
      <p:sp>
        <p:nvSpPr>
          <p:cNvPr id="3" name="Subtitle 2">
            <a:extLst>
              <a:ext uri="{FF2B5EF4-FFF2-40B4-BE49-F238E27FC236}">
                <a16:creationId xmlns:a16="http://schemas.microsoft.com/office/drawing/2014/main" id="{6A5759CC-C1BF-4D6B-B34A-79BDB874CD0C}"/>
              </a:ext>
            </a:extLst>
          </p:cNvPr>
          <p:cNvSpPr>
            <a:spLocks noGrp="1"/>
          </p:cNvSpPr>
          <p:nvPr>
            <p:ph type="subTitle" idx="1"/>
          </p:nvPr>
        </p:nvSpPr>
        <p:spPr/>
        <p:txBody>
          <a:bodyPr/>
          <a:lstStyle/>
          <a:p>
            <a:r>
              <a:rPr lang="de-DE" dirty="0"/>
              <a:t>Virginia Roaf, SWA</a:t>
            </a:r>
            <a:endParaRPr lang="x-none" dirty="0"/>
          </a:p>
        </p:txBody>
      </p:sp>
    </p:spTree>
    <p:extLst>
      <p:ext uri="{BB962C8B-B14F-4D97-AF65-F5344CB8AC3E}">
        <p14:creationId xmlns:p14="http://schemas.microsoft.com/office/powerpoint/2010/main" val="182373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0278" y="2742846"/>
            <a:ext cx="8241959" cy="1372307"/>
          </a:xfrm>
        </p:spPr>
        <p:txBody>
          <a:bodyPr/>
          <a:lstStyle/>
          <a:p>
            <a:br>
              <a:rPr lang="es-ES" b="0" dirty="0"/>
            </a:br>
            <a:r>
              <a:rPr lang="es-ES" b="0" dirty="0"/>
              <a:t>Implementación del mecanismo de responsabilidad mutua: los países pioneros y más allá</a:t>
            </a:r>
            <a:endParaRPr lang="en-US" b="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324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11238" y="533400"/>
            <a:ext cx="7442034" cy="780143"/>
          </a:xfrm>
          <a:solidFill>
            <a:srgbClr val="FFFFFF"/>
          </a:solidFill>
        </p:spPr>
        <p:txBody>
          <a:bodyPr/>
          <a:lstStyle/>
          <a:p>
            <a:r>
              <a:rPr lang="es-ES" dirty="0">
                <a:solidFill>
                  <a:schemeClr val="bg2"/>
                </a:solidFill>
              </a:rPr>
              <a:t>Implementando el Mecanismo de Responsabilidad Mutua</a:t>
            </a:r>
            <a:endParaRPr lang="en-US" dirty="0">
              <a:solidFill>
                <a:schemeClr val="bg2"/>
              </a:solidFill>
            </a:endParaRPr>
          </a:p>
        </p:txBody>
      </p:sp>
      <p:sp>
        <p:nvSpPr>
          <p:cNvPr id="8195" name="Content Placeholder 2"/>
          <p:cNvSpPr>
            <a:spLocks noGrp="1"/>
          </p:cNvSpPr>
          <p:nvPr>
            <p:ph idx="1"/>
          </p:nvPr>
        </p:nvSpPr>
        <p:spPr>
          <a:xfrm>
            <a:off x="386657" y="1905000"/>
            <a:ext cx="8324775" cy="4038600"/>
          </a:xfrm>
        </p:spPr>
        <p:txBody>
          <a:bodyPr/>
          <a:lstStyle/>
          <a:p>
            <a:pPr marL="0" indent="0">
              <a:buNone/>
            </a:pPr>
            <a:endParaRPr lang="en-US" b="1" dirty="0"/>
          </a:p>
          <a:p>
            <a:pPr marL="0" indent="0">
              <a:buNone/>
            </a:pPr>
            <a:r>
              <a:rPr lang="es-ES" b="1" dirty="0"/>
              <a:t>Los países pioneros están implementando el Mecanismo de responsabilidad mutua, estamos utilizando esta experiencia para ayudar a informar a la secretaría más amplia de los desafíos y oportunidades que ofrece el Mecanismo de responsabilidad mutua. Vamos a escuchar de ellos ahora.</a:t>
            </a:r>
          </a:p>
          <a:p>
            <a:pPr marL="0" indent="0">
              <a:buNone/>
            </a:pPr>
            <a:endParaRPr lang="es-ES" b="1" dirty="0"/>
          </a:p>
          <a:p>
            <a:pPr marL="0" indent="0">
              <a:buNone/>
            </a:pPr>
            <a:r>
              <a:rPr lang="es-ES" b="1" dirty="0"/>
              <a:t>Otros países (no pioneros) ya han comenzado a hacer compromisos.</a:t>
            </a:r>
            <a:endParaRPr lang="en-US" b="1" dirty="0"/>
          </a:p>
        </p:txBody>
      </p:sp>
    </p:spTree>
    <p:extLst>
      <p:ext uri="{BB962C8B-B14F-4D97-AF65-F5344CB8AC3E}">
        <p14:creationId xmlns:p14="http://schemas.microsoft.com/office/powerpoint/2010/main" val="2377089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12676" y="2971553"/>
            <a:ext cx="808620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Resultado de imagen para logo gobierno de la republica costa 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98" y="4770973"/>
            <a:ext cx="2857500" cy="1178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logo gobierno MIN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169" y="4696239"/>
            <a:ext cx="2378869" cy="1327638"/>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23493" y="1610074"/>
            <a:ext cx="7643498" cy="2086624"/>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sz="4400" kern="1200">
                <a:solidFill>
                  <a:schemeClr val="tx1"/>
                </a:solidFill>
                <a:latin typeface="MS Reference Sans Serif" panose="020B0604030504040204" pitchFamily="34" charset="0"/>
                <a:ea typeface="+mj-ea"/>
                <a:cs typeface="+mj-cs"/>
              </a:defRPr>
            </a:lvl1pPr>
          </a:lstStyle>
          <a:p>
            <a:pPr algn="ctr">
              <a:lnSpc>
                <a:spcPct val="100000"/>
              </a:lnSpc>
              <a:spcBef>
                <a:spcPts val="0"/>
              </a:spcBef>
              <a:defRPr/>
            </a:pPr>
            <a:r>
              <a:rPr lang="es-ES" sz="3692" b="1" dirty="0">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Mecanismo de Responsabilidad Mutua</a:t>
            </a:r>
            <a:r>
              <a:rPr lang="es-CR" sz="3692" b="1" dirty="0">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 </a:t>
            </a:r>
            <a:br>
              <a:rPr lang="es-ES" sz="3323" b="1" dirty="0">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br>
            <a:endParaRPr lang="es-CR" sz="3323" b="1" dirty="0">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endParaRPr>
          </a:p>
        </p:txBody>
      </p:sp>
      <p:sp>
        <p:nvSpPr>
          <p:cNvPr id="10" name="9 Rectángulo"/>
          <p:cNvSpPr/>
          <p:nvPr/>
        </p:nvSpPr>
        <p:spPr>
          <a:xfrm>
            <a:off x="512677" y="2999708"/>
            <a:ext cx="7954314" cy="745910"/>
          </a:xfrm>
          <a:prstGeom prst="rect">
            <a:avLst/>
          </a:prstGeom>
        </p:spPr>
        <p:txBody>
          <a:bodyPr wrap="square">
            <a:spAutoFit/>
          </a:bodyPr>
          <a:lstStyle/>
          <a:p>
            <a:pPr algn="ctr"/>
            <a:endParaRPr lang="es-CR" sz="1662" dirty="0"/>
          </a:p>
          <a:p>
            <a:pPr algn="ctr"/>
            <a:r>
              <a:rPr lang="es-CR" sz="1662" dirty="0"/>
              <a:t> </a:t>
            </a:r>
            <a:r>
              <a:rPr lang="es-CR" sz="2585"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Alianza Global de Saneamiento y Agua para Todos</a:t>
            </a:r>
            <a:endParaRPr lang="es-CR" sz="3692" dirty="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31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98" t="15827" r="19712" b="8371"/>
          <a:stretch/>
        </p:blipFill>
        <p:spPr bwMode="auto">
          <a:xfrm>
            <a:off x="4832307" y="263769"/>
            <a:ext cx="4311694" cy="5020711"/>
          </a:xfrm>
          <a:prstGeom prst="rect">
            <a:avLst/>
          </a:prstGeom>
          <a:noFill/>
          <a:extLst>
            <a:ext uri="{909E8E84-426E-40DD-AFC4-6F175D3DCCD1}">
              <a14:hiddenFill xmlns:a14="http://schemas.microsoft.com/office/drawing/2010/main">
                <a:solidFill>
                  <a:srgbClr val="FFFFFF"/>
                </a:solidFill>
              </a14:hiddenFill>
            </a:ext>
          </a:extLst>
        </p:spPr>
      </p:pic>
      <p:sp>
        <p:nvSpPr>
          <p:cNvPr id="4" name="15 Rectángulo">
            <a:extLst>
              <a:ext uri="{FF2B5EF4-FFF2-40B4-BE49-F238E27FC236}">
                <a16:creationId xmlns:a16="http://schemas.microsoft.com/office/drawing/2014/main" id="{7C8A263E-037E-4160-B915-6BD43F1DA725}"/>
              </a:ext>
            </a:extLst>
          </p:cNvPr>
          <p:cNvSpPr/>
          <p:nvPr/>
        </p:nvSpPr>
        <p:spPr>
          <a:xfrm>
            <a:off x="225353" y="785004"/>
            <a:ext cx="4008591" cy="699121"/>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en-US" sz="2585" b="1" dirty="0" err="1">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Acceso</a:t>
            </a:r>
            <a:r>
              <a:rPr lang="en-US"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 al </a:t>
            </a:r>
            <a:r>
              <a:rPr lang="en-US" sz="2585" b="1" dirty="0" err="1">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saneamiento</a:t>
            </a:r>
            <a:endParaRPr lang="es-CR"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endParaRPr>
          </a:p>
        </p:txBody>
      </p:sp>
      <p:graphicFrame>
        <p:nvGraphicFramePr>
          <p:cNvPr id="6" name="17 Tabla">
            <a:extLst>
              <a:ext uri="{FF2B5EF4-FFF2-40B4-BE49-F238E27FC236}">
                <a16:creationId xmlns:a16="http://schemas.microsoft.com/office/drawing/2014/main" id="{1C02AF68-7B14-4CF7-8720-FA54C42FDA25}"/>
              </a:ext>
            </a:extLst>
          </p:cNvPr>
          <p:cNvGraphicFramePr>
            <a:graphicFrameLocks noGrp="1"/>
          </p:cNvGraphicFramePr>
          <p:nvPr/>
        </p:nvGraphicFramePr>
        <p:xfrm>
          <a:off x="196811" y="1484124"/>
          <a:ext cx="4036569" cy="3488788"/>
        </p:xfrm>
        <a:graphic>
          <a:graphicData uri="http://schemas.openxmlformats.org/drawingml/2006/table">
            <a:tbl>
              <a:tblPr firstRow="1" bandRow="1">
                <a:tableStyleId>{69012ECD-51FC-41F1-AA8D-1B2483CD663E}</a:tableStyleId>
              </a:tblPr>
              <a:tblGrid>
                <a:gridCol w="2581290">
                  <a:extLst>
                    <a:ext uri="{9D8B030D-6E8A-4147-A177-3AD203B41FA5}">
                      <a16:colId xmlns:a16="http://schemas.microsoft.com/office/drawing/2014/main" val="20000"/>
                    </a:ext>
                  </a:extLst>
                </a:gridCol>
                <a:gridCol w="1455279">
                  <a:extLst>
                    <a:ext uri="{9D8B030D-6E8A-4147-A177-3AD203B41FA5}">
                      <a16:colId xmlns:a16="http://schemas.microsoft.com/office/drawing/2014/main" val="20001"/>
                    </a:ext>
                  </a:extLst>
                </a:gridCol>
              </a:tblGrid>
              <a:tr h="365760">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Sistema</a:t>
                      </a:r>
                      <a:endParaRPr lang="es-CR" sz="18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Total *</a:t>
                      </a:r>
                      <a:endParaRPr lang="es-CR" sz="18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tc>
                <a:extLst>
                  <a:ext uri="{0D108BD9-81ED-4DB2-BD59-A6C34878D82A}">
                    <a16:rowId xmlns:a16="http://schemas.microsoft.com/office/drawing/2014/main" val="10000"/>
                  </a:ext>
                </a:extLst>
              </a:tr>
              <a:tr h="647114">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Alcantarillado c/ tratamiento</a:t>
                      </a: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 8.00% </a:t>
                      </a:r>
                    </a:p>
                  </a:txBody>
                  <a:tcPr marT="42203" marB="42203"/>
                </a:tc>
                <a:extLst>
                  <a:ext uri="{0D108BD9-81ED-4DB2-BD59-A6C34878D82A}">
                    <a16:rowId xmlns:a16="http://schemas.microsoft.com/office/drawing/2014/main" val="10001"/>
                  </a:ext>
                </a:extLst>
              </a:tr>
              <a:tr h="647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noProof="0" dirty="0">
                          <a:latin typeface="Segoe UI" panose="020B0502040204020203" pitchFamily="34" charset="0"/>
                          <a:ea typeface="Segoe UI" panose="020B0502040204020203" pitchFamily="34" charset="0"/>
                          <a:cs typeface="Segoe UI" panose="020B0502040204020203" pitchFamily="34" charset="0"/>
                        </a:rPr>
                        <a:t>Alcantarillado s/ tratamiento</a:t>
                      </a: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13,40%</a:t>
                      </a:r>
                    </a:p>
                  </a:txBody>
                  <a:tcPr marT="42203" marB="42203"/>
                </a:tc>
                <a:extLst>
                  <a:ext uri="{0D108BD9-81ED-4DB2-BD59-A6C34878D82A}">
                    <a16:rowId xmlns:a16="http://schemas.microsoft.com/office/drawing/2014/main" val="10002"/>
                  </a:ext>
                </a:extLst>
              </a:tr>
              <a:tr h="3657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CR" sz="1800" noProof="0" dirty="0">
                          <a:latin typeface="Segoe UI" panose="020B0502040204020203" pitchFamily="34" charset="0"/>
                          <a:ea typeface="Segoe UI" panose="020B0502040204020203" pitchFamily="34" charset="0"/>
                          <a:cs typeface="Segoe UI" panose="020B0502040204020203" pitchFamily="34" charset="0"/>
                        </a:rPr>
                        <a:t>Subtotal Alcantarillado</a:t>
                      </a:r>
                      <a:endParaRPr lang="es-CR" sz="1800" b="1" i="1" noProof="0" dirty="0">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noProof="0" dirty="0">
                          <a:latin typeface="Segoe UI" panose="020B0502040204020203" pitchFamily="34" charset="0"/>
                          <a:ea typeface="Segoe UI" panose="020B0502040204020203" pitchFamily="34" charset="0"/>
                          <a:cs typeface="Segoe UI" panose="020B0502040204020203" pitchFamily="34" charset="0"/>
                        </a:rPr>
                        <a:t>21,40%</a:t>
                      </a:r>
                      <a:endParaRPr lang="es-CR" sz="1800" b="1" i="1" noProof="0" dirty="0">
                        <a:latin typeface="Segoe UI" panose="020B0502040204020203" pitchFamily="34" charset="0"/>
                        <a:ea typeface="Segoe UI" panose="020B0502040204020203" pitchFamily="34" charset="0"/>
                        <a:cs typeface="Segoe UI" panose="020B0502040204020203" pitchFamily="34" charset="0"/>
                      </a:endParaRPr>
                    </a:p>
                  </a:txBody>
                  <a:tcPr marT="42203" marB="42203"/>
                </a:tc>
                <a:extLst>
                  <a:ext uri="{0D108BD9-81ED-4DB2-BD59-A6C34878D82A}">
                    <a16:rowId xmlns:a16="http://schemas.microsoft.com/office/drawing/2014/main" val="10003"/>
                  </a:ext>
                </a:extLst>
              </a:tr>
              <a:tr h="365760">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Tanque séptico</a:t>
                      </a: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76.40%</a:t>
                      </a:r>
                    </a:p>
                  </a:txBody>
                  <a:tcPr marT="42203" marB="42203"/>
                </a:tc>
                <a:extLst>
                  <a:ext uri="{0D108BD9-81ED-4DB2-BD59-A6C34878D82A}">
                    <a16:rowId xmlns:a16="http://schemas.microsoft.com/office/drawing/2014/main" val="10004"/>
                  </a:ext>
                </a:extLst>
              </a:tr>
              <a:tr h="365760">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Letrina</a:t>
                      </a: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   1,60%</a:t>
                      </a:r>
                    </a:p>
                  </a:txBody>
                  <a:tcPr marT="42203" marB="42203"/>
                </a:tc>
                <a:extLst>
                  <a:ext uri="{0D108BD9-81ED-4DB2-BD59-A6C34878D82A}">
                    <a16:rowId xmlns:a16="http://schemas.microsoft.com/office/drawing/2014/main" val="10005"/>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800" baseline="0" noProof="0" dirty="0">
                          <a:latin typeface="Segoe UI" panose="020B0502040204020203" pitchFamily="34" charset="0"/>
                          <a:ea typeface="Segoe UI" panose="020B0502040204020203" pitchFamily="34" charset="0"/>
                          <a:cs typeface="Segoe UI" panose="020B0502040204020203" pitchFamily="34" charset="0"/>
                        </a:rPr>
                        <a:t>Otro</a:t>
                      </a:r>
                      <a:endParaRPr lang="es-CR" sz="1800" noProof="0" dirty="0">
                        <a:latin typeface="Segoe UI" panose="020B0502040204020203" pitchFamily="34" charset="0"/>
                        <a:ea typeface="Segoe UI" panose="020B0502040204020203" pitchFamily="34" charset="0"/>
                        <a:cs typeface="Segoe UI" panose="020B0502040204020203" pitchFamily="34" charset="0"/>
                      </a:endParaRPr>
                    </a:p>
                  </a:txBody>
                  <a:tcPr marT="42203" marB="42203"/>
                </a:tc>
                <a:tc>
                  <a:txBody>
                    <a:bodyPr/>
                    <a:lstStyle/>
                    <a:p>
                      <a:pPr algn="ctr"/>
                      <a:r>
                        <a:rPr lang="es-CR" sz="1800" noProof="0" dirty="0">
                          <a:latin typeface="Segoe UI" panose="020B0502040204020203" pitchFamily="34" charset="0"/>
                          <a:ea typeface="Segoe UI" panose="020B0502040204020203" pitchFamily="34" charset="0"/>
                          <a:cs typeface="Segoe UI" panose="020B0502040204020203" pitchFamily="34" charset="0"/>
                        </a:rPr>
                        <a:t>    0,60</a:t>
                      </a:r>
                      <a:r>
                        <a:rPr lang="es-CR" sz="1800" baseline="0" noProof="0" dirty="0">
                          <a:latin typeface="Segoe UI" panose="020B0502040204020203" pitchFamily="34" charset="0"/>
                          <a:ea typeface="Segoe UI" panose="020B0502040204020203" pitchFamily="34" charset="0"/>
                          <a:cs typeface="Segoe UI" panose="020B0502040204020203" pitchFamily="34" charset="0"/>
                        </a:rPr>
                        <a:t> </a:t>
                      </a:r>
                      <a:r>
                        <a:rPr lang="es-CR" sz="1800" noProof="0" dirty="0">
                          <a:latin typeface="Segoe UI" panose="020B0502040204020203" pitchFamily="34" charset="0"/>
                          <a:ea typeface="Segoe UI" panose="020B0502040204020203" pitchFamily="34" charset="0"/>
                          <a:cs typeface="Segoe UI" panose="020B0502040204020203" pitchFamily="34" charset="0"/>
                        </a:rPr>
                        <a:t>%</a:t>
                      </a:r>
                    </a:p>
                  </a:txBody>
                  <a:tcPr marT="42203" marB="42203"/>
                </a:tc>
                <a:extLst>
                  <a:ext uri="{0D108BD9-81ED-4DB2-BD59-A6C34878D82A}">
                    <a16:rowId xmlns:a16="http://schemas.microsoft.com/office/drawing/2014/main" val="10006"/>
                  </a:ext>
                </a:extLst>
              </a:tr>
              <a:tr h="365760">
                <a:tc>
                  <a:txBody>
                    <a:bodyPr/>
                    <a:lstStyle/>
                    <a:p>
                      <a:pPr marL="0" algn="ctr" defTabSz="914400" rtl="0" eaLnBrk="1" latinLnBrk="0" hangingPunct="1"/>
                      <a:r>
                        <a:rPr lang="es-CR" sz="180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Total</a:t>
                      </a:r>
                    </a:p>
                  </a:txBody>
                  <a:tcPr marT="42203" marB="42203"/>
                </a:tc>
                <a:tc>
                  <a:txBody>
                    <a:bodyPr/>
                    <a:lstStyle/>
                    <a:p>
                      <a:pPr algn="ctr"/>
                      <a:r>
                        <a:rPr lang="es-CR" sz="180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100.0%</a:t>
                      </a:r>
                    </a:p>
                  </a:txBody>
                  <a:tcPr marT="42203" marB="42203"/>
                </a:tc>
                <a:extLst>
                  <a:ext uri="{0D108BD9-81ED-4DB2-BD59-A6C34878D82A}">
                    <a16:rowId xmlns:a16="http://schemas.microsoft.com/office/drawing/2014/main" val="10007"/>
                  </a:ext>
                </a:extLst>
              </a:tr>
            </a:tbl>
          </a:graphicData>
        </a:graphic>
      </p:graphicFrame>
      <p:graphicFrame>
        <p:nvGraphicFramePr>
          <p:cNvPr id="7" name="13 Tabla">
            <a:extLst>
              <a:ext uri="{FF2B5EF4-FFF2-40B4-BE49-F238E27FC236}">
                <a16:creationId xmlns:a16="http://schemas.microsoft.com/office/drawing/2014/main" id="{558B229C-47DE-45EA-9A3A-D17B9791C1E6}"/>
              </a:ext>
            </a:extLst>
          </p:cNvPr>
          <p:cNvGraphicFramePr>
            <a:graphicFrameLocks noGrp="1"/>
          </p:cNvGraphicFramePr>
          <p:nvPr/>
        </p:nvGraphicFramePr>
        <p:xfrm>
          <a:off x="4336727" y="3604112"/>
          <a:ext cx="4734505" cy="2757268"/>
        </p:xfrm>
        <a:graphic>
          <a:graphicData uri="http://schemas.openxmlformats.org/drawingml/2006/table">
            <a:tbl>
              <a:tblPr firstRow="1" bandRow="1">
                <a:tableStyleId>{69012ECD-51FC-41F1-AA8D-1B2483CD663E}</a:tableStyleId>
              </a:tblPr>
              <a:tblGrid>
                <a:gridCol w="2099142">
                  <a:extLst>
                    <a:ext uri="{9D8B030D-6E8A-4147-A177-3AD203B41FA5}">
                      <a16:colId xmlns:a16="http://schemas.microsoft.com/office/drawing/2014/main" val="20000"/>
                    </a:ext>
                  </a:extLst>
                </a:gridCol>
                <a:gridCol w="873167">
                  <a:extLst>
                    <a:ext uri="{9D8B030D-6E8A-4147-A177-3AD203B41FA5}">
                      <a16:colId xmlns:a16="http://schemas.microsoft.com/office/drawing/2014/main" val="20001"/>
                    </a:ext>
                  </a:extLst>
                </a:gridCol>
                <a:gridCol w="1762196">
                  <a:extLst>
                    <a:ext uri="{9D8B030D-6E8A-4147-A177-3AD203B41FA5}">
                      <a16:colId xmlns:a16="http://schemas.microsoft.com/office/drawing/2014/main" val="20002"/>
                    </a:ext>
                  </a:extLst>
                </a:gridCol>
              </a:tblGrid>
              <a:tr h="647114">
                <a:tc>
                  <a:txBody>
                    <a:bodyPr/>
                    <a:lstStyle/>
                    <a:p>
                      <a:pPr algn="ctr">
                        <a:lnSpc>
                          <a:spcPct val="120000"/>
                        </a:lnSpc>
                        <a:spcAft>
                          <a:spcPts val="0"/>
                        </a:spcAft>
                      </a:pPr>
                      <a:r>
                        <a:rPr lang="es-CR" sz="1800" kern="50" noProof="0" dirty="0">
                          <a:effectLst/>
                          <a:latin typeface="Segoe UI" panose="020B0502040204020203" pitchFamily="34" charset="0"/>
                          <a:ea typeface="Segoe UI" panose="020B0502040204020203" pitchFamily="34" charset="0"/>
                          <a:cs typeface="Segoe UI" panose="020B0502040204020203" pitchFamily="34" charset="0"/>
                        </a:rPr>
                        <a:t>Operador</a:t>
                      </a:r>
                      <a:endParaRPr lang="es-CR" sz="1800" b="1" kern="50" noProof="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a:lnSpc>
                          <a:spcPct val="120000"/>
                        </a:lnSpc>
                        <a:spcAft>
                          <a:spcPts val="0"/>
                        </a:spcAft>
                      </a:pPr>
                      <a:r>
                        <a:rPr lang="en-US" sz="1800" b="1" kern="50" dirty="0">
                          <a:effectLst/>
                          <a:latin typeface="Segoe UI" panose="020B0502040204020203" pitchFamily="34" charset="0"/>
                          <a:ea typeface="Segoe UI" panose="020B0502040204020203" pitchFamily="34" charset="0"/>
                          <a:cs typeface="Segoe UI" panose="020B0502040204020203" pitchFamily="34" charset="0"/>
                        </a:rPr>
                        <a:t>Total *</a:t>
                      </a:r>
                      <a:endParaRPr lang="es-CR" sz="1800" b="1"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algn="ctr"/>
                      <a:r>
                        <a:rPr lang="es-CR" sz="1800" dirty="0">
                          <a:latin typeface="Segoe UI" panose="020B0502040204020203" pitchFamily="34" charset="0"/>
                          <a:ea typeface="Segoe UI" panose="020B0502040204020203" pitchFamily="34" charset="0"/>
                          <a:cs typeface="Segoe UI" panose="020B0502040204020203" pitchFamily="34" charset="0"/>
                        </a:rPr>
                        <a:t>Población Beneficiada*</a:t>
                      </a:r>
                      <a:endParaRPr lang="es-CR" sz="1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tc>
                <a:extLst>
                  <a:ext uri="{0D108BD9-81ED-4DB2-BD59-A6C34878D82A}">
                    <a16:rowId xmlns:a16="http://schemas.microsoft.com/office/drawing/2014/main" val="10000"/>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 </a:t>
                      </a:r>
                      <a:r>
                        <a:rPr kumimoji="0" lang="en-US" sz="1800" kern="50" dirty="0" err="1">
                          <a:effectLst/>
                          <a:latin typeface="Segoe UI" panose="020B0502040204020203" pitchFamily="34" charset="0"/>
                          <a:ea typeface="Segoe UI" panose="020B0502040204020203" pitchFamily="34" charset="0"/>
                          <a:cs typeface="Segoe UI" panose="020B0502040204020203" pitchFamily="34" charset="0"/>
                        </a:rPr>
                        <a:t>AyA</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46, 7%</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2.259.194</a:t>
                      </a:r>
                      <a:endParaRPr lang="es-CR"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extLst>
                  <a:ext uri="{0D108BD9-81ED-4DB2-BD59-A6C34878D82A}">
                    <a16:rowId xmlns:a16="http://schemas.microsoft.com/office/drawing/2014/main" val="10001"/>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Municipal</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14,0%</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674.570</a:t>
                      </a:r>
                      <a:endParaRPr lang="es-CR"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extLst>
                  <a:ext uri="{0D108BD9-81ED-4DB2-BD59-A6C34878D82A}">
                    <a16:rowId xmlns:a16="http://schemas.microsoft.com/office/drawing/2014/main" val="10002"/>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ESPH</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4,70%</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225.695</a:t>
                      </a:r>
                      <a:endParaRPr lang="es-CR"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extLst>
                  <a:ext uri="{0D108BD9-81ED-4DB2-BD59-A6C34878D82A}">
                    <a16:rowId xmlns:a16="http://schemas.microsoft.com/office/drawing/2014/main" val="10003"/>
                  </a:ext>
                </a:extLst>
              </a:tr>
              <a:tr h="647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ASADAS</a:t>
                      </a:r>
                      <a:r>
                        <a:rPr kumimoji="0" lang="en-US" sz="1800" kern="50" baseline="0" dirty="0">
                          <a:effectLst/>
                          <a:latin typeface="Segoe UI" panose="020B0502040204020203" pitchFamily="34" charset="0"/>
                          <a:ea typeface="Segoe UI" panose="020B0502040204020203" pitchFamily="34" charset="0"/>
                          <a:cs typeface="Segoe UI" panose="020B0502040204020203" pitchFamily="34" charset="0"/>
                        </a:rPr>
                        <a:t>/</a:t>
                      </a: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CAAR’S (</a:t>
                      </a:r>
                      <a:r>
                        <a:rPr kumimoji="0" lang="en-US" sz="1800" kern="50" dirty="0" err="1">
                          <a:effectLst/>
                          <a:latin typeface="Segoe UI" panose="020B0502040204020203" pitchFamily="34" charset="0"/>
                          <a:ea typeface="Segoe UI" panose="020B0502040204020203" pitchFamily="34" charset="0"/>
                          <a:cs typeface="Segoe UI" panose="020B0502040204020203" pitchFamily="34" charset="0"/>
                        </a:rPr>
                        <a:t>Comunales</a:t>
                      </a: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29,1%</a:t>
                      </a:r>
                      <a:endParaRPr kumimoji="0" lang="es-CR" sz="180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1.406.495</a:t>
                      </a:r>
                      <a:endParaRPr lang="es-CR"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extLst>
                  <a:ext uri="{0D108BD9-81ED-4DB2-BD59-A6C34878D82A}">
                    <a16:rowId xmlns:a16="http://schemas.microsoft.com/office/drawing/2014/main" val="10004"/>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R" sz="1800" b="0"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Otros</a:t>
                      </a:r>
                      <a:r>
                        <a:rPr kumimoji="0" lang="es-CR" sz="1800" b="0" kern="50" baseline="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formas</a:t>
                      </a:r>
                      <a:endParaRPr kumimoji="0" lang="es-CR" sz="1800" b="1"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50" dirty="0">
                          <a:effectLst/>
                          <a:latin typeface="Segoe UI" panose="020B0502040204020203" pitchFamily="34" charset="0"/>
                          <a:ea typeface="Segoe UI" panose="020B0502040204020203" pitchFamily="34" charset="0"/>
                          <a:cs typeface="Segoe UI" panose="020B0502040204020203" pitchFamily="34" charset="0"/>
                        </a:rPr>
                        <a:t>5,50%</a:t>
                      </a:r>
                      <a:endParaRPr kumimoji="0" lang="es-CR" sz="1800" b="1" kern="5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267.798</a:t>
                      </a:r>
                      <a:endParaRPr lang="es-CR" sz="1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T="42203" marB="42203" anchor="ctr"/>
                </a:tc>
                <a:extLst>
                  <a:ext uri="{0D108BD9-81ED-4DB2-BD59-A6C34878D82A}">
                    <a16:rowId xmlns:a16="http://schemas.microsoft.com/office/drawing/2014/main" val="10005"/>
                  </a:ext>
                </a:extLst>
              </a:tr>
            </a:tbl>
          </a:graphicData>
        </a:graphic>
      </p:graphicFrame>
      <p:sp>
        <p:nvSpPr>
          <p:cNvPr id="8" name="15 Rectángulo">
            <a:extLst>
              <a:ext uri="{FF2B5EF4-FFF2-40B4-BE49-F238E27FC236}">
                <a16:creationId xmlns:a16="http://schemas.microsoft.com/office/drawing/2014/main" id="{7C8A263E-037E-4160-B915-6BD43F1DA725}"/>
              </a:ext>
            </a:extLst>
          </p:cNvPr>
          <p:cNvSpPr/>
          <p:nvPr/>
        </p:nvSpPr>
        <p:spPr>
          <a:xfrm>
            <a:off x="4797361" y="2723535"/>
            <a:ext cx="4008591" cy="699121"/>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en-US" sz="2585" b="1" dirty="0" err="1">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Acceso</a:t>
            </a:r>
            <a:r>
              <a:rPr lang="en-US"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 al </a:t>
            </a:r>
            <a:r>
              <a:rPr lang="en-US" sz="2585" b="1" dirty="0" err="1">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agua</a:t>
            </a:r>
            <a:r>
              <a:rPr lang="en-US"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 </a:t>
            </a:r>
            <a:endParaRPr lang="es-CR"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endParaRPr>
          </a:p>
        </p:txBody>
      </p:sp>
      <p:sp>
        <p:nvSpPr>
          <p:cNvPr id="11" name="CuadroTexto 10"/>
          <p:cNvSpPr txBox="1"/>
          <p:nvPr/>
        </p:nvSpPr>
        <p:spPr>
          <a:xfrm>
            <a:off x="4301649" y="763359"/>
            <a:ext cx="4643511" cy="660502"/>
          </a:xfrm>
          <a:prstGeom prst="rect">
            <a:avLst/>
          </a:prstGeom>
          <a:noFill/>
        </p:spPr>
        <p:txBody>
          <a:bodyPr wrap="square" rtlCol="0">
            <a:spAutoFit/>
          </a:bodyPr>
          <a:lstStyle/>
          <a:p>
            <a:pPr algn="ctr"/>
            <a:r>
              <a:rPr lang="es-CR" sz="3692"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Contexto Nacional</a:t>
            </a:r>
          </a:p>
        </p:txBody>
      </p:sp>
    </p:spTree>
    <p:extLst>
      <p:ext uri="{BB962C8B-B14F-4D97-AF65-F5344CB8AC3E}">
        <p14:creationId xmlns:p14="http://schemas.microsoft.com/office/powerpoint/2010/main" val="273365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extLst>
              <a:ext uri="{28A0092B-C50C-407E-A947-70E740481C1C}">
                <a14:useLocalDpi xmlns:a14="http://schemas.microsoft.com/office/drawing/2010/main" val="0"/>
              </a:ext>
            </a:extLst>
          </a:blip>
          <a:srcRect t="3301" r="14328" b="5353"/>
          <a:stretch/>
        </p:blipFill>
        <p:spPr>
          <a:xfrm flipH="1">
            <a:off x="5545521" y="263769"/>
            <a:ext cx="3598479" cy="6330462"/>
          </a:xfrm>
          <a:prstGeom prst="rect">
            <a:avLst/>
          </a:prstGeom>
        </p:spPr>
      </p:pic>
      <p:pic>
        <p:nvPicPr>
          <p:cNvPr id="6"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l="13057" t="13021" r="12052" b="27332"/>
          <a:stretch/>
        </p:blipFill>
        <p:spPr>
          <a:xfrm>
            <a:off x="573027" y="846293"/>
            <a:ext cx="4636870" cy="4545231"/>
          </a:xfrm>
          <a:prstGeom prst="rect">
            <a:avLst/>
          </a:prstGeom>
        </p:spPr>
      </p:pic>
    </p:spTree>
    <p:extLst>
      <p:ext uri="{BB962C8B-B14F-4D97-AF65-F5344CB8AC3E}">
        <p14:creationId xmlns:p14="http://schemas.microsoft.com/office/powerpoint/2010/main" val="238591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2925" y="1191938"/>
            <a:ext cx="4039350" cy="3841821"/>
          </a:xfrm>
          <a:prstGeom prst="rect">
            <a:avLst/>
          </a:prstGeom>
        </p:spPr>
        <p:txBody>
          <a:bodyPr wrap="square">
            <a:spAutoFit/>
          </a:bodyPr>
          <a:lstStyle/>
          <a:p>
            <a:r>
              <a:rPr lang="es-CR" sz="2215" dirty="0">
                <a:latin typeface="+mj-lt"/>
                <a:ea typeface="Segoe UI" panose="020B0502040204020203" pitchFamily="34" charset="0"/>
                <a:cs typeface="Segoe UI" panose="020B0502040204020203" pitchFamily="34" charset="0"/>
              </a:rPr>
              <a:t>Establecer una plataforma de diálogo e intercambio que favorezca la gestión integrada de</a:t>
            </a:r>
            <a:r>
              <a:rPr lang="es-CR" sz="2215" b="1" dirty="0">
                <a:latin typeface="+mj-lt"/>
                <a:ea typeface="Segoe UI" panose="020B0502040204020203" pitchFamily="34" charset="0"/>
                <a:cs typeface="Segoe UI" panose="020B0502040204020203" pitchFamily="34" charset="0"/>
              </a:rPr>
              <a:t> </a:t>
            </a:r>
            <a:r>
              <a:rPr lang="es-CR" sz="2215" dirty="0">
                <a:latin typeface="+mj-lt"/>
                <a:ea typeface="Segoe UI" panose="020B0502040204020203" pitchFamily="34" charset="0"/>
                <a:cs typeface="Segoe UI" panose="020B0502040204020203" pitchFamily="34" charset="0"/>
              </a:rPr>
              <a:t>los recursos hídricos, permitiendo la participación de la sociedad civil, instituciones</a:t>
            </a:r>
            <a:r>
              <a:rPr lang="es-CR" sz="2215" b="1" dirty="0">
                <a:latin typeface="+mj-lt"/>
                <a:ea typeface="Segoe UI" panose="020B0502040204020203" pitchFamily="34" charset="0"/>
                <a:cs typeface="Segoe UI" panose="020B0502040204020203" pitchFamily="34" charset="0"/>
              </a:rPr>
              <a:t> </a:t>
            </a:r>
            <a:r>
              <a:rPr lang="es-CR" sz="2215" dirty="0">
                <a:latin typeface="+mj-lt"/>
                <a:ea typeface="Segoe UI" panose="020B0502040204020203" pitchFamily="34" charset="0"/>
                <a:cs typeface="Segoe UI" panose="020B0502040204020203" pitchFamily="34" charset="0"/>
              </a:rPr>
              <a:t>públicas y público en general en los procesos de acciones estratégicas para la protección y</a:t>
            </a:r>
            <a:r>
              <a:rPr lang="es-CR" sz="2215" b="1" dirty="0">
                <a:latin typeface="+mj-lt"/>
                <a:ea typeface="Segoe UI" panose="020B0502040204020203" pitchFamily="34" charset="0"/>
                <a:cs typeface="Segoe UI" panose="020B0502040204020203" pitchFamily="34" charset="0"/>
              </a:rPr>
              <a:t> </a:t>
            </a:r>
            <a:r>
              <a:rPr lang="es-CR" sz="2215" dirty="0">
                <a:latin typeface="+mj-lt"/>
                <a:ea typeface="Segoe UI" panose="020B0502040204020203" pitchFamily="34" charset="0"/>
                <a:cs typeface="Segoe UI" panose="020B0502040204020203" pitchFamily="34" charset="0"/>
              </a:rPr>
              <a:t>sostenibilidad del recurso hídrico.</a:t>
            </a:r>
          </a:p>
        </p:txBody>
      </p:sp>
      <p:sp>
        <p:nvSpPr>
          <p:cNvPr id="4" name="3 Rectángulo"/>
          <p:cNvSpPr/>
          <p:nvPr/>
        </p:nvSpPr>
        <p:spPr>
          <a:xfrm>
            <a:off x="523901" y="621656"/>
            <a:ext cx="3503583" cy="490134"/>
          </a:xfrm>
          <a:prstGeom prst="rect">
            <a:avLst/>
          </a:prstGeom>
        </p:spPr>
        <p:txBody>
          <a:bodyPr wrap="square">
            <a:spAutoFit/>
          </a:bodyPr>
          <a:lstStyle/>
          <a:p>
            <a:pPr algn="ctr"/>
            <a:r>
              <a:rPr lang="es-CR"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Objetivo general</a:t>
            </a:r>
          </a:p>
        </p:txBody>
      </p:sp>
      <p:sp>
        <p:nvSpPr>
          <p:cNvPr id="6" name="Título 1"/>
          <p:cNvSpPr txBox="1">
            <a:spLocks/>
          </p:cNvSpPr>
          <p:nvPr/>
        </p:nvSpPr>
        <p:spPr>
          <a:xfrm>
            <a:off x="5038908" y="522061"/>
            <a:ext cx="3630010" cy="902728"/>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585" b="1">
                <a:solidFill>
                  <a:srgbClr val="0070C0"/>
                </a:solidFill>
                <a:effectLst>
                  <a:outerShdw blurRad="38100" dist="38100" dir="2700000" algn="tl">
                    <a:srgbClr val="000000">
                      <a:alpha val="43137"/>
                    </a:srgbClr>
                  </a:outerShdw>
                </a:effectLst>
                <a:ea typeface="Segoe UI" panose="020B0502040204020203" pitchFamily="34" charset="0"/>
                <a:cs typeface="Segoe UI" panose="020B0502040204020203" pitchFamily="34" charset="0"/>
              </a:rPr>
              <a:t>Objetivos estratégicos</a:t>
            </a:r>
            <a:endParaRPr lang="es-CR" sz="2585" b="1" dirty="0">
              <a:solidFill>
                <a:srgbClr val="0070C0"/>
              </a:solidFill>
              <a:effectLst>
                <a:outerShdw blurRad="38100" dist="38100" dir="2700000" algn="tl">
                  <a:srgbClr val="000000">
                    <a:alpha val="43137"/>
                  </a:srgbClr>
                </a:outerShdw>
              </a:effectLst>
              <a:ea typeface="Segoe UI" panose="020B0502040204020203" pitchFamily="34" charset="0"/>
              <a:cs typeface="Segoe UI" panose="020B0502040204020203" pitchFamily="34" charset="0"/>
            </a:endParaRPr>
          </a:p>
        </p:txBody>
      </p:sp>
      <p:sp>
        <p:nvSpPr>
          <p:cNvPr id="7" name="6 Rectángulo"/>
          <p:cNvSpPr/>
          <p:nvPr/>
        </p:nvSpPr>
        <p:spPr>
          <a:xfrm>
            <a:off x="4650528" y="1264846"/>
            <a:ext cx="4153908" cy="4182683"/>
          </a:xfrm>
          <a:prstGeom prst="rect">
            <a:avLst/>
          </a:prstGeom>
        </p:spPr>
        <p:txBody>
          <a:bodyPr wrap="square">
            <a:spAutoFit/>
          </a:bodyPr>
          <a:lstStyle/>
          <a:p>
            <a:pPr marL="422041" indent="-422041">
              <a:buFont typeface="Arial" panose="020B0604020202020204" pitchFamily="34" charset="0"/>
              <a:buChar char="•"/>
            </a:pPr>
            <a:r>
              <a:rPr lang="es-CR" sz="2215" dirty="0">
                <a:solidFill>
                  <a:prstClr val="black"/>
                </a:solidFill>
                <a:latin typeface="+mj-lt"/>
                <a:ea typeface="Segoe UI" panose="020B0502040204020203" pitchFamily="34" charset="0"/>
                <a:cs typeface="Segoe UI" panose="020B0502040204020203" pitchFamily="34" charset="0"/>
              </a:rPr>
              <a:t>Construir confianzas mediante la rendición de cuentas y apertura</a:t>
            </a:r>
          </a:p>
          <a:p>
            <a:pPr marL="422041" indent="-422041">
              <a:buFont typeface="Arial" panose="020B0604020202020204" pitchFamily="34" charset="0"/>
              <a:buChar char="•"/>
            </a:pPr>
            <a:endParaRPr lang="es-CR" sz="2215" dirty="0">
              <a:solidFill>
                <a:prstClr val="black"/>
              </a:solidFill>
              <a:latin typeface="+mj-lt"/>
              <a:ea typeface="Segoe UI" panose="020B0502040204020203" pitchFamily="34" charset="0"/>
              <a:cs typeface="Segoe UI" panose="020B0502040204020203" pitchFamily="34" charset="0"/>
            </a:endParaRPr>
          </a:p>
          <a:p>
            <a:pPr marL="422041" indent="-422041">
              <a:buFont typeface="Arial" panose="020B0604020202020204" pitchFamily="34" charset="0"/>
              <a:buChar char="•"/>
            </a:pPr>
            <a:r>
              <a:rPr lang="es-CR" sz="2215" dirty="0">
                <a:latin typeface="+mj-lt"/>
                <a:ea typeface="Segoe UI" panose="020B0502040204020203" pitchFamily="34" charset="0"/>
                <a:cs typeface="Segoe UI" panose="020B0502040204020203" pitchFamily="34" charset="0"/>
              </a:rPr>
              <a:t>Dialogar de las prioridades de la agenda hídrica nacional de cara al Bicentenario</a:t>
            </a:r>
          </a:p>
          <a:p>
            <a:pPr marL="422041" indent="-422041">
              <a:buFont typeface="Arial" panose="020B0604020202020204" pitchFamily="34" charset="0"/>
              <a:buChar char="•"/>
            </a:pPr>
            <a:endParaRPr lang="es-CR" sz="2215" dirty="0">
              <a:latin typeface="+mj-lt"/>
              <a:ea typeface="Segoe UI" panose="020B0502040204020203" pitchFamily="34" charset="0"/>
              <a:cs typeface="Segoe UI" panose="020B0502040204020203" pitchFamily="34" charset="0"/>
            </a:endParaRPr>
          </a:p>
          <a:p>
            <a:pPr marL="422041" indent="-422041">
              <a:buFont typeface="Arial" panose="020B0604020202020204" pitchFamily="34" charset="0"/>
              <a:buChar char="•"/>
            </a:pPr>
            <a:r>
              <a:rPr lang="es-CR" sz="2215" dirty="0">
                <a:latin typeface="+mj-lt"/>
                <a:ea typeface="Segoe UI" panose="020B0502040204020203" pitchFamily="34" charset="0"/>
                <a:cs typeface="Segoe UI" panose="020B0502040204020203" pitchFamily="34" charset="0"/>
              </a:rPr>
              <a:t>Propiciar la generación de sinergias entre múltiples actores</a:t>
            </a:r>
            <a:endParaRPr lang="es-CR" sz="2215" dirty="0">
              <a:solidFill>
                <a:prstClr val="black"/>
              </a:solidFill>
              <a:latin typeface="+mj-lt"/>
              <a:ea typeface="Segoe UI" panose="020B0502040204020203" pitchFamily="34" charset="0"/>
              <a:cs typeface="Segoe UI" panose="020B0502040204020203" pitchFamily="34" charset="0"/>
            </a:endParaRPr>
          </a:p>
        </p:txBody>
      </p:sp>
      <p:graphicFrame>
        <p:nvGraphicFramePr>
          <p:cNvPr id="8" name="Marcador de contenido 5"/>
          <p:cNvGraphicFramePr>
            <a:graphicFrameLocks/>
          </p:cNvGraphicFramePr>
          <p:nvPr/>
        </p:nvGraphicFramePr>
        <p:xfrm>
          <a:off x="305615" y="5153234"/>
          <a:ext cx="7041356" cy="126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8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84792" y="440723"/>
            <a:ext cx="4099337" cy="1223597"/>
          </a:xfrm>
        </p:spPr>
        <p:txBody>
          <a:bodyPr>
            <a:normAutofit/>
          </a:bodyPr>
          <a:lstStyle/>
          <a:p>
            <a:pPr algn="ctr"/>
            <a:r>
              <a:rPr lang="es-CR" sz="2215" dirty="0"/>
              <a:t>Organización del mecanismo de gobernanza del agua</a:t>
            </a:r>
          </a:p>
        </p:txBody>
      </p:sp>
      <p:graphicFrame>
        <p:nvGraphicFramePr>
          <p:cNvPr id="5" name="Marcador de contenido 3"/>
          <p:cNvGraphicFramePr>
            <a:graphicFrameLocks/>
          </p:cNvGraphicFramePr>
          <p:nvPr/>
        </p:nvGraphicFramePr>
        <p:xfrm>
          <a:off x="-305636" y="1442548"/>
          <a:ext cx="5644651" cy="4967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srcRect l="5856" t="10433" r="11649" b="6198"/>
          <a:stretch/>
        </p:blipFill>
        <p:spPr>
          <a:xfrm>
            <a:off x="4918842" y="1874477"/>
            <a:ext cx="4082966" cy="3378566"/>
          </a:xfrm>
          <a:prstGeom prst="rect">
            <a:avLst/>
          </a:prstGeom>
        </p:spPr>
      </p:pic>
      <p:sp>
        <p:nvSpPr>
          <p:cNvPr id="7" name="6 Rectángulo"/>
          <p:cNvSpPr/>
          <p:nvPr/>
        </p:nvSpPr>
        <p:spPr>
          <a:xfrm>
            <a:off x="4581741" y="770013"/>
            <a:ext cx="4870244" cy="450380"/>
          </a:xfrm>
          <a:prstGeom prst="rect">
            <a:avLst/>
          </a:prstGeom>
        </p:spPr>
        <p:txBody>
          <a:bodyPr wrap="none">
            <a:spAutoFit/>
          </a:bodyPr>
          <a:lstStyle/>
          <a:p>
            <a:pPr algn="ctr">
              <a:lnSpc>
                <a:spcPct val="90000"/>
              </a:lnSpc>
              <a:spcBef>
                <a:spcPct val="0"/>
              </a:spcBef>
            </a:pPr>
            <a:r>
              <a:rPr lang="es-CR" sz="2585" b="1" dirty="0">
                <a:solidFill>
                  <a:srgbClr val="0070C0"/>
                </a:solidFill>
                <a:effectLst>
                  <a:outerShdw blurRad="38100" dist="38100" dir="2700000" algn="tl">
                    <a:srgbClr val="000000">
                      <a:alpha val="43137"/>
                    </a:srgbClr>
                  </a:outerShdw>
                </a:effectLst>
                <a:latin typeface="+mj-lt"/>
                <a:ea typeface="Segoe UI" panose="020B0502040204020203" pitchFamily="34" charset="0"/>
                <a:cs typeface="Segoe UI" panose="020B0502040204020203" pitchFamily="34" charset="0"/>
              </a:rPr>
              <a:t>Foro Nacional de Gobernanza</a:t>
            </a:r>
          </a:p>
        </p:txBody>
      </p:sp>
    </p:spTree>
    <p:extLst>
      <p:ext uri="{BB962C8B-B14F-4D97-AF65-F5344CB8AC3E}">
        <p14:creationId xmlns:p14="http://schemas.microsoft.com/office/powerpoint/2010/main" val="117327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0278" y="2742846"/>
            <a:ext cx="8241959" cy="1372307"/>
          </a:xfrm>
        </p:spPr>
        <p:txBody>
          <a:bodyPr/>
          <a:lstStyle/>
          <a:p>
            <a:br>
              <a:rPr lang="es-ES" b="0" dirty="0"/>
            </a:br>
            <a:r>
              <a:rPr lang="es-ES" b="0" dirty="0" err="1"/>
              <a:t>Presentacion</a:t>
            </a:r>
            <a:r>
              <a:rPr lang="es-ES" b="0" dirty="0"/>
              <a:t> de los compromisos</a:t>
            </a:r>
            <a:endParaRPr lang="en-US" b="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7442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FFFF"/>
          </a:solidFill>
        </p:spPr>
        <p:txBody>
          <a:bodyPr/>
          <a:lstStyle/>
          <a:p>
            <a:r>
              <a:rPr lang="en-US" dirty="0" err="1">
                <a:solidFill>
                  <a:schemeClr val="bg2"/>
                </a:solidFill>
              </a:rPr>
              <a:t>Presentacion</a:t>
            </a:r>
            <a:r>
              <a:rPr lang="en-US" dirty="0">
                <a:solidFill>
                  <a:schemeClr val="bg2"/>
                </a:solidFill>
              </a:rPr>
              <a:t> de los </a:t>
            </a:r>
            <a:r>
              <a:rPr lang="en-US" dirty="0" err="1">
                <a:solidFill>
                  <a:schemeClr val="bg2"/>
                </a:solidFill>
              </a:rPr>
              <a:t>compromisos</a:t>
            </a:r>
            <a:endParaRPr lang="en-US" dirty="0">
              <a:solidFill>
                <a:schemeClr val="bg2"/>
              </a:solidFill>
            </a:endParaRPr>
          </a:p>
        </p:txBody>
      </p:sp>
      <p:sp>
        <p:nvSpPr>
          <p:cNvPr id="8195" name="Content Placeholder 2"/>
          <p:cNvSpPr>
            <a:spLocks noGrp="1"/>
          </p:cNvSpPr>
          <p:nvPr>
            <p:ph idx="1"/>
          </p:nvPr>
        </p:nvSpPr>
        <p:spPr>
          <a:xfrm>
            <a:off x="426479" y="1752600"/>
            <a:ext cx="8324775" cy="5325168"/>
          </a:xfrm>
        </p:spPr>
        <p:txBody>
          <a:bodyPr/>
          <a:lstStyle/>
          <a:p>
            <a:r>
              <a:rPr lang="en-GB" dirty="0"/>
              <a:t>NOMBRE DEL PAIS:</a:t>
            </a:r>
          </a:p>
          <a:p>
            <a:r>
              <a:rPr lang="de-DE" dirty="0"/>
              <a:t>Organization / Institution</a:t>
            </a:r>
          </a:p>
          <a:p>
            <a:r>
              <a:rPr lang="en-GB" dirty="0" err="1"/>
              <a:t>Compromiso</a:t>
            </a:r>
            <a:r>
              <a:rPr lang="en-GB" dirty="0"/>
              <a:t> (y </a:t>
            </a:r>
            <a:r>
              <a:rPr lang="en-GB" dirty="0" err="1"/>
              <a:t>fecha</a:t>
            </a:r>
            <a:r>
              <a:rPr lang="en-GB" dirty="0"/>
              <a:t> de </a:t>
            </a:r>
            <a:r>
              <a:rPr lang="en-GB" dirty="0" err="1"/>
              <a:t>alcanzo</a:t>
            </a:r>
            <a:r>
              <a:rPr lang="en-GB" dirty="0"/>
              <a:t>):</a:t>
            </a:r>
          </a:p>
          <a:p>
            <a:r>
              <a:rPr lang="es-ES" dirty="0"/>
              <a:t>¿Se hizo el compromiso a través de un proceso participativo que incluyó a otros grupos ? Explica como se hizo.</a:t>
            </a:r>
            <a:endParaRPr lang="de-DE" dirty="0"/>
          </a:p>
          <a:p>
            <a:r>
              <a:rPr lang="es-ES" dirty="0"/>
              <a:t>Fuente (opcional):</a:t>
            </a:r>
          </a:p>
          <a:p>
            <a:r>
              <a:rPr lang="es-ES" dirty="0"/>
              <a:t>¿Existe una conexión/ esta relacionado con uno de los compromisos del gobierno ?</a:t>
            </a:r>
            <a:endParaRPr lang="en-US" dirty="0"/>
          </a:p>
        </p:txBody>
      </p:sp>
      <p:sp>
        <p:nvSpPr>
          <p:cNvPr id="8" name="Rectangle 3">
            <a:extLst>
              <a:ext uri="{FF2B5EF4-FFF2-40B4-BE49-F238E27FC236}">
                <a16:creationId xmlns:a16="http://schemas.microsoft.com/office/drawing/2014/main" id="{09F1205B-83A8-49AB-8730-B4617E06C510}"/>
              </a:ext>
            </a:extLst>
          </p:cNvPr>
          <p:cNvSpPr>
            <a:spLocks noChangeArrowheads="1"/>
          </p:cNvSpPr>
          <p:nvPr/>
        </p:nvSpPr>
        <p:spPr bwMode="auto">
          <a:xfrm>
            <a:off x="0" y="136267"/>
            <a:ext cx="9137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212121"/>
                </a:solidFill>
                <a:effectLst/>
                <a:latin typeface="inherit"/>
              </a:rPr>
              <a:t>?</a:t>
            </a:r>
            <a:r>
              <a:rPr kumimoji="0" lang="es-ES" altLang="en-US" sz="600" b="0" i="0" u="none" strike="noStrike" cap="none" normalizeH="0" baseline="0" dirty="0">
                <a:ln>
                  <a:noFill/>
                </a:ln>
                <a:solidFill>
                  <a:schemeClr val="tx1"/>
                </a:solidFill>
                <a:effectLst/>
              </a:rPr>
              <a:t> </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508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de-DE" dirty="0"/>
              <a:t>Mecanismo de Responsabilidad Mutua y la Reunion de los Ministros del Sector</a:t>
            </a:r>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883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a:t>El Marco de SWA y el Mecanismo de Responsabilidad Mutua</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786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8"/>
          <p:cNvSpPr txBox="1">
            <a:spLocks noGrp="1"/>
          </p:cNvSpPr>
          <p:nvPr>
            <p:ph type="title"/>
          </p:nvPr>
        </p:nvSpPr>
        <p:spPr>
          <a:xfrm>
            <a:off x="411241" y="524088"/>
            <a:ext cx="7454305" cy="780143"/>
          </a:xfrm>
          <a:prstGeom prst="rect">
            <a:avLst/>
          </a:prstGeom>
          <a:noFill/>
          <a:ln>
            <a:noFill/>
          </a:ln>
        </p:spPr>
        <p:txBody>
          <a:bodyPr spcFirstLastPara="1" wrap="square" lIns="91425" tIns="45700" rIns="91425" bIns="45700" anchor="t" anchorCtr="0">
            <a:noAutofit/>
          </a:bodyPr>
          <a:lstStyle/>
          <a:p>
            <a:pPr marL="0" lvl="0" indent="0" algn="l" rtl="0">
              <a:lnSpc>
                <a:spcPct val="108333"/>
              </a:lnSpc>
              <a:spcBef>
                <a:spcPts val="0"/>
              </a:spcBef>
              <a:spcAft>
                <a:spcPts val="0"/>
              </a:spcAft>
              <a:buNone/>
            </a:pPr>
            <a:r>
              <a:rPr lang="en-US" dirty="0"/>
              <a:t>El Marco SWA</a:t>
            </a:r>
            <a:endParaRPr dirty="0"/>
          </a:p>
        </p:txBody>
      </p:sp>
      <p:pic>
        <p:nvPicPr>
          <p:cNvPr id="2" name="Picture 1">
            <a:extLst>
              <a:ext uri="{FF2B5EF4-FFF2-40B4-BE49-F238E27FC236}">
                <a16:creationId xmlns:a16="http://schemas.microsoft.com/office/drawing/2014/main" id="{933B3DE6-4266-457A-956D-BD8067B7E2FC}"/>
              </a:ext>
            </a:extLst>
          </p:cNvPr>
          <p:cNvPicPr>
            <a:picLocks noChangeAspect="1"/>
          </p:cNvPicPr>
          <p:nvPr/>
        </p:nvPicPr>
        <p:blipFill>
          <a:blip r:embed="rId3"/>
          <a:stretch>
            <a:fillRect/>
          </a:stretch>
        </p:blipFill>
        <p:spPr>
          <a:xfrm>
            <a:off x="0" y="0"/>
            <a:ext cx="9080886" cy="6858000"/>
          </a:xfrm>
          <a:prstGeom prst="rect">
            <a:avLst/>
          </a:prstGeom>
        </p:spPr>
      </p:pic>
    </p:spTree>
    <p:extLst>
      <p:ext uri="{BB962C8B-B14F-4D97-AF65-F5344CB8AC3E}">
        <p14:creationId xmlns:p14="http://schemas.microsoft.com/office/powerpoint/2010/main" val="233434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100000"/>
              </a:lnSpc>
            </a:pPr>
            <a:r>
              <a:rPr lang="es-ES" dirty="0">
                <a:solidFill>
                  <a:schemeClr val="bg2"/>
                </a:solidFill>
              </a:rPr>
              <a:t>¿Por </a:t>
            </a:r>
            <a:r>
              <a:rPr lang="es-ES">
                <a:solidFill>
                  <a:schemeClr val="bg2"/>
                </a:solidFill>
              </a:rPr>
              <a:t>qué SWA </a:t>
            </a:r>
            <a:r>
              <a:rPr lang="es-ES" dirty="0">
                <a:solidFill>
                  <a:schemeClr val="bg2"/>
                </a:solidFill>
              </a:rPr>
              <a:t>promueve un Mecanismo de Responsabilidad Mutua?</a:t>
            </a:r>
            <a:endParaRPr lang="en-US" dirty="0">
              <a:solidFill>
                <a:schemeClr val="bg2"/>
              </a:solidFill>
            </a:endParaRPr>
          </a:p>
        </p:txBody>
      </p:sp>
      <p:sp>
        <p:nvSpPr>
          <p:cNvPr id="8195" name="Content Placeholder 2"/>
          <p:cNvSpPr>
            <a:spLocks noGrp="1"/>
          </p:cNvSpPr>
          <p:nvPr>
            <p:ph idx="1"/>
          </p:nvPr>
        </p:nvSpPr>
        <p:spPr/>
        <p:txBody>
          <a:bodyPr/>
          <a:lstStyle/>
          <a:p>
            <a:pPr>
              <a:buNone/>
            </a:pPr>
            <a:r>
              <a:rPr lang="en-US" b="1" dirty="0">
                <a:solidFill>
                  <a:schemeClr val="bg2"/>
                </a:solidFill>
              </a:rPr>
              <a:t>La </a:t>
            </a:r>
            <a:r>
              <a:rPr lang="en-US" b="1" dirty="0" err="1">
                <a:solidFill>
                  <a:schemeClr val="bg2"/>
                </a:solidFill>
              </a:rPr>
              <a:t>responsabilidad</a:t>
            </a:r>
            <a:r>
              <a:rPr lang="en-US" b="1" dirty="0"/>
              <a:t> </a:t>
            </a:r>
            <a:r>
              <a:rPr lang="es-ES" b="1" dirty="0"/>
              <a:t>es un principio rector y un comportamiento de colaboración</a:t>
            </a:r>
            <a:endParaRPr lang="en-US" b="1" dirty="0"/>
          </a:p>
          <a:p>
            <a:r>
              <a:rPr lang="es-ES" dirty="0"/>
              <a:t>Acción colectiva de múltiples partes interesadas </a:t>
            </a:r>
          </a:p>
          <a:p>
            <a:r>
              <a:rPr lang="es-ES" dirty="0"/>
              <a:t>Intercambio mundial de prioridades e ideas</a:t>
            </a:r>
          </a:p>
          <a:p>
            <a:r>
              <a:rPr lang="es-ES" dirty="0"/>
              <a:t>Presentación de informes sobre los ODS</a:t>
            </a:r>
            <a:endParaRPr lang="en-US" dirty="0"/>
          </a:p>
          <a:p>
            <a:endParaRPr lang="en-US" sz="2000" dirty="0"/>
          </a:p>
          <a:p>
            <a:pPr marL="0" indent="0">
              <a:buNone/>
            </a:pPr>
            <a:endParaRPr lang="en-US" b="1" dirty="0"/>
          </a:p>
          <a:p>
            <a:pPr marL="0" indent="0">
              <a:buNone/>
            </a:pPr>
            <a:endParaRPr lang="en-US" dirty="0"/>
          </a:p>
        </p:txBody>
      </p:sp>
      <p:pic>
        <p:nvPicPr>
          <p:cNvPr id="2" name="Picture 1">
            <a:extLst>
              <a:ext uri="{FF2B5EF4-FFF2-40B4-BE49-F238E27FC236}">
                <a16:creationId xmlns:a16="http://schemas.microsoft.com/office/drawing/2014/main" id="{87AC47D7-1D0D-4FF6-A2C7-BB4FE8C953D9}"/>
              </a:ext>
            </a:extLst>
          </p:cNvPr>
          <p:cNvPicPr>
            <a:picLocks noChangeAspect="1"/>
          </p:cNvPicPr>
          <p:nvPr/>
        </p:nvPicPr>
        <p:blipFill>
          <a:blip r:embed="rId3"/>
          <a:stretch>
            <a:fillRect/>
          </a:stretch>
        </p:blipFill>
        <p:spPr>
          <a:xfrm>
            <a:off x="1301787" y="4096968"/>
            <a:ext cx="6543675" cy="1704975"/>
          </a:xfrm>
          <a:prstGeom prst="rect">
            <a:avLst/>
          </a:prstGeom>
        </p:spPr>
      </p:pic>
    </p:spTree>
    <p:extLst>
      <p:ext uri="{BB962C8B-B14F-4D97-AF65-F5344CB8AC3E}">
        <p14:creationId xmlns:p14="http://schemas.microsoft.com/office/powerpoint/2010/main" val="230167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Mecanismo</a:t>
            </a:r>
            <a:r>
              <a:rPr lang="en-US" dirty="0"/>
              <a:t> de </a:t>
            </a:r>
            <a:r>
              <a:rPr lang="en-US" dirty="0" err="1"/>
              <a:t>Responsabilidad</a:t>
            </a:r>
            <a:r>
              <a:rPr lang="en-US" dirty="0"/>
              <a:t> Mutua</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10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figura en el Mecanismo de Responsabilidad Mutua actualizado?</a:t>
            </a:r>
            <a:endParaRPr lang="en-US" dirty="0"/>
          </a:p>
        </p:txBody>
      </p:sp>
      <p:sp>
        <p:nvSpPr>
          <p:cNvPr id="3" name="Content Placeholder 2"/>
          <p:cNvSpPr>
            <a:spLocks noGrp="1"/>
          </p:cNvSpPr>
          <p:nvPr>
            <p:ph idx="1"/>
          </p:nvPr>
        </p:nvSpPr>
        <p:spPr/>
        <p:txBody>
          <a:bodyPr/>
          <a:lstStyle/>
          <a:p>
            <a:pPr marL="0" indent="0">
              <a:buNone/>
            </a:pPr>
            <a:r>
              <a:rPr lang="es-ES" b="1" dirty="0"/>
              <a:t>Mecanismo de Responsabilidad Mutua </a:t>
            </a:r>
            <a:r>
              <a:rPr lang="en-US" b="1" dirty="0"/>
              <a:t>(2018 - )</a:t>
            </a:r>
          </a:p>
          <a:p>
            <a:r>
              <a:rPr lang="es-ES" dirty="0"/>
              <a:t>Se aplica a todos los miembros de SWA</a:t>
            </a:r>
          </a:p>
          <a:p>
            <a:r>
              <a:rPr lang="es-ES" dirty="0"/>
              <a:t>Compromisos derivados de objetivos e hitos nacionales </a:t>
            </a:r>
          </a:p>
          <a:p>
            <a:r>
              <a:rPr lang="es-ES" dirty="0"/>
              <a:t>Proceso inclusivo con múltiples partes interesadas</a:t>
            </a:r>
          </a:p>
          <a:p>
            <a:r>
              <a:rPr lang="es-ES" dirty="0"/>
              <a:t>Ciclos nacionales de planificación y examen</a:t>
            </a:r>
            <a:endParaRPr lang="en-US" dirty="0">
              <a:highlight>
                <a:srgbClr val="00FF00"/>
              </a:highlight>
            </a:endParaRPr>
          </a:p>
          <a:p>
            <a:pPr marL="0" indent="0">
              <a:buNone/>
            </a:pPr>
            <a:endParaRPr lang="en-US" dirty="0"/>
          </a:p>
        </p:txBody>
      </p:sp>
    </p:spTree>
    <p:extLst>
      <p:ext uri="{BB962C8B-B14F-4D97-AF65-F5344CB8AC3E}">
        <p14:creationId xmlns:p14="http://schemas.microsoft.com/office/powerpoint/2010/main" val="286938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18734" y="228600"/>
            <a:ext cx="8115666" cy="780143"/>
          </a:xfrm>
        </p:spPr>
        <p:txBody>
          <a:bodyPr/>
          <a:lstStyle/>
          <a:p>
            <a:r>
              <a:rPr lang="en-US" dirty="0">
                <a:solidFill>
                  <a:schemeClr val="bg2"/>
                </a:solidFill>
              </a:rPr>
              <a:t>¿</a:t>
            </a:r>
            <a:r>
              <a:rPr lang="es-ES" dirty="0">
                <a:solidFill>
                  <a:schemeClr val="bg2"/>
                </a:solidFill>
              </a:rPr>
              <a:t>Cómo se relaciona el Mecanismo de Responsabilidad Mutua con los procesos nacionales de planificación y revisión?</a:t>
            </a:r>
            <a:endParaRPr lang="en-US" dirty="0">
              <a:solidFill>
                <a:schemeClr val="bg2"/>
              </a:solidFill>
            </a:endParaRPr>
          </a:p>
        </p:txBody>
      </p:sp>
      <p:sp>
        <p:nvSpPr>
          <p:cNvPr id="8195" name="Content Placeholder 2"/>
          <p:cNvSpPr>
            <a:spLocks noGrp="1"/>
          </p:cNvSpPr>
          <p:nvPr>
            <p:ph idx="1"/>
          </p:nvPr>
        </p:nvSpPr>
        <p:spPr>
          <a:xfrm>
            <a:off x="418734" y="1676400"/>
            <a:ext cx="8324775" cy="4541308"/>
          </a:xfrm>
        </p:spPr>
        <p:txBody>
          <a:bodyPr/>
          <a:lstStyle/>
          <a:p>
            <a:pPr>
              <a:buNone/>
            </a:pPr>
            <a:r>
              <a:rPr lang="es-CR" b="1" dirty="0"/>
              <a:t>Proceso nacional de </a:t>
            </a:r>
            <a:r>
              <a:rPr lang="es-CR" b="1" dirty="0">
                <a:solidFill>
                  <a:schemeClr val="bg2"/>
                </a:solidFill>
              </a:rPr>
              <a:t>múltiples partes interesadas </a:t>
            </a:r>
          </a:p>
          <a:p>
            <a:r>
              <a:rPr lang="es-CR" dirty="0"/>
              <a:t>Planes de 3-5 años con metas e hitos</a:t>
            </a:r>
          </a:p>
          <a:p>
            <a:r>
              <a:rPr lang="es-CR" dirty="0"/>
              <a:t>Los gobiernos eligen 2-3 compromisos a nivel del país (basado sobre su planificación y prioridades nacionales)</a:t>
            </a:r>
          </a:p>
          <a:p>
            <a:r>
              <a:rPr lang="es-CR" dirty="0"/>
              <a:t>Calendario para el cumplimiento de los compromisos</a:t>
            </a:r>
          </a:p>
          <a:p>
            <a:r>
              <a:rPr lang="es-CR" dirty="0"/>
              <a:t>Los diferentes socios (sociedad civil, sector privado, institutos de investigación, agencias de apoyo externo) se unen para apoyar un compromiso nacional </a:t>
            </a:r>
          </a:p>
          <a:p>
            <a:r>
              <a:rPr lang="es-CR" dirty="0"/>
              <a:t>O pueden tomar compromisos propios</a:t>
            </a:r>
          </a:p>
          <a:p>
            <a:pPr marL="0" indent="0">
              <a:buNone/>
            </a:pPr>
            <a:endParaRPr lang="es-CR" dirty="0"/>
          </a:p>
          <a:p>
            <a:pPr marL="0" indent="0">
              <a:buNone/>
            </a:pPr>
            <a:r>
              <a:rPr lang="en-GB" b="1" dirty="0">
                <a:solidFill>
                  <a:srgbClr val="707C80"/>
                </a:solidFill>
                <a:latin typeface="Calibri" panose="020F0502020204030204" pitchFamily="34" charset="0"/>
                <a:cs typeface="Times New Roman" panose="02020603050405020304" pitchFamily="18" charset="0"/>
              </a:rPr>
              <a:t>&gt;&gt; </a:t>
            </a:r>
            <a:r>
              <a:rPr lang="en-GB"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Elegir</a:t>
            </a:r>
            <a:r>
              <a:rPr lang="en-GB"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Presentar</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Ejecución</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a:t>
            </a:r>
            <a:r>
              <a:rPr lang="en-GB"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Examen</a:t>
            </a:r>
            <a:r>
              <a:rPr lang="en-GB"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de </a:t>
            </a:r>
            <a:r>
              <a:rPr lang="en-GB"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compromisos</a:t>
            </a:r>
            <a:r>
              <a:rPr lang="en-GB"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&gt; </a:t>
            </a:r>
            <a:r>
              <a:rPr lang="en-GB" b="1" dirty="0" err="1">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Informar</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 Debate y </a:t>
            </a:r>
            <a:r>
              <a:rPr lang="en-GB" b="1" dirty="0" err="1">
                <a:solidFill>
                  <a:srgbClr val="707C80"/>
                </a:solidFill>
                <a:latin typeface="Calibri" panose="020F0502020204030204" pitchFamily="34" charset="0"/>
                <a:ea typeface="Times New Roman" panose="02020603050405020304" pitchFamily="18" charset="0"/>
                <a:cs typeface="Times New Roman" panose="02020603050405020304" pitchFamily="18" charset="0"/>
              </a:rPr>
              <a:t>Aprendizaje</a:t>
            </a:r>
            <a:r>
              <a:rPr lang="en-GB" b="1" dirty="0">
                <a:solidFill>
                  <a:srgbClr val="707C80"/>
                </a:solidFill>
                <a:latin typeface="Calibri" panose="020F0502020204030204" pitchFamily="34" charset="0"/>
                <a:ea typeface="Times New Roman" panose="02020603050405020304" pitchFamily="18" charset="0"/>
                <a:cs typeface="Times New Roman" panose="02020603050405020304" pitchFamily="18" charset="0"/>
              </a:rPr>
              <a:t> &gt;&gt;</a:t>
            </a:r>
          </a:p>
          <a:p>
            <a:endParaRPr lang="es-CR" dirty="0"/>
          </a:p>
        </p:txBody>
      </p:sp>
    </p:spTree>
    <p:extLst>
      <p:ext uri="{BB962C8B-B14F-4D97-AF65-F5344CB8AC3E}">
        <p14:creationId xmlns:p14="http://schemas.microsoft.com/office/powerpoint/2010/main" val="402645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Tomar</a:t>
            </a:r>
            <a:r>
              <a:rPr lang="en-US" dirty="0"/>
              <a:t> un </a:t>
            </a:r>
            <a:r>
              <a:rPr lang="en-US" dirty="0" err="1"/>
              <a:t>Compromiso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408856"/>
      </p:ext>
    </p:extLst>
  </p:cSld>
  <p:clrMapOvr>
    <a:masterClrMapping/>
  </p:clrMapOvr>
</p:sld>
</file>

<file path=ppt/theme/theme1.xml><?xml version="1.0" encoding="utf-8"?>
<a:theme xmlns:a="http://schemas.openxmlformats.org/drawingml/2006/main" name="1_Office Theme">
  <a:themeElements>
    <a:clrScheme name="Custom 40">
      <a:dk1>
        <a:sysClr val="windowText" lastClr="000000"/>
      </a:dk1>
      <a:lt1>
        <a:sysClr val="window" lastClr="FFFFFF"/>
      </a:lt1>
      <a:dk2>
        <a:srgbClr val="003036"/>
      </a:dk2>
      <a:lt2>
        <a:srgbClr val="0A9294"/>
      </a:lt2>
      <a:accent1>
        <a:srgbClr val="707C80"/>
      </a:accent1>
      <a:accent2>
        <a:srgbClr val="97BF2C"/>
      </a:accent2>
      <a:accent3>
        <a:srgbClr val="69B7C3"/>
      </a:accent3>
      <a:accent4>
        <a:srgbClr val="E9D91B"/>
      </a:accent4>
      <a:accent5>
        <a:srgbClr val="80143C"/>
      </a:accent5>
      <a:accent6>
        <a:srgbClr val="D63E37"/>
      </a:accent6>
      <a:hlink>
        <a:srgbClr val="006467"/>
      </a:hlink>
      <a:folHlink>
        <a:srgbClr val="00646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14003</TotalTime>
  <Words>1519</Words>
  <Application>Microsoft Macintosh PowerPoint</Application>
  <PresentationFormat>On-screen Show (4:3)</PresentationFormat>
  <Paragraphs>193</Paragraphs>
  <Slides>29</Slides>
  <Notes>23</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inherit</vt:lpstr>
      <vt:lpstr>Segoe UI</vt:lpstr>
      <vt:lpstr>1_Office Theme</vt:lpstr>
      <vt:lpstr>Mecanismo de Responsabilidad Mutua</vt:lpstr>
      <vt:lpstr>El marco de Saneamiento y Agua para Todos</vt:lpstr>
      <vt:lpstr>El Marco de SWA y el Mecanismo de Responsabilidad Mutua</vt:lpstr>
      <vt:lpstr>El Marco SWA</vt:lpstr>
      <vt:lpstr>¿Por qué SWA promueve un Mecanismo de Responsabilidad Mutua?</vt:lpstr>
      <vt:lpstr>Mecanismo de Responsabilidad Mutua</vt:lpstr>
      <vt:lpstr>¿Qué figura en el Mecanismo de Responsabilidad Mutua actualizado?</vt:lpstr>
      <vt:lpstr>¿Cómo se relaciona el Mecanismo de Responsabilidad Mutua con los procesos nacionales de planificación y revisión?</vt:lpstr>
      <vt:lpstr>Tomar un Compromiso</vt:lpstr>
      <vt:lpstr>Ejemplo de Compromiso del Gobierno Nacional: Estrategia rural de saneamiento [SOS]</vt:lpstr>
      <vt:lpstr>Compromisos para Leave No-one Behind (Dejar a nadie atras)</vt:lpstr>
      <vt:lpstr>Revisar los compromisos</vt:lpstr>
      <vt:lpstr>¿Qué se debe hacer?</vt:lpstr>
      <vt:lpstr>¿Qué se debe hacer?</vt:lpstr>
      <vt:lpstr>Acción a nivel global - la Reunión de Ministros del Sector y más allá</vt:lpstr>
      <vt:lpstr>¿Qué se debe hacer?</vt:lpstr>
      <vt:lpstr>Proposed cycle of meetings: 2018 - 2030</vt:lpstr>
      <vt:lpstr>El mecanismo de Responsabilidad Mutua de SWA y el Foro Político de Alto Nivel</vt:lpstr>
      <vt:lpstr>El Mecanismo de  Responsabilidad Mutua a la reunion de los Ministros del Sector</vt:lpstr>
      <vt:lpstr> Implementación del mecanismo de responsabilidad mutua: los países pioneros y más allá</vt:lpstr>
      <vt:lpstr>Implementando el Mecanismo de Responsabilidad Mutua</vt:lpstr>
      <vt:lpstr>PowerPoint Presentation</vt:lpstr>
      <vt:lpstr>PowerPoint Presentation</vt:lpstr>
      <vt:lpstr>PowerPoint Presentation</vt:lpstr>
      <vt:lpstr>PowerPoint Presentation</vt:lpstr>
      <vt:lpstr>Organización del mecanismo de gobernanza del agua</vt:lpstr>
      <vt:lpstr> Presentacion de los compromisos</vt:lpstr>
      <vt:lpstr>Presentacion de los compromisos</vt:lpstr>
      <vt:lpstr>Mecanismo de Responsabilidad Mutua y la Reunion de los Ministros del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 Mutual Accountability Mechanism</dc:title>
  <dc:creator>Muyatwa Sitali</dc:creator>
  <cp:lastModifiedBy>Manishka Kistamah</cp:lastModifiedBy>
  <cp:revision>98</cp:revision>
  <dcterms:created xsi:type="dcterms:W3CDTF">2018-06-20T19:04:21Z</dcterms:created>
  <dcterms:modified xsi:type="dcterms:W3CDTF">2020-03-16T20:02:00Z</dcterms:modified>
</cp:coreProperties>
</file>