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37" r:id="rId2"/>
    <p:sldMasterId id="2147483742" r:id="rId3"/>
    <p:sldMasterId id="2147483749" r:id="rId4"/>
    <p:sldMasterId id="2147483751" r:id="rId5"/>
  </p:sldMasterIdLst>
  <p:notesMasterIdLst>
    <p:notesMasterId r:id="rId39"/>
  </p:notesMasterIdLst>
  <p:handoutMasterIdLst>
    <p:handoutMasterId r:id="rId40"/>
  </p:handoutMasterIdLst>
  <p:sldIdLst>
    <p:sldId id="326" r:id="rId6"/>
    <p:sldId id="325" r:id="rId7"/>
    <p:sldId id="379" r:id="rId8"/>
    <p:sldId id="380" r:id="rId9"/>
    <p:sldId id="344" r:id="rId10"/>
    <p:sldId id="376" r:id="rId11"/>
    <p:sldId id="377" r:id="rId12"/>
    <p:sldId id="348" r:id="rId13"/>
    <p:sldId id="373" r:id="rId14"/>
    <p:sldId id="374" r:id="rId15"/>
    <p:sldId id="366" r:id="rId16"/>
    <p:sldId id="367" r:id="rId17"/>
    <p:sldId id="368" r:id="rId18"/>
    <p:sldId id="369" r:id="rId19"/>
    <p:sldId id="370" r:id="rId20"/>
    <p:sldId id="343" r:id="rId21"/>
    <p:sldId id="371"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Lst>
  <p:sldSz cx="9144000" cy="6858000" type="screen4x3"/>
  <p:notesSz cx="6808788" cy="99409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077">
          <p15:clr>
            <a:srgbClr val="A4A3A4"/>
          </p15:clr>
        </p15:guide>
        <p15:guide id="2" pos="254">
          <p15:clr>
            <a:srgbClr val="A4A3A4"/>
          </p15:clr>
        </p15:guide>
        <p15:guide id="3" pos="55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143C"/>
    <a:srgbClr val="CFE47B"/>
    <a:srgbClr val="D63E37"/>
    <a:srgbClr val="007390"/>
    <a:srgbClr val="005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2786" autoAdjust="0"/>
  </p:normalViewPr>
  <p:slideViewPr>
    <p:cSldViewPr snapToGrid="0" snapToObjects="1">
      <p:cViewPr varScale="1">
        <p:scale>
          <a:sx n="83" d="100"/>
          <a:sy n="83" d="100"/>
        </p:scale>
        <p:origin x="102" y="402"/>
      </p:cViewPr>
      <p:guideLst>
        <p:guide orient="horz" pos="1077"/>
        <p:guide pos="254"/>
        <p:guide pos="5503"/>
      </p:guideLst>
    </p:cSldViewPr>
  </p:slideViewPr>
  <p:outlineViewPr>
    <p:cViewPr>
      <p:scale>
        <a:sx n="33" d="100"/>
        <a:sy n="33" d="100"/>
      </p:scale>
      <p:origin x="0" y="1833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cs typeface="ＭＳ Ｐゴシック" charset="-128"/>
              </a:defRPr>
            </a:lvl1pPr>
          </a:lstStyle>
          <a:p>
            <a:pPr>
              <a:defRPr/>
            </a:pPr>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9621134-E3BA-4484-8C01-ECBDDF155378}" type="datetime1">
              <a:rPr lang="en-US"/>
              <a:pPr>
                <a:defRPr/>
              </a:pPr>
              <a:t>2/8/2017</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C358DDEB-CFC5-401B-BC4C-6F76ACCDB9F6}" type="slidenum">
              <a:rPr lang="en-US"/>
              <a:pPr>
                <a:defRPr/>
              </a:pPr>
              <a:t>‹#›</a:t>
            </a:fld>
            <a:endParaRPr lang="en-US"/>
          </a:p>
        </p:txBody>
      </p:sp>
    </p:spTree>
    <p:extLst>
      <p:ext uri="{BB962C8B-B14F-4D97-AF65-F5344CB8AC3E}">
        <p14:creationId xmlns:p14="http://schemas.microsoft.com/office/powerpoint/2010/main" val="25491825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cs typeface="ＭＳ Ｐゴシック" charset="-128"/>
              </a:defRPr>
            </a:lvl1pPr>
          </a:lstStyle>
          <a:p>
            <a:pPr>
              <a:defRPr/>
            </a:pPr>
            <a:endParaRPr lang="en-US"/>
          </a:p>
        </p:txBody>
      </p:sp>
      <p:sp>
        <p:nvSpPr>
          <p:cNvPr id="3" name="Date Placeholder 2"/>
          <p:cNvSpPr>
            <a:spLocks noGrp="1"/>
          </p:cNvSpPr>
          <p:nvPr>
            <p:ph type="dt" idx="1"/>
          </p:nvPr>
        </p:nvSpPr>
        <p:spPr>
          <a:xfrm>
            <a:off x="3856737" y="0"/>
            <a:ext cx="2950475" cy="497046"/>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CADB6186-CF51-40F7-938D-04D88D2B0562}" type="datetime1">
              <a:rPr lang="en-US"/>
              <a:pPr>
                <a:defRPr/>
              </a:pPr>
              <a:t>2/8/2017</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65F5857-167B-46EA-A57E-62770E670BEE}" type="slidenum">
              <a:rPr lang="en-US"/>
              <a:pPr>
                <a:defRPr/>
              </a:pPr>
              <a:t>‹#›</a:t>
            </a:fld>
            <a:endParaRPr lang="en-US"/>
          </a:p>
        </p:txBody>
      </p:sp>
    </p:spTree>
    <p:extLst>
      <p:ext uri="{BB962C8B-B14F-4D97-AF65-F5344CB8AC3E}">
        <p14:creationId xmlns:p14="http://schemas.microsoft.com/office/powerpoint/2010/main" val="27306795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5F5857-167B-46EA-A57E-62770E670BEE}"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560557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18</a:t>
            </a:fld>
            <a:endParaRPr lang="en-US" altLang="en-US"/>
          </a:p>
        </p:txBody>
      </p:sp>
    </p:spTree>
    <p:extLst>
      <p:ext uri="{BB962C8B-B14F-4D97-AF65-F5344CB8AC3E}">
        <p14:creationId xmlns:p14="http://schemas.microsoft.com/office/powerpoint/2010/main" val="132291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25</a:t>
            </a:fld>
            <a:endParaRPr lang="en-US" altLang="en-US"/>
          </a:p>
        </p:txBody>
      </p:sp>
    </p:spTree>
    <p:extLst>
      <p:ext uri="{BB962C8B-B14F-4D97-AF65-F5344CB8AC3E}">
        <p14:creationId xmlns:p14="http://schemas.microsoft.com/office/powerpoint/2010/main" val="27990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spcBef>
                <a:spcPts val="0"/>
              </a:spcBef>
              <a:spcAft>
                <a:spcPts val="0"/>
              </a:spcAft>
              <a:buSzPct val="25000"/>
            </a:pPr>
            <a:fld id="{00000000-1234-1234-1234-123412341234}" type="slidenum">
              <a:rPr lang="en-US">
                <a:solidFill>
                  <a:schemeClr val="dk1"/>
                </a:solidFill>
                <a:latin typeface="Trebuchet MS"/>
                <a:ea typeface="Trebuchet MS"/>
                <a:cs typeface="Trebuchet MS"/>
                <a:sym typeface="Trebuchet MS"/>
              </a:rPr>
              <a:pPr>
                <a:spcBef>
                  <a:spcPts val="0"/>
                </a:spcBef>
                <a:spcAft>
                  <a:spcPts val="0"/>
                </a:spcAft>
                <a:buSzPct val="25000"/>
              </a:pPr>
              <a:t>26</a:t>
            </a:fld>
            <a:endParaRPr lang="en-US"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56037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kern="1200" dirty="0">
                <a:solidFill>
                  <a:schemeClr val="tx1"/>
                </a:solidFill>
                <a:latin typeface="+mn-lt"/>
                <a:ea typeface="MS PGothic" pitchFamily="34" charset="-128"/>
                <a:cs typeface="+mn-cs"/>
              </a:rPr>
              <a:t>Traditionally, bulk of repayable finance for water came from concessional finance</a:t>
            </a:r>
            <a:r>
              <a:rPr lang="en-US" sz="1050" b="0" kern="1200" dirty="0">
                <a:solidFill>
                  <a:schemeClr val="tx1"/>
                </a:solidFill>
                <a:latin typeface="+mn-lt"/>
                <a:ea typeface="MS PGothic" pitchFamily="34" charset="-128"/>
                <a:cs typeface="+mn-cs"/>
              </a:rPr>
              <a:t>, i.e. from development finance institutions with a grant element</a:t>
            </a:r>
          </a:p>
          <a:p>
            <a:endParaRPr lang="en-US" sz="1050" b="0" kern="1200" dirty="0">
              <a:solidFill>
                <a:schemeClr val="tx1"/>
              </a:solidFill>
              <a:latin typeface="+mn-lt"/>
              <a:ea typeface="MS PGothic" pitchFamily="34" charset="-128"/>
              <a:cs typeface="+mn-cs"/>
            </a:endParaRPr>
          </a:p>
          <a:p>
            <a:r>
              <a:rPr lang="en-US" dirty="0">
                <a:latin typeface="+mn-lt"/>
              </a:rPr>
              <a:t>To meet SDGs,</a:t>
            </a:r>
            <a:r>
              <a:rPr lang="en-US" b="0" dirty="0">
                <a:latin typeface="+mn-lt"/>
              </a:rPr>
              <a:t> </a:t>
            </a:r>
            <a:r>
              <a:rPr lang="en-US" dirty="0">
                <a:latin typeface="+mn-lt"/>
              </a:rPr>
              <a:t>commercial finance needs to be leveraged</a:t>
            </a:r>
            <a:r>
              <a:rPr lang="en-US" b="0" dirty="0">
                <a:latin typeface="+mn-lt"/>
              </a:rPr>
              <a:t> with a particular focus on d</a:t>
            </a:r>
            <a:r>
              <a:rPr lang="en-US" b="0" i="1" dirty="0">
                <a:latin typeface="+mn-lt"/>
              </a:rPr>
              <a:t>omestic commercial finance</a:t>
            </a:r>
            <a:r>
              <a:rPr lang="en-US" sz="1050" b="0" kern="1200" dirty="0">
                <a:solidFill>
                  <a:schemeClr val="tx1"/>
                </a:solidFill>
                <a:latin typeface="+mn-lt"/>
                <a:ea typeface="MS PGothic" pitchFamily="34" charset="-128"/>
                <a:cs typeface="+mn-cs"/>
              </a:rPr>
              <a:t> </a:t>
            </a:r>
          </a:p>
          <a:p>
            <a:endParaRPr lang="en-US" sz="1050" b="0" kern="1200" dirty="0">
              <a:solidFill>
                <a:schemeClr val="tx1"/>
              </a:solidFill>
              <a:latin typeface="+mn-lt"/>
              <a:ea typeface="MS PGothic" pitchFamily="34" charset="-128"/>
              <a:cs typeface="+mn-cs"/>
            </a:endParaRPr>
          </a:p>
          <a:p>
            <a:endParaRPr lang="en-CA"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27</a:t>
            </a:fld>
            <a:endParaRPr lang="en-US" altLang="en-US"/>
          </a:p>
        </p:txBody>
      </p:sp>
    </p:spTree>
    <p:extLst>
      <p:ext uri="{BB962C8B-B14F-4D97-AF65-F5344CB8AC3E}">
        <p14:creationId xmlns:p14="http://schemas.microsoft.com/office/powerpoint/2010/main" val="30171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725">
              <a:defRPr/>
            </a:pPr>
            <a:r>
              <a:rPr lang="en-US" b="1" i="1" dirty="0"/>
              <a:t>(</a:t>
            </a:r>
            <a:r>
              <a:rPr lang="en-US" i="1" dirty="0"/>
              <a:t>This is the slide showing the spectrum, microfinance, vender, commercial loans and institutional investors </a:t>
            </a:r>
            <a:r>
              <a:rPr lang="en-US" dirty="0"/>
              <a:t> </a:t>
            </a:r>
            <a:r>
              <a:rPr lang="en-US" i="1" dirty="0"/>
              <a:t>or the Kenya evolution story slide</a:t>
            </a:r>
            <a:r>
              <a:rPr lang="en-US" dirty="0"/>
              <a:t> Note: t here are two versions of this slide: one with degree of maturity of financial markets, the other with the size of the borrowers. </a:t>
            </a:r>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28</a:t>
            </a:fld>
            <a:endParaRPr lang="en-US" altLang="en-US"/>
          </a:p>
        </p:txBody>
      </p:sp>
    </p:spTree>
    <p:extLst>
      <p:ext uri="{BB962C8B-B14F-4D97-AF65-F5344CB8AC3E}">
        <p14:creationId xmlns:p14="http://schemas.microsoft.com/office/powerpoint/2010/main" val="242551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29</a:t>
            </a:fld>
            <a:endParaRPr lang="en-US" altLang="en-US"/>
          </a:p>
        </p:txBody>
      </p:sp>
    </p:spTree>
    <p:extLst>
      <p:ext uri="{BB962C8B-B14F-4D97-AF65-F5344CB8AC3E}">
        <p14:creationId xmlns:p14="http://schemas.microsoft.com/office/powerpoint/2010/main" val="49804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here the country paper under SC consideration: </a:t>
            </a:r>
          </a:p>
          <a:p>
            <a:pPr marL="171450" indent="-171450">
              <a:buFontTx/>
              <a:buChar char="-"/>
            </a:pPr>
            <a:r>
              <a:rPr lang="en-US" baseline="0" dirty="0" smtClean="0"/>
              <a:t>Those of you remember the earliest days of SWA: we’re aiming for a framework for action that we can all utilize to work differently.  We’ve agreed the component pieces of that framework but we haven’t consolidated into a framework that we can use and reference as we evolve and deepen our discussion.</a:t>
            </a:r>
          </a:p>
          <a:p>
            <a:pPr marL="171450" indent="-171450">
              <a:buFontTx/>
              <a:buChar char="-"/>
            </a:pPr>
            <a:r>
              <a:rPr lang="en-US" baseline="0" dirty="0" smtClean="0"/>
              <a:t>Simple framework with 3 components…around which partners their technical support and and the partnership can frame its activities.</a:t>
            </a:r>
          </a:p>
          <a:p>
            <a:pPr marL="171450" indent="-171450">
              <a:buFontTx/>
              <a:buChar char="-"/>
            </a:pPr>
            <a:r>
              <a:rPr lang="en-US" baseline="0" dirty="0" smtClean="0"/>
              <a:t>That framework will underpin the preparatory process. (which Sitali will speak to)</a:t>
            </a:r>
            <a:endParaRPr lang="en-US" dirty="0"/>
          </a:p>
        </p:txBody>
      </p:sp>
      <p:sp>
        <p:nvSpPr>
          <p:cNvPr id="4" name="Slide Number Placeholder 3"/>
          <p:cNvSpPr>
            <a:spLocks noGrp="1"/>
          </p:cNvSpPr>
          <p:nvPr>
            <p:ph type="sldNum" sz="quarter" idx="10"/>
          </p:nvPr>
        </p:nvSpPr>
        <p:spPr/>
        <p:txBody>
          <a:bodyPr/>
          <a:lstStyle/>
          <a:p>
            <a:pPr>
              <a:defRPr/>
            </a:pPr>
            <a:fld id="{665F5857-167B-46EA-A57E-62770E670BEE}"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423399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F5857-167B-46EA-A57E-62770E670BEE}" type="slidenum">
              <a:rPr lang="en-US" smtClean="0"/>
              <a:pPr>
                <a:defRPr/>
              </a:pPr>
              <a:t>5</a:t>
            </a:fld>
            <a:endParaRPr lang="en-US"/>
          </a:p>
        </p:txBody>
      </p:sp>
    </p:spTree>
    <p:extLst>
      <p:ext uri="{BB962C8B-B14F-4D97-AF65-F5344CB8AC3E}">
        <p14:creationId xmlns:p14="http://schemas.microsoft.com/office/powerpoint/2010/main" val="117806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pPr>
              <a:defRPr/>
            </a:pPr>
            <a:fld id="{665F5857-167B-46EA-A57E-62770E670BEE}"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89339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Develop a brief for ministers focusing on state of the sector regarding the SDGs, building blocks &amp; collaborative </a:t>
            </a:r>
            <a:r>
              <a:rPr lang="en-US" dirty="0" err="1"/>
              <a:t>behaviours</a:t>
            </a:r>
            <a:r>
              <a:rPr lang="en-US" dirty="0"/>
              <a:t>, investment needs and funding gap for the sector and selected actions to catalyze progress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Use existing processes and systems (e.g. sector coordination meetings, reviews, etc.) </a:t>
            </a:r>
          </a:p>
          <a:p>
            <a:endParaRPr lang="en-US" dirty="0"/>
          </a:p>
        </p:txBody>
      </p:sp>
      <p:sp>
        <p:nvSpPr>
          <p:cNvPr id="4" name="Slide Number Placeholder 3"/>
          <p:cNvSpPr>
            <a:spLocks noGrp="1"/>
          </p:cNvSpPr>
          <p:nvPr>
            <p:ph type="sldNum" sz="quarter" idx="10"/>
          </p:nvPr>
        </p:nvSpPr>
        <p:spPr/>
        <p:txBody>
          <a:bodyPr/>
          <a:lstStyle/>
          <a:p>
            <a:pPr>
              <a:defRPr/>
            </a:pPr>
            <a:fld id="{665F5857-167B-46EA-A57E-62770E670BEE}"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91369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Welcome</a:t>
            </a:r>
          </a:p>
          <a:p>
            <a:endParaRPr lang="en-GB" smtClean="0"/>
          </a:p>
          <a:p>
            <a:r>
              <a:rPr lang="en-GB" smtClean="0"/>
              <a:t>Introduce self</a:t>
            </a:r>
            <a:r>
              <a:rPr lang="en-GB" baseline="0" smtClean="0"/>
              <a:t>  </a:t>
            </a:r>
          </a:p>
        </p:txBody>
      </p:sp>
      <p:sp>
        <p:nvSpPr>
          <p:cNvPr id="4" name="Slide Number Placeholder 3"/>
          <p:cNvSpPr>
            <a:spLocks noGrp="1"/>
          </p:cNvSpPr>
          <p:nvPr>
            <p:ph type="sldNum" sz="quarter" idx="10"/>
          </p:nvPr>
        </p:nvSpPr>
        <p:spPr/>
        <p:txBody>
          <a:bodyPr/>
          <a:lstStyle/>
          <a:p>
            <a:pPr>
              <a:defRPr/>
            </a:pPr>
            <a:fld id="{665F5857-167B-46EA-A57E-62770E670BEE}" type="slidenum">
              <a:rPr lang="en-US" smtClean="0"/>
              <a:pPr>
                <a:defRPr/>
              </a:pPr>
              <a:t>11</a:t>
            </a:fld>
            <a:endParaRPr lang="en-US"/>
          </a:p>
        </p:txBody>
      </p:sp>
    </p:spTree>
    <p:extLst>
      <p:ext uri="{BB962C8B-B14F-4D97-AF65-F5344CB8AC3E}">
        <p14:creationId xmlns:p14="http://schemas.microsoft.com/office/powerpoint/2010/main" val="251912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panose="020B0604020202020204" pitchFamily="34" charset="0"/>
              <a:buChar char="•"/>
            </a:pPr>
            <a:r>
              <a:rPr lang="en-GB" sz="1200" kern="1200" smtClean="0">
                <a:solidFill>
                  <a:schemeClr val="tx1"/>
                </a:solidFill>
                <a:effectLst/>
                <a:latin typeface="Arial" pitchFamily="34" charset="0"/>
                <a:ea typeface="ＭＳ Ｐゴシック" charset="-128"/>
                <a:cs typeface="ＭＳ Ｐゴシック" charset="-128"/>
              </a:rPr>
              <a:t>BEHAVIOUR – Deliberate</a:t>
            </a:r>
            <a:r>
              <a:rPr lang="en-GB" sz="1200" kern="1200" baseline="0" smtClean="0">
                <a:solidFill>
                  <a:schemeClr val="tx1"/>
                </a:solidFill>
                <a:effectLst/>
                <a:latin typeface="Arial" pitchFamily="34" charset="0"/>
                <a:ea typeface="ＭＳ Ｐゴシック" charset="-128"/>
                <a:cs typeface="ＭＳ Ｐゴシック" charset="-128"/>
              </a:rPr>
              <a:t> choice of term.</a:t>
            </a:r>
          </a:p>
          <a:p>
            <a:pPr marL="628650" lvl="1" indent="-171450">
              <a:buFont typeface="Arial" panose="020B0604020202020204" pitchFamily="34" charset="0"/>
              <a:buChar char="•"/>
            </a:pPr>
            <a:r>
              <a:rPr lang="en-GB" sz="1200" kern="1200" baseline="0" smtClean="0">
                <a:solidFill>
                  <a:schemeClr val="tx1"/>
                </a:solidFill>
                <a:effectLst/>
                <a:latin typeface="Arial" pitchFamily="34" charset="0"/>
                <a:ea typeface="ＭＳ Ｐゴシック" charset="-128"/>
                <a:cs typeface="ＭＳ Ｐゴシック" charset="-128"/>
              </a:rPr>
              <a:t>Drawn from colleagues in hygiene</a:t>
            </a:r>
          </a:p>
          <a:p>
            <a:pPr marL="628650" lvl="1" indent="-171450">
              <a:buFont typeface="Arial" panose="020B0604020202020204" pitchFamily="34" charset="0"/>
              <a:buChar char="•"/>
            </a:pPr>
            <a:r>
              <a:rPr lang="en-GB" sz="1200" kern="1200" baseline="0" smtClean="0">
                <a:solidFill>
                  <a:schemeClr val="tx1"/>
                </a:solidFill>
                <a:effectLst/>
                <a:latin typeface="Arial" pitchFamily="34" charset="0"/>
                <a:ea typeface="ＭＳ Ｐゴシック" charset="-128"/>
                <a:cs typeface="ＭＳ Ｐゴシック" charset="-128"/>
              </a:rPr>
              <a:t>Implies conscious effort to change practice/habits through deliberate, incremental steps</a:t>
            </a:r>
          </a:p>
          <a:p>
            <a:pPr marL="0" lvl="0" indent="0">
              <a:buFont typeface="Arial" panose="020B0604020202020204" pitchFamily="34" charset="0"/>
              <a:buNone/>
            </a:pPr>
            <a:endParaRPr lang="en-GB" sz="1200" kern="1200" baseline="0" smtClean="0">
              <a:solidFill>
                <a:schemeClr val="tx1"/>
              </a:solidFill>
              <a:effectLst/>
              <a:latin typeface="Arial" pitchFamily="34" charset="0"/>
              <a:ea typeface="ＭＳ Ｐゴシック" charset="-128"/>
              <a:cs typeface="ＭＳ Ｐゴシック" charset="-128"/>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smtClean="0">
                <a:solidFill>
                  <a:schemeClr val="tx1"/>
                </a:solidFill>
                <a:effectLst/>
                <a:latin typeface="Arial" pitchFamily="34" charset="0"/>
                <a:ea typeface="ＭＳ Ｐゴシック" charset="-128"/>
                <a:cs typeface="ＭＳ Ｐゴシック" charset="-128"/>
              </a:rPr>
              <a:t>Not out of thin air! Based on extensive research, </a:t>
            </a:r>
            <a:r>
              <a:rPr lang="en-GB" sz="1200" b="1" kern="1200" smtClean="0">
                <a:solidFill>
                  <a:schemeClr val="tx1"/>
                </a:solidFill>
                <a:effectLst/>
                <a:latin typeface="Arial" pitchFamily="34" charset="0"/>
                <a:ea typeface="ＭＳ Ｐゴシック" charset="-128"/>
                <a:cs typeface="ＭＳ Ｐゴシック" charset="-128"/>
              </a:rPr>
              <a:t>country experiences  </a:t>
            </a:r>
            <a:r>
              <a:rPr lang="en-GB" sz="1200" b="0" kern="1200" smtClean="0">
                <a:solidFill>
                  <a:schemeClr val="tx1"/>
                </a:solidFill>
                <a:effectLst/>
                <a:latin typeface="Arial" pitchFamily="34" charset="0"/>
                <a:ea typeface="ＭＳ Ｐゴシック" charset="-128"/>
                <a:cs typeface="ＭＳ Ｐゴシック" charset="-128"/>
              </a:rPr>
              <a:t>(South Sudan, Burundi</a:t>
            </a:r>
            <a:r>
              <a:rPr lang="en-GB" sz="1200" b="0" kern="1200" baseline="0" smtClean="0">
                <a:solidFill>
                  <a:schemeClr val="tx1"/>
                </a:solidFill>
                <a:effectLst/>
                <a:latin typeface="Arial" pitchFamily="34" charset="0"/>
                <a:ea typeface="ＭＳ Ｐゴシック" charset="-128"/>
                <a:cs typeface="ＭＳ Ｐゴシック" charset="-128"/>
              </a:rPr>
              <a:t>, other CPPT members – </a:t>
            </a:r>
            <a:r>
              <a:rPr lang="en-GB" sz="1200" b="0" kern="1200" baseline="0" err="1" smtClean="0">
                <a:solidFill>
                  <a:schemeClr val="tx1"/>
                </a:solidFill>
                <a:effectLst/>
                <a:latin typeface="Arial" pitchFamily="34" charset="0"/>
                <a:ea typeface="ＭＳ Ｐゴシック" charset="-128"/>
                <a:cs typeface="ＭＳ Ｐゴシック" charset="-128"/>
              </a:rPr>
              <a:t>inc</a:t>
            </a:r>
            <a:r>
              <a:rPr lang="en-GB" sz="1200" b="0" kern="1200" baseline="0" smtClean="0">
                <a:solidFill>
                  <a:schemeClr val="tx1"/>
                </a:solidFill>
                <a:effectLst/>
                <a:latin typeface="Arial" pitchFamily="34" charset="0"/>
                <a:ea typeface="ＭＳ Ｐゴシック" charset="-128"/>
                <a:cs typeface="ＭＳ Ｐゴシック" charset="-128"/>
              </a:rPr>
              <a:t> through NPRI) </a:t>
            </a:r>
            <a:r>
              <a:rPr lang="en-GB" sz="1200" kern="1200" smtClean="0">
                <a:solidFill>
                  <a:schemeClr val="tx1"/>
                </a:solidFill>
                <a:effectLst/>
                <a:latin typeface="Arial" pitchFamily="34" charset="0"/>
                <a:ea typeface="ＭＳ Ｐゴシック" charset="-128"/>
                <a:cs typeface="ＭＳ Ｐゴシック" charset="-128"/>
              </a:rPr>
              <a:t>and lessons from other sectors, SWA</a:t>
            </a:r>
            <a:r>
              <a:rPr lang="en-GB" sz="1200" kern="1200" baseline="0" smtClean="0">
                <a:solidFill>
                  <a:schemeClr val="tx1"/>
                </a:solidFill>
                <a:effectLst/>
                <a:latin typeface="Arial" pitchFamily="34" charset="0"/>
                <a:ea typeface="ＭＳ Ｐゴシック" charset="-128"/>
                <a:cs typeface="ＭＳ Ｐゴシック" charset="-128"/>
              </a:rPr>
              <a:t> </a:t>
            </a:r>
            <a:r>
              <a:rPr lang="en-GB" sz="1200" kern="1200" smtClean="0">
                <a:solidFill>
                  <a:schemeClr val="tx1"/>
                </a:solidFill>
                <a:effectLst/>
                <a:latin typeface="Arial" pitchFamily="34" charset="0"/>
                <a:ea typeface="ＭＳ Ｐゴシック" charset="-128"/>
                <a:cs typeface="ＭＳ Ｐゴシック" charset="-128"/>
              </a:rPr>
              <a:t>has identified four key behaviours. If we rally round</a:t>
            </a:r>
            <a:r>
              <a:rPr lang="en-GB" sz="1200" kern="1200" baseline="0" smtClean="0">
                <a:solidFill>
                  <a:schemeClr val="tx1"/>
                </a:solidFill>
                <a:effectLst/>
                <a:latin typeface="Arial" pitchFamily="34" charset="0"/>
                <a:ea typeface="ＭＳ Ｐゴシック" charset="-128"/>
                <a:cs typeface="ＭＳ Ｐゴシック" charset="-128"/>
              </a:rPr>
              <a:t> </a:t>
            </a:r>
            <a:r>
              <a:rPr lang="en-GB" sz="1200" kern="1200" smtClean="0">
                <a:solidFill>
                  <a:schemeClr val="tx1"/>
                </a:solidFill>
                <a:effectLst/>
                <a:latin typeface="Arial" pitchFamily="34" charset="0"/>
                <a:ea typeface="ＭＳ Ｐゴシック" charset="-128"/>
                <a:cs typeface="ＭＳ Ｐゴシック" charset="-128"/>
              </a:rPr>
              <a:t>these </a:t>
            </a:r>
            <a:r>
              <a:rPr lang="en-GB" sz="1200" kern="1200" smtClean="0">
                <a:solidFill>
                  <a:schemeClr val="tx1"/>
                </a:solidFill>
                <a:effectLst/>
                <a:latin typeface="Arial" pitchFamily="34" charset="0"/>
                <a:ea typeface="ＭＳ Ｐゴシック" charset="-128"/>
                <a:cs typeface="ＭＳ Ｐゴシック" charset="-128"/>
                <a:sym typeface="Wingdings" panose="05000000000000000000" pitchFamily="2" charset="2"/>
              </a:rPr>
              <a:t> LASTING SYSTEMS</a:t>
            </a:r>
            <a:r>
              <a:rPr lang="en-GB" sz="1200" kern="1200" baseline="0" smtClean="0">
                <a:solidFill>
                  <a:schemeClr val="tx1"/>
                </a:solidFill>
                <a:effectLst/>
                <a:latin typeface="Arial" pitchFamily="34" charset="0"/>
                <a:ea typeface="ＭＳ Ｐゴシック" charset="-128"/>
                <a:cs typeface="ＭＳ Ｐゴシック" charset="-128"/>
                <a:sym typeface="Wingdings" panose="05000000000000000000" pitchFamily="2" charset="2"/>
              </a:rPr>
              <a:t> AT LOCAL LEVEL</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kern="1200" smtClean="0">
              <a:solidFill>
                <a:schemeClr val="tx1"/>
              </a:solidFill>
              <a:effectLst/>
              <a:latin typeface="Arial" pitchFamily="34" charset="0"/>
              <a:ea typeface="ＭＳ Ｐゴシック" charset="-128"/>
              <a:cs typeface="ＭＳ Ｐゴシック"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smtClean="0">
                <a:solidFill>
                  <a:schemeClr val="tx1"/>
                </a:solidFill>
                <a:effectLst/>
                <a:latin typeface="Arial" pitchFamily="34" charset="0"/>
                <a:ea typeface="ＭＳ Ｐゴシック" charset="-128"/>
                <a:cs typeface="ＭＳ Ｐゴシック" charset="-128"/>
              </a:rPr>
              <a:t>[also drew</a:t>
            </a:r>
            <a:r>
              <a:rPr lang="en-GB" sz="1200" kern="1200" baseline="0" smtClean="0">
                <a:solidFill>
                  <a:schemeClr val="tx1"/>
                </a:solidFill>
                <a:effectLst/>
                <a:latin typeface="Arial" pitchFamily="34" charset="0"/>
                <a:ea typeface="ＭＳ Ｐゴシック" charset="-128"/>
                <a:cs typeface="ＭＳ Ｐゴシック" charset="-128"/>
              </a:rPr>
              <a:t> </a:t>
            </a:r>
            <a:r>
              <a:rPr lang="en-GB" sz="1200" kern="1200" smtClean="0">
                <a:solidFill>
                  <a:schemeClr val="tx1"/>
                </a:solidFill>
                <a:effectLst/>
                <a:latin typeface="Arial" pitchFamily="34" charset="0"/>
                <a:ea typeface="ＭＳ Ｐゴシック" charset="-128"/>
                <a:cs typeface="ＭＳ Ｐゴシック" charset="-128"/>
              </a:rPr>
              <a:t>on</a:t>
            </a:r>
            <a:r>
              <a:rPr lang="en-GB" sz="1200" kern="1200" baseline="0" smtClean="0">
                <a:solidFill>
                  <a:schemeClr val="tx1"/>
                </a:solidFill>
                <a:effectLst/>
                <a:latin typeface="Arial" pitchFamily="34" charset="0"/>
                <a:ea typeface="ＭＳ Ｐゴシック" charset="-128"/>
                <a:cs typeface="ＭＳ Ｐゴシック" charset="-128"/>
              </a:rPr>
              <a:t> lessons of aid and development effectiveness agendas </a:t>
            </a:r>
            <a:r>
              <a:rPr lang="en-GB" sz="1200" kern="1200" baseline="0" smtClean="0">
                <a:solidFill>
                  <a:schemeClr val="tx1"/>
                </a:solidFill>
                <a:effectLst/>
                <a:latin typeface="Arial" pitchFamily="34" charset="0"/>
                <a:ea typeface="ＭＳ Ｐゴシック" charset="-128"/>
                <a:cs typeface="ＭＳ Ｐゴシック" charset="-128"/>
                <a:sym typeface="Wingdings" panose="05000000000000000000" pitchFamily="2" charset="2"/>
              </a:rPr>
              <a:t> sector specific framework appropriate for current SDG context</a:t>
            </a:r>
            <a:r>
              <a:rPr lang="en-GB" sz="1200" kern="1200" baseline="0" smtClean="0">
                <a:solidFill>
                  <a:schemeClr val="tx1"/>
                </a:solidFill>
                <a:effectLst/>
                <a:latin typeface="Arial" pitchFamily="34" charset="0"/>
                <a:ea typeface="ＭＳ Ｐゴシック" charset="-128"/>
                <a:cs typeface="ＭＳ Ｐゴシック" charset="-128"/>
              </a:rPr>
              <a:t>]</a:t>
            </a:r>
          </a:p>
          <a:p>
            <a:pPr marL="0" lvl="0" indent="0">
              <a:buFont typeface="Arial" panose="020B0604020202020204" pitchFamily="34" charset="0"/>
              <a:buNone/>
            </a:pPr>
            <a:endParaRPr lang="en-GB" smtClean="0"/>
          </a:p>
          <a:p>
            <a:pPr marL="0" lvl="0" indent="0">
              <a:buFont typeface="Arial" panose="020B0604020202020204" pitchFamily="34" charset="0"/>
              <a:buNone/>
            </a:pPr>
            <a:r>
              <a:rPr lang="en-GB" smtClean="0"/>
              <a:t>As a result </a:t>
            </a:r>
            <a:r>
              <a:rPr lang="en-GB" smtClean="0">
                <a:sym typeface="Wingdings" panose="05000000000000000000" pitchFamily="2" charset="2"/>
              </a:rPr>
              <a:t> </a:t>
            </a:r>
            <a:r>
              <a:rPr lang="en-GB" smtClean="0"/>
              <a:t>the Partnership has identified four collaborative behaviours (for both development partners and governments), which are essential to ensuring that support to the WASH sector is effective, equitable and sustainable. The behaviours are:</a:t>
            </a:r>
            <a:endParaRPr lang="en-GB" sz="1200" b="1" kern="1200" smtClean="0">
              <a:solidFill>
                <a:schemeClr val="tx1"/>
              </a:solidFill>
              <a:effectLst/>
              <a:latin typeface="Arial" pitchFamily="34" charset="0"/>
              <a:ea typeface="ＭＳ Ｐゴシック" charset="-128"/>
              <a:cs typeface="ＭＳ Ｐゴシック" charset="-128"/>
            </a:endParaRPr>
          </a:p>
          <a:p>
            <a:pPr marL="171450" lvl="0" indent="-171450">
              <a:buFont typeface="Arial" panose="020B0604020202020204" pitchFamily="34" charset="0"/>
              <a:buChar char="•"/>
            </a:pPr>
            <a:endParaRPr lang="en-GB" sz="1200" kern="1200" smtClean="0">
              <a:solidFill>
                <a:schemeClr val="tx1"/>
              </a:solidFill>
              <a:effectLst/>
              <a:latin typeface="Arial" pitchFamily="34" charset="0"/>
              <a:ea typeface="ＭＳ Ｐゴシック" charset="-128"/>
              <a:cs typeface="ＭＳ Ｐゴシック" charset="-128"/>
            </a:endParaRPr>
          </a:p>
          <a:p>
            <a:pPr marL="0" lvl="0" indent="0">
              <a:buFont typeface="Arial" panose="020B0604020202020204" pitchFamily="34" charset="0"/>
              <a:buNone/>
            </a:pPr>
            <a:r>
              <a:rPr lang="en-GB" sz="1200" kern="1200" smtClean="0">
                <a:solidFill>
                  <a:schemeClr val="tx1"/>
                </a:solidFill>
                <a:effectLst/>
                <a:latin typeface="Arial" pitchFamily="34" charset="0"/>
                <a:ea typeface="ＭＳ Ｐゴシック" charset="-128"/>
                <a:cs typeface="ＭＳ Ｐゴシック" charset="-128"/>
              </a:rPr>
              <a:t>Will</a:t>
            </a:r>
            <a:r>
              <a:rPr lang="en-GB" sz="1200" kern="1200" baseline="0" smtClean="0">
                <a:solidFill>
                  <a:schemeClr val="tx1"/>
                </a:solidFill>
                <a:effectLst/>
                <a:latin typeface="Arial" pitchFamily="34" charset="0"/>
                <a:ea typeface="ＭＳ Ｐゴシック" charset="-128"/>
                <a:cs typeface="ＭＳ Ｐゴシック" charset="-128"/>
              </a:rPr>
              <a:t> go through these individually, as worth unpacking in a bit more detail….</a:t>
            </a:r>
            <a:endParaRPr lang="en-GB" sz="1200" kern="1200" smtClean="0">
              <a:solidFill>
                <a:schemeClr val="tx1"/>
              </a:solidFill>
              <a:effectLst/>
              <a:latin typeface="Arial" pitchFamily="34" charset="0"/>
              <a:ea typeface="ＭＳ Ｐゴシック" charset="-128"/>
              <a:cs typeface="ＭＳ Ｐゴシック"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baseline="0" smtClean="0">
              <a:solidFill>
                <a:schemeClr val="tx1"/>
              </a:solidFill>
              <a:effectLst/>
              <a:latin typeface="Arial" pitchFamily="34" charset="0"/>
              <a:ea typeface="ＭＳ Ｐゴシック" charset="-128"/>
              <a:cs typeface="ＭＳ Ｐゴシック"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baseline="0" smtClean="0">
                <a:solidFill>
                  <a:schemeClr val="tx1"/>
                </a:solidFill>
                <a:effectLst/>
                <a:latin typeface="Arial" pitchFamily="34" charset="0"/>
                <a:ea typeface="ＭＳ Ｐゴシック" charset="-128"/>
                <a:cs typeface="ＭＳ Ｐゴシック" charset="-128"/>
              </a:rPr>
              <a:t>Adopting and implementing these Behaviours must form a key strand of implementation of the SDGs.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baseline="0" smtClean="0">
              <a:solidFill>
                <a:schemeClr val="tx1"/>
              </a:solidFill>
              <a:effectLst/>
              <a:latin typeface="Arial" pitchFamily="34" charset="0"/>
              <a:ea typeface="ＭＳ Ｐゴシック" charset="-128"/>
              <a:cs typeface="ＭＳ Ｐゴシック"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baseline="0" smtClean="0">
              <a:solidFill>
                <a:schemeClr val="tx1"/>
              </a:solidFill>
              <a:effectLst/>
              <a:latin typeface="Arial" pitchFamily="34" charset="0"/>
              <a:ea typeface="ＭＳ Ｐゴシック" charset="-128"/>
              <a:cs typeface="ＭＳ Ｐゴシック"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smtClean="0">
              <a:solidFill>
                <a:schemeClr val="tx1"/>
              </a:solidFill>
              <a:effectLst/>
              <a:latin typeface="Arial" pitchFamily="34" charset="0"/>
              <a:ea typeface="ＭＳ Ｐゴシック" charset="-128"/>
              <a:cs typeface="ＭＳ Ｐゴシック" charset="-128"/>
            </a:endParaRPr>
          </a:p>
          <a:p>
            <a:endParaRPr lang="en-GB"/>
          </a:p>
        </p:txBody>
      </p:sp>
      <p:sp>
        <p:nvSpPr>
          <p:cNvPr id="4" name="Slide Number Placeholder 3"/>
          <p:cNvSpPr>
            <a:spLocks noGrp="1"/>
          </p:cNvSpPr>
          <p:nvPr>
            <p:ph type="sldNum" sz="quarter" idx="10"/>
          </p:nvPr>
        </p:nvSpPr>
        <p:spPr/>
        <p:txBody>
          <a:bodyPr/>
          <a:lstStyle/>
          <a:p>
            <a:pPr>
              <a:defRPr/>
            </a:pPr>
            <a:fld id="{665F5857-167B-46EA-A57E-62770E670BEE}" type="slidenum">
              <a:rPr lang="en-US" smtClean="0"/>
              <a:pPr>
                <a:defRPr/>
              </a:pPr>
              <a:t>12</a:t>
            </a:fld>
            <a:endParaRPr lang="en-US"/>
          </a:p>
        </p:txBody>
      </p:sp>
    </p:spTree>
    <p:extLst>
      <p:ext uri="{BB962C8B-B14F-4D97-AF65-F5344CB8AC3E}">
        <p14:creationId xmlns:p14="http://schemas.microsoft.com/office/powerpoint/2010/main" val="83111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CPIA:</a:t>
            </a:r>
            <a:r>
              <a:rPr lang="en-US" baseline="0" smtClean="0"/>
              <a:t> Country Policy and Institutional Assessment from the World Bank</a:t>
            </a:r>
          </a:p>
          <a:p>
            <a:r>
              <a:rPr lang="en-US" baseline="0" smtClean="0"/>
              <a:t>PEFA: Public Expenditure and Financial Accountability,  partners include WB, IMF, European Commission, France, UK, Norway, Switzerland </a:t>
            </a:r>
            <a:endParaRPr lang="en-US"/>
          </a:p>
        </p:txBody>
      </p:sp>
      <p:sp>
        <p:nvSpPr>
          <p:cNvPr id="4" name="Slide Number Placeholder 3"/>
          <p:cNvSpPr>
            <a:spLocks noGrp="1"/>
          </p:cNvSpPr>
          <p:nvPr>
            <p:ph type="sldNum" sz="quarter" idx="10"/>
          </p:nvPr>
        </p:nvSpPr>
        <p:spPr/>
        <p:txBody>
          <a:bodyPr/>
          <a:lstStyle/>
          <a:p>
            <a:pPr>
              <a:defRPr/>
            </a:pPr>
            <a:fld id="{665F5857-167B-46EA-A57E-62770E670BEE}" type="slidenum">
              <a:rPr lang="en-US" smtClean="0"/>
              <a:pPr>
                <a:defRPr/>
              </a:pPr>
              <a:t>14</a:t>
            </a:fld>
            <a:endParaRPr lang="en-US"/>
          </a:p>
        </p:txBody>
      </p:sp>
    </p:spTree>
    <p:extLst>
      <p:ext uri="{BB962C8B-B14F-4D97-AF65-F5344CB8AC3E}">
        <p14:creationId xmlns:p14="http://schemas.microsoft.com/office/powerpoint/2010/main" val="93131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65F5857-167B-46EA-A57E-62770E670BEE}" type="slidenum">
              <a:rPr lang="en-US" smtClean="0"/>
              <a:pPr>
                <a:defRPr/>
              </a:pPr>
              <a:t>17</a:t>
            </a:fld>
            <a:endParaRPr lang="en-US"/>
          </a:p>
        </p:txBody>
      </p:sp>
    </p:spTree>
    <p:extLst>
      <p:ext uri="{BB962C8B-B14F-4D97-AF65-F5344CB8AC3E}">
        <p14:creationId xmlns:p14="http://schemas.microsoft.com/office/powerpoint/2010/main" val="2211550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white">
          <a:xfrm>
            <a:off x="0" y="3189939"/>
            <a:ext cx="9144000" cy="36680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2749296"/>
            <a:ext cx="9144000" cy="4108703"/>
          </a:xfrm>
          <a:prstGeom prst="rect">
            <a:avLst/>
          </a:prstGeom>
        </p:spPr>
      </p:pic>
      <p:sp>
        <p:nvSpPr>
          <p:cNvPr id="9" name="Title 1"/>
          <p:cNvSpPr>
            <a:spLocks noGrp="1"/>
          </p:cNvSpPr>
          <p:nvPr>
            <p:ph type="ctrTitle"/>
          </p:nvPr>
        </p:nvSpPr>
        <p:spPr>
          <a:xfrm>
            <a:off x="420278" y="3587757"/>
            <a:ext cx="8241959" cy="1372307"/>
          </a:xfrm>
          <a:prstGeom prst="rect">
            <a:avLst/>
          </a:prstGeom>
        </p:spPr>
        <p:txBody>
          <a:bodyPr>
            <a:normAutofit/>
          </a:bodyPr>
          <a:lstStyle>
            <a:lvl1pPr algn="l">
              <a:defRPr sz="3200" b="1" i="0" baseline="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0"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3">
                    <a:lumMod val="60000"/>
                    <a:lumOff val="40000"/>
                  </a:schemeClr>
                </a:solidFill>
              </a:defRPr>
            </a:lvl1pPr>
          </a:lstStyle>
          <a:p>
            <a:r>
              <a:rPr lang="en-US" smtClean="0"/>
              <a:t>Click to edit Master subtitle style</a:t>
            </a:r>
            <a:endParaRPr lang="en-US" dirty="0"/>
          </a:p>
        </p:txBody>
      </p:sp>
      <p:pic>
        <p:nvPicPr>
          <p:cNvPr id="6" name="Picture 5" descr="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811099" y="548819"/>
            <a:ext cx="536448" cy="731520"/>
          </a:xfrm>
          <a:prstGeom prst="rect">
            <a:avLst/>
          </a:prstGeom>
        </p:spPr>
      </p:pic>
      <p:pic>
        <p:nvPicPr>
          <p:cNvPr id="12" name="Picture 11" descr="logo-with-gra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black">
          <a:xfrm>
            <a:off x="7450067" y="632011"/>
            <a:ext cx="1210122" cy="57494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chemeClr val="accent4"/>
                </a:solidFill>
              </a:rPr>
              <a:pPr algn="ctr">
                <a:defRPr/>
              </a:pPr>
              <a:t>‹#›</a:t>
            </a:fld>
            <a:endParaRPr lang="en-US" sz="1000" b="1" dirty="0">
              <a:solidFill>
                <a:schemeClr val="accent4"/>
              </a:solidFill>
            </a:endParaRPr>
          </a:p>
        </p:txBody>
      </p:sp>
      <p:sp>
        <p:nvSpPr>
          <p:cNvPr id="2" name="Title 1"/>
          <p:cNvSpPr>
            <a:spLocks noGrp="1"/>
          </p:cNvSpPr>
          <p:nvPr>
            <p:ph type="title"/>
          </p:nvPr>
        </p:nvSpPr>
        <p:spPr>
          <a:xfrm>
            <a:off x="411239" y="524088"/>
            <a:ext cx="7478846" cy="780143"/>
          </a:xfrm>
          <a:prstGeom prst="rect">
            <a:avLst/>
          </a:prstGeom>
        </p:spPr>
        <p:txBody>
          <a:bodyPr/>
          <a:lstStyle>
            <a:lvl1pPr algn="l">
              <a:lnSpc>
                <a:spcPts val="2600"/>
              </a:lnSpc>
              <a:defRPr sz="2400" b="1" i="0">
                <a:solidFill>
                  <a:schemeClr val="accent2"/>
                </a:solidFill>
                <a:latin typeface="Arial" pitchFamily="34" charset="0"/>
                <a:cs typeface="Arial" pitchFamily="34"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1609725"/>
            <a:ext cx="9144000" cy="4519613"/>
          </a:xfrm>
          <a:prstGeom prst="rect">
            <a:avLst/>
          </a:prstGeom>
        </p:spPr>
        <p:txBody>
          <a:bodyPr vert="horz"/>
          <a:lstStyle>
            <a:lvl1pPr marL="0" indent="0">
              <a:buNone/>
              <a:defRPr sz="2000"/>
            </a:lvl1pPr>
          </a:lstStyle>
          <a:p>
            <a:r>
              <a:rPr lang="en-US" smtClean="0"/>
              <a:t>Click icon to add picture</a:t>
            </a:r>
            <a:endParaRPr lang="en-US" dirty="0"/>
          </a:p>
        </p:txBody>
      </p:sp>
    </p:spTree>
    <p:extLst>
      <p:ext uri="{BB962C8B-B14F-4D97-AF65-F5344CB8AC3E}">
        <p14:creationId xmlns:p14="http://schemas.microsoft.com/office/powerpoint/2010/main" val="21406095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chemeClr val="accent4"/>
                </a:solidFill>
              </a:rPr>
              <a:pPr algn="ctr">
                <a:defRPr/>
              </a:pPr>
              <a:t>‹#›</a:t>
            </a:fld>
            <a:endParaRPr lang="en-US" sz="1000" b="1" dirty="0">
              <a:solidFill>
                <a:schemeClr val="accent4"/>
              </a:solidFill>
            </a:endParaRPr>
          </a:p>
        </p:txBody>
      </p:sp>
      <p:sp>
        <p:nvSpPr>
          <p:cNvPr id="2" name="Title 1"/>
          <p:cNvSpPr>
            <a:spLocks noGrp="1"/>
          </p:cNvSpPr>
          <p:nvPr>
            <p:ph type="title"/>
          </p:nvPr>
        </p:nvSpPr>
        <p:spPr>
          <a:xfrm>
            <a:off x="411239" y="524088"/>
            <a:ext cx="7442034" cy="780143"/>
          </a:xfrm>
          <a:prstGeom prst="rect">
            <a:avLst/>
          </a:prstGeom>
        </p:spPr>
        <p:txBody>
          <a:bodyPr/>
          <a:lstStyle>
            <a:lvl1pPr algn="l">
              <a:lnSpc>
                <a:spcPts val="2600"/>
              </a:lnSpc>
              <a:defRPr sz="2400" b="1" i="0">
                <a:solidFill>
                  <a:schemeClr val="accent2"/>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238" y="1724025"/>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mn-lt"/>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mn-lt"/>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4pPr>
            <a:lvl5pPr>
              <a:buClr>
                <a:srgbClr val="00599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530035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chemeClr val="accent4"/>
                </a:solidFill>
              </a:rPr>
              <a:pPr algn="ctr">
                <a:defRPr/>
              </a:pPr>
              <a:t>‹#›</a:t>
            </a:fld>
            <a:endParaRPr lang="en-US" sz="1000" b="1" dirty="0">
              <a:solidFill>
                <a:schemeClr val="accent4"/>
              </a:solidFill>
            </a:endParaRPr>
          </a:p>
        </p:txBody>
      </p:sp>
      <p:sp>
        <p:nvSpPr>
          <p:cNvPr id="2" name="Title 1"/>
          <p:cNvSpPr>
            <a:spLocks noGrp="1"/>
          </p:cNvSpPr>
          <p:nvPr>
            <p:ph type="title"/>
          </p:nvPr>
        </p:nvSpPr>
        <p:spPr>
          <a:xfrm>
            <a:off x="411239" y="524088"/>
            <a:ext cx="7442034" cy="780143"/>
          </a:xfrm>
          <a:prstGeom prst="rect">
            <a:avLst/>
          </a:prstGeom>
        </p:spPr>
        <p:txBody>
          <a:bodyPr/>
          <a:lstStyle>
            <a:lvl1pPr algn="l">
              <a:lnSpc>
                <a:spcPts val="2600"/>
              </a:lnSpc>
              <a:defRPr sz="2400" b="1" i="0">
                <a:solidFill>
                  <a:schemeClr val="accent2"/>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238" y="1724025"/>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mn-lt"/>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mn-lt"/>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4pPr>
            <a:lvl5pPr>
              <a:buClr>
                <a:srgbClr val="00599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647505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 name="TextBox 9"/>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chemeClr val="accent4"/>
                </a:solidFill>
              </a:rPr>
              <a:pPr algn="ctr">
                <a:defRPr/>
              </a:pPr>
              <a:t>‹#›</a:t>
            </a:fld>
            <a:endParaRPr lang="en-US" sz="1000" b="1" dirty="0">
              <a:solidFill>
                <a:schemeClr val="accent4"/>
              </a:solidFill>
            </a:endParaRPr>
          </a:p>
        </p:txBody>
      </p:sp>
      <p:sp>
        <p:nvSpPr>
          <p:cNvPr id="2" name="Title 1"/>
          <p:cNvSpPr>
            <a:spLocks noGrp="1"/>
          </p:cNvSpPr>
          <p:nvPr>
            <p:ph type="title"/>
          </p:nvPr>
        </p:nvSpPr>
        <p:spPr/>
        <p:txBody>
          <a:bodyPr/>
          <a:lstStyle>
            <a:lvl1pPr algn="l">
              <a:lnSpc>
                <a:spcPts val="2600"/>
              </a:lnSpc>
              <a:defRPr/>
            </a:lvl1pPr>
          </a:lstStyle>
          <a:p>
            <a:r>
              <a:rPr lang="en-US" smtClean="0"/>
              <a:t>Click to edit Master title style</a:t>
            </a:r>
            <a:endParaRPr lang="en-US" dirty="0"/>
          </a:p>
        </p:txBody>
      </p:sp>
      <p:sp>
        <p:nvSpPr>
          <p:cNvPr id="3" name="Content Placeholder 2"/>
          <p:cNvSpPr>
            <a:spLocks noGrp="1"/>
          </p:cNvSpPr>
          <p:nvPr>
            <p:ph sz="half" idx="1"/>
          </p:nvPr>
        </p:nvSpPr>
        <p:spPr>
          <a:xfrm>
            <a:off x="405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596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71054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chemeClr val="accent4"/>
                </a:solidFill>
              </a:rPr>
              <a:pPr algn="ctr">
                <a:defRPr/>
              </a:pPr>
              <a:t>‹#›</a:t>
            </a:fld>
            <a:endParaRPr lang="en-US" sz="1000" b="1" dirty="0">
              <a:solidFill>
                <a:schemeClr val="accent4"/>
              </a:solidFill>
            </a:endParaRPr>
          </a:p>
        </p:txBody>
      </p:sp>
    </p:spTree>
    <p:extLst>
      <p:ext uri="{BB962C8B-B14F-4D97-AF65-F5344CB8AC3E}">
        <p14:creationId xmlns:p14="http://schemas.microsoft.com/office/powerpoint/2010/main" val="27966871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to">
    <p:bg>
      <p:bgPr>
        <a:solidFill>
          <a:schemeClr val="bg1"/>
        </a:solidFill>
        <a:effectLst/>
      </p:bgPr>
    </p:bg>
    <p:spTree>
      <p:nvGrpSpPr>
        <p:cNvPr id="1" name=""/>
        <p:cNvGrpSpPr/>
        <p:nvPr/>
      </p:nvGrpSpPr>
      <p:grpSpPr>
        <a:xfrm>
          <a:off x="0" y="0"/>
          <a:ext cx="0" cy="0"/>
          <a:chOff x="0" y="0"/>
          <a:chExt cx="0" cy="0"/>
        </a:xfrm>
      </p:grpSpPr>
      <p:pic>
        <p:nvPicPr>
          <p:cNvPr id="3" name="Picture 2" descr="SWA-PPT-image-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Picture Placeholder 5"/>
          <p:cNvSpPr>
            <a:spLocks noGrp="1"/>
          </p:cNvSpPr>
          <p:nvPr>
            <p:ph type="pic" sz="quarter" idx="10"/>
          </p:nvPr>
        </p:nvSpPr>
        <p:spPr>
          <a:xfrm>
            <a:off x="284163" y="274638"/>
            <a:ext cx="8577262" cy="6321425"/>
          </a:xfrm>
        </p:spPr>
        <p:txBody>
          <a:bodyPr vert="horz"/>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4220373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o Logo i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298168"/>
            <a:ext cx="9144000" cy="1255776"/>
          </a:xfrm>
          <a:prstGeom prst="rect">
            <a:avLst/>
          </a:prstGeom>
        </p:spPr>
      </p:pic>
      <p:pic>
        <p:nvPicPr>
          <p:cNvPr id="3" name="Picture 2" descr="dots-text-botto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chemeClr val="accent4"/>
                </a:solidFill>
              </a:rPr>
              <a:pPr algn="ctr">
                <a:defRPr/>
              </a:pPr>
              <a:t>‹#›</a:t>
            </a:fld>
            <a:endParaRPr lang="en-US" sz="1000" b="1" dirty="0">
              <a:solidFill>
                <a:schemeClr val="accent4"/>
              </a:solidFill>
            </a:endParaRPr>
          </a:p>
        </p:txBody>
      </p:sp>
      <p:sp>
        <p:nvSpPr>
          <p:cNvPr id="5" name="Title 1"/>
          <p:cNvSpPr>
            <a:spLocks noGrp="1"/>
          </p:cNvSpPr>
          <p:nvPr>
            <p:ph type="title"/>
          </p:nvPr>
        </p:nvSpPr>
        <p:spPr>
          <a:xfrm>
            <a:off x="411238" y="524088"/>
            <a:ext cx="8324775" cy="780143"/>
          </a:xfrm>
          <a:prstGeom prst="rect">
            <a:avLst/>
          </a:prstGeom>
        </p:spPr>
        <p:txBody>
          <a:bodyPr/>
          <a:lstStyle>
            <a:lvl1pPr algn="l">
              <a:lnSpc>
                <a:spcPts val="2600"/>
              </a:lnSpc>
              <a:defRPr sz="2400" b="1" i="0">
                <a:solidFill>
                  <a:schemeClr val="accent2"/>
                </a:solidFill>
                <a:latin typeface="Arial" pitchFamily="34" charset="0"/>
                <a:cs typeface="Arial"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411238" y="1716598"/>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mn-lt"/>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mn-lt"/>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4pPr>
            <a:lvl5pPr>
              <a:buClr>
                <a:srgbClr val="00599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3999" cy="6857999"/>
          </a:xfrm>
        </p:spPr>
        <p:txBody>
          <a:bodyPr vert="horz"/>
          <a:lstStyle/>
          <a:p>
            <a:r>
              <a:rPr lang="en-US" smtClean="0"/>
              <a:t>Click icon to add picture</a:t>
            </a:r>
            <a:endParaRPr lang="en-US" dirty="0"/>
          </a:p>
        </p:txBody>
      </p:sp>
      <p:sp>
        <p:nvSpPr>
          <p:cNvPr id="9" name="Content Placeholder 8"/>
          <p:cNvSpPr>
            <a:spLocks noGrp="1"/>
          </p:cNvSpPr>
          <p:nvPr>
            <p:ph sz="quarter" idx="11" hasCustomPrompt="1"/>
          </p:nvPr>
        </p:nvSpPr>
        <p:spPr>
          <a:xfrm>
            <a:off x="1109662" y="1083734"/>
            <a:ext cx="2743200" cy="2743200"/>
          </a:xfrm>
          <a:prstGeom prst="ellipse">
            <a:avLst/>
          </a:prstGeom>
          <a:solidFill>
            <a:schemeClr val="accent3">
              <a:alpha val="80000"/>
            </a:schemeClr>
          </a:solidFill>
        </p:spPr>
        <p:txBody>
          <a:bodyPr vert="horz" lIns="91440" tIns="91440" rIns="91440" bIns="91440" anchor="ctr" anchorCtr="1">
            <a:noAutofit/>
          </a:bodyPr>
          <a:lstStyle>
            <a:lvl1pPr marL="0" indent="0" algn="ctr">
              <a:spcBef>
                <a:spcPts val="1000"/>
              </a:spcBef>
              <a:buNone/>
              <a:defRPr sz="1600">
                <a:solidFill>
                  <a:schemeClr val="bg1"/>
                </a:solidFill>
              </a:defRPr>
            </a:lvl1pPr>
          </a:lstStyle>
          <a:p>
            <a:pPr lvl="0"/>
            <a:r>
              <a:rPr lang="en-US" dirty="0" smtClean="0"/>
              <a:t>Insert Quote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11"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2"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3"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4"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5"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6"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7"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8"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9"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0"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1"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2"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3"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4"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8"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9"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3"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7"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8"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9"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0"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1"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2"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6"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53"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54"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55"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prstClr val="white"/>
              </a:solidFill>
            </a:endParaRPr>
          </a:p>
        </p:txBody>
      </p:sp>
      <p:sp>
        <p:nvSpPr>
          <p:cNvPr id="71" name="Title 329"/>
          <p:cNvSpPr>
            <a:spLocks noGrp="1"/>
          </p:cNvSpPr>
          <p:nvPr>
            <p:ph type="title" hasCustomPrompt="1"/>
          </p:nvPr>
        </p:nvSpPr>
        <p:spPr>
          <a:xfrm>
            <a:off x="1280160" y="131112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dirty="0"/>
              <a:t>TITLE OF YOUR PRESENTATION</a:t>
            </a:r>
          </a:p>
        </p:txBody>
      </p:sp>
      <p:sp>
        <p:nvSpPr>
          <p:cNvPr id="72" name="Text Placeholder 331"/>
          <p:cNvSpPr>
            <a:spLocks noGrp="1"/>
          </p:cNvSpPr>
          <p:nvPr>
            <p:ph type="body" sz="quarter" idx="13" hasCustomPrompt="1"/>
          </p:nvPr>
        </p:nvSpPr>
        <p:spPr>
          <a:xfrm>
            <a:off x="1275797" y="2437317"/>
            <a:ext cx="6959257" cy="875885"/>
          </a:xfrm>
          <a:prstGeom prst="rect">
            <a:avLst/>
          </a:prstGeom>
        </p:spPr>
        <p:txBody>
          <a:bodyPr lIns="0" tIns="0" rIns="0" bIns="0">
            <a:normAutofit/>
          </a:bodyPr>
          <a:lstStyle>
            <a:lvl1pPr>
              <a:lnSpc>
                <a:spcPct val="100000"/>
              </a:lnSpc>
              <a:spcBef>
                <a:spcPts val="0"/>
              </a:spcBef>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Optional Subtitle</a:t>
            </a:r>
          </a:p>
        </p:txBody>
      </p:sp>
      <p:sp>
        <p:nvSpPr>
          <p:cNvPr id="75" name="Text Placeholder 331"/>
          <p:cNvSpPr>
            <a:spLocks noGrp="1"/>
          </p:cNvSpPr>
          <p:nvPr>
            <p:ph type="body" sz="quarter" idx="15" hasCustomPrompt="1"/>
          </p:nvPr>
        </p:nvSpPr>
        <p:spPr>
          <a:xfrm>
            <a:off x="1275797" y="3717890"/>
            <a:ext cx="5606270" cy="593759"/>
          </a:xfrm>
          <a:prstGeom prst="rect">
            <a:avLst/>
          </a:prstGeom>
        </p:spPr>
        <p:txBody>
          <a:bodyPr lIns="0" tIns="0" rIns="0" bIns="0" anchor="t"/>
          <a:lstStyle>
            <a:lvl1pPr algn="l">
              <a:lnSpc>
                <a:spcPct val="100000"/>
              </a:lnSpc>
              <a:spcBef>
                <a:spcPts val="0"/>
              </a:spcBef>
              <a:defRPr sz="1500" b="0" i="0" baseline="0">
                <a:solidFill>
                  <a:schemeClr val="bg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Name of Presenter, Title</a:t>
            </a:r>
            <a:br>
              <a:rPr lang="en-US" dirty="0"/>
            </a:br>
            <a:r>
              <a:rPr lang="en-US" dirty="0"/>
              <a:t>Location, Date</a:t>
            </a:r>
          </a:p>
        </p:txBody>
      </p:sp>
      <p:pic>
        <p:nvPicPr>
          <p:cNvPr id="7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789" y="4916688"/>
            <a:ext cx="4141574" cy="822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3" name="Group 65"/>
          <p:cNvGrpSpPr>
            <a:grpSpLocks/>
          </p:cNvGrpSpPr>
          <p:nvPr userDrawn="1"/>
        </p:nvGrpSpPr>
        <p:grpSpPr bwMode="auto">
          <a:xfrm>
            <a:off x="371789" y="6269053"/>
            <a:ext cx="8224315" cy="261049"/>
            <a:chOff x="202219" y="1895846"/>
            <a:chExt cx="8223381" cy="261239"/>
          </a:xfrm>
        </p:grpSpPr>
        <p:sp>
          <p:nvSpPr>
            <p:cNvPr id="74" name="TextBox 66"/>
            <p:cNvSpPr txBox="1">
              <a:spLocks noChangeArrowheads="1"/>
            </p:cNvSpPr>
            <p:nvPr userDrawn="1"/>
          </p:nvSpPr>
          <p:spPr bwMode="auto">
            <a:xfrm>
              <a:off x="202219" y="1895846"/>
              <a:ext cx="8223381" cy="215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ts val="200"/>
                </a:spcBef>
              </a:pPr>
              <a:r>
                <a:rPr lang="en-US" altLang="en-US" sz="1400" b="0" dirty="0">
                  <a:solidFill>
                    <a:srgbClr val="021F43"/>
                  </a:solidFill>
                  <a:latin typeface="Arial"/>
                </a:rPr>
                <a:t>www.worldbank.org/water  |  www.blogs.worldbank.org/water   |        @</a:t>
              </a:r>
              <a:r>
                <a:rPr lang="en-US" altLang="en-US" sz="1400" b="0" dirty="0" err="1">
                  <a:solidFill>
                    <a:srgbClr val="021F43"/>
                  </a:solidFill>
                  <a:latin typeface="Arial"/>
                </a:rPr>
                <a:t>WorldBankWater</a:t>
              </a:r>
              <a:endParaRPr lang="en-US" altLang="en-US" sz="1400" b="0" dirty="0">
                <a:solidFill>
                  <a:srgbClr val="021F43"/>
                </a:solidFill>
                <a:latin typeface="Arial"/>
              </a:endParaRPr>
            </a:p>
          </p:txBody>
        </p:sp>
        <p:pic>
          <p:nvPicPr>
            <p:cNvPr id="80"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52702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ext Slide 1">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710099"/>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rial"/>
              <a:buNone/>
              <a:defRPr sz="30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a:off x="457200" y="1466850"/>
            <a:ext cx="8229600" cy="4592638"/>
          </a:xfrm>
          <a:prstGeom prst="rect">
            <a:avLst/>
          </a:prstGeom>
          <a:noFill/>
          <a:ln>
            <a:noFill/>
          </a:ln>
        </p:spPr>
        <p:txBody>
          <a:bodyPr lIns="91425" tIns="91425" rIns="91425" bIns="91425" anchor="t" anchorCtr="0"/>
          <a:lstStyle>
            <a:lvl1pPr marL="457200" marR="0" lvl="0" indent="-292100" algn="l" rtl="0">
              <a:lnSpc>
                <a:spcPct val="100000"/>
              </a:lnSpc>
              <a:spcBef>
                <a:spcPts val="520"/>
              </a:spcBef>
              <a:spcAft>
                <a:spcPts val="0"/>
              </a:spcAft>
              <a:buClr>
                <a:schemeClr val="dk1"/>
              </a:buClr>
              <a:buSzPct val="100000"/>
              <a:buFont typeface="Arial"/>
              <a:buChar char="•"/>
              <a:defRPr sz="2600" b="0" i="0" u="none" strike="noStrike" cap="none">
                <a:solidFill>
                  <a:schemeClr val="dk1"/>
                </a:solidFill>
                <a:latin typeface="Arial"/>
                <a:ea typeface="Arial"/>
                <a:cs typeface="Arial"/>
                <a:sym typeface="Arial"/>
              </a:defRPr>
            </a:lvl1pPr>
            <a:lvl2pPr marL="742950" marR="0" lvl="1" indent="-146050" algn="l" rtl="0">
              <a:spcBef>
                <a:spcPts val="440"/>
              </a:spcBef>
              <a:buClr>
                <a:schemeClr val="lt2"/>
              </a:buClr>
              <a:buSzPct val="100000"/>
              <a:buFont typeface="Arial"/>
              <a:buChar char="–"/>
              <a:defRPr sz="2200" b="0" i="0" u="none" strike="noStrike" cap="none">
                <a:solidFill>
                  <a:schemeClr val="lt2"/>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228600" y="6297016"/>
            <a:ext cx="480949" cy="365125"/>
          </a:xfrm>
          <a:prstGeom prst="rect">
            <a:avLst/>
          </a:prstGeom>
          <a:noFill/>
          <a:ln>
            <a:noFill/>
          </a:ln>
        </p:spPr>
        <p:txBody>
          <a:bodyPr lIns="91425" tIns="45700" rIns="91425" bIns="45700" anchor="ctr" anchorCtr="0">
            <a:noAutofit/>
          </a:bodyPr>
          <a:lstStyle/>
          <a:p>
            <a:pPr algn="r">
              <a:spcBef>
                <a:spcPts val="0"/>
              </a:spcBef>
              <a:spcAft>
                <a:spcPts val="0"/>
              </a:spcAft>
              <a:buSzPct val="25000"/>
            </a:pPr>
            <a:fld id="{00000000-1234-1234-1234-123412341234}" type="slidenum">
              <a:rPr lang="en-US" sz="1000">
                <a:solidFill>
                  <a:srgbClr val="595959"/>
                </a:solidFill>
                <a:ea typeface="Arial"/>
                <a:sym typeface="Arial"/>
              </a:rPr>
              <a:pPr algn="r">
                <a:spcBef>
                  <a:spcPts val="0"/>
                </a:spcBef>
                <a:spcAft>
                  <a:spcPts val="0"/>
                </a:spcAft>
                <a:buSzPct val="25000"/>
              </a:pPr>
              <a:t>‹#›</a:t>
            </a:fld>
            <a:endParaRPr lang="en-US" sz="1000">
              <a:solidFill>
                <a:srgbClr val="595959"/>
              </a:solidFill>
              <a:ea typeface="Arial"/>
              <a:sym typeface="Arial"/>
            </a:endParaRPr>
          </a:p>
        </p:txBody>
      </p:sp>
    </p:spTree>
    <p:extLst>
      <p:ext uri="{BB962C8B-B14F-4D97-AF65-F5344CB8AC3E}">
        <p14:creationId xmlns:p14="http://schemas.microsoft.com/office/powerpoint/2010/main" val="11071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bwMode="white">
          <a:xfrm>
            <a:off x="0" y="3189939"/>
            <a:ext cx="9144000" cy="36680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2749296"/>
            <a:ext cx="9144000" cy="4108703"/>
          </a:xfrm>
          <a:prstGeom prst="rect">
            <a:avLst/>
          </a:prstGeom>
        </p:spPr>
      </p:pic>
      <p:pic>
        <p:nvPicPr>
          <p:cNvPr id="2" name="Picture 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447695" y="630884"/>
            <a:ext cx="1212494" cy="576072"/>
          </a:xfrm>
          <a:prstGeom prst="rect">
            <a:avLst/>
          </a:prstGeom>
        </p:spPr>
      </p:pic>
      <p:sp>
        <p:nvSpPr>
          <p:cNvPr id="9" name="Title 1"/>
          <p:cNvSpPr>
            <a:spLocks noGrp="1"/>
          </p:cNvSpPr>
          <p:nvPr>
            <p:ph type="ctrTitle"/>
          </p:nvPr>
        </p:nvSpPr>
        <p:spPr>
          <a:xfrm>
            <a:off x="420278" y="3587757"/>
            <a:ext cx="8241959" cy="1372307"/>
          </a:xfrm>
          <a:prstGeom prst="rect">
            <a:avLst/>
          </a:prstGeom>
        </p:spPr>
        <p:txBody>
          <a:bodyPr>
            <a:normAutofit/>
          </a:bodyPr>
          <a:lstStyle>
            <a:lvl1pPr algn="l">
              <a:defRPr sz="3200" b="1" i="0" baseline="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0"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3">
                    <a:lumMod val="60000"/>
                    <a:lumOff val="40000"/>
                  </a:schemeClr>
                </a:solidFill>
              </a:defRPr>
            </a:lvl1pPr>
          </a:lstStyle>
          <a:p>
            <a:r>
              <a:rPr lang="en-US" smtClean="0"/>
              <a:t>Click to edit Master subtitle style</a:t>
            </a:r>
            <a:endParaRPr lang="en-US" dirty="0"/>
          </a:p>
        </p:txBody>
      </p:sp>
      <p:pic>
        <p:nvPicPr>
          <p:cNvPr id="12" name="Picture 11" descr="ico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black">
          <a:xfrm>
            <a:off x="6811099" y="548819"/>
            <a:ext cx="536448" cy="731520"/>
          </a:xfrm>
          <a:prstGeom prst="rect">
            <a:avLst/>
          </a:prstGeom>
        </p:spPr>
      </p:pic>
    </p:spTree>
    <p:extLst>
      <p:ext uri="{BB962C8B-B14F-4D97-AF65-F5344CB8AC3E}">
        <p14:creationId xmlns:p14="http://schemas.microsoft.com/office/powerpoint/2010/main" val="14521943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181344"/>
            <a:ext cx="9144000" cy="676656"/>
          </a:xfrm>
          <a:prstGeom prst="rect">
            <a:avLst/>
          </a:prstGeom>
        </p:spPr>
      </p:pic>
      <p:sp>
        <p:nvSpPr>
          <p:cNvPr id="4" name="TextBox 3"/>
          <p:cNvSpPr txBox="1"/>
          <p:nvPr/>
        </p:nvSpPr>
        <p:spPr>
          <a:xfrm>
            <a:off x="8425838" y="6318577"/>
            <a:ext cx="398613" cy="246221"/>
          </a:xfrm>
          <a:prstGeom prst="rect">
            <a:avLst/>
          </a:prstGeom>
          <a:noFill/>
        </p:spPr>
        <p:txBody>
          <a:bodyPr wrap="square">
            <a:spAutoFit/>
          </a:bodyPr>
          <a:lstStyle/>
          <a:p>
            <a:pPr algn="ctr" defTabSz="914400">
              <a:defRPr/>
            </a:pPr>
            <a:fld id="{110A82C9-CD7B-4ACC-AC4C-C3490ED993E6}" type="slidenum">
              <a:rPr lang="en-US" sz="1000" b="1">
                <a:solidFill>
                  <a:srgbClr val="920016"/>
                </a:solidFill>
                <a:latin typeface="Calibri" panose="020F0502020204030204" pitchFamily="34" charset="0"/>
                <a:ea typeface="MS PGothic" pitchFamily="34" charset="-128"/>
              </a:rPr>
              <a:pPr algn="ctr" defTabSz="914400">
                <a:defRPr/>
              </a:pPr>
              <a:t>‹#›</a:t>
            </a:fld>
            <a:endParaRPr lang="en-US" sz="1000" b="1" dirty="0">
              <a:solidFill>
                <a:srgbClr val="920016"/>
              </a:solidFill>
              <a:latin typeface="Calibri" panose="020F0502020204030204" pitchFamily="34" charset="0"/>
              <a:ea typeface="MS PGothic" pitchFamily="34" charset="-128"/>
            </a:endParaRPr>
          </a:p>
        </p:txBody>
      </p:sp>
      <p:sp>
        <p:nvSpPr>
          <p:cNvPr id="2" name="Title 1"/>
          <p:cNvSpPr>
            <a:spLocks noGrp="1"/>
          </p:cNvSpPr>
          <p:nvPr>
            <p:ph type="title"/>
          </p:nvPr>
        </p:nvSpPr>
        <p:spPr>
          <a:xfrm>
            <a:off x="411238" y="524088"/>
            <a:ext cx="7454305" cy="780143"/>
          </a:xfrm>
          <a:prstGeom prst="rect">
            <a:avLst/>
          </a:prstGeom>
        </p:spPr>
        <p:txBody>
          <a:bodyPr/>
          <a:lstStyle>
            <a:lvl1pPr algn="l">
              <a:lnSpc>
                <a:spcPts val="2600"/>
              </a:lnSpc>
              <a:defRPr sz="2400" b="1" i="0">
                <a:solidFill>
                  <a:schemeClr val="accent2"/>
                </a:solidFill>
                <a:latin typeface="Calibri" panose="020F0502020204030204" pitchFamily="34" charset="0"/>
                <a:cs typeface="Arial" pitchFamily="34" charset="0"/>
              </a:defRPr>
            </a:lvl1pPr>
          </a:lstStyle>
          <a:p>
            <a:r>
              <a:rPr lang="en-CA" dirty="0"/>
              <a:t>Click to edit Master title style</a:t>
            </a:r>
            <a:endParaRPr lang="en-US" dirty="0"/>
          </a:p>
        </p:txBody>
      </p:sp>
      <p:sp>
        <p:nvSpPr>
          <p:cNvPr id="3" name="Content Placeholder 2"/>
          <p:cNvSpPr>
            <a:spLocks noGrp="1"/>
          </p:cNvSpPr>
          <p:nvPr>
            <p:ph idx="1"/>
          </p:nvPr>
        </p:nvSpPr>
        <p:spPr>
          <a:xfrm>
            <a:off x="411238" y="1716598"/>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Calibri" panose="020F0502020204030204" pitchFamily="34" charset="0"/>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Calibri" panose="020F0502020204030204" pitchFamily="34" charset="0"/>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Calibri" panose="020F0502020204030204" pitchFamily="34" charset="0"/>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Calibri" panose="020F0502020204030204" pitchFamily="34" charset="0"/>
                <a:cs typeface="Arial" pitchFamily="34" charset="0"/>
              </a:defRPr>
            </a:lvl4pPr>
            <a:lvl5pPr>
              <a:buClr>
                <a:srgbClr val="005996"/>
              </a:buClr>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p:txBody>
      </p:sp>
      <p:pic>
        <p:nvPicPr>
          <p:cNvPr id="7" name="Picture 6" descr="dots-text-botto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181344"/>
            <a:ext cx="9144000" cy="676656"/>
          </a:xfrm>
          <a:prstGeom prst="rect">
            <a:avLst/>
          </a:prstGeom>
        </p:spPr>
      </p:pic>
      <p:sp>
        <p:nvSpPr>
          <p:cNvPr id="8" name="TextBox 7"/>
          <p:cNvSpPr txBox="1"/>
          <p:nvPr userDrawn="1"/>
        </p:nvSpPr>
        <p:spPr>
          <a:xfrm>
            <a:off x="8425838" y="6318577"/>
            <a:ext cx="398613" cy="246221"/>
          </a:xfrm>
          <a:prstGeom prst="rect">
            <a:avLst/>
          </a:prstGeom>
          <a:noFill/>
        </p:spPr>
        <p:txBody>
          <a:bodyPr wrap="square">
            <a:spAutoFit/>
          </a:bodyPr>
          <a:lstStyle/>
          <a:p>
            <a:pPr algn="ctr" defTabSz="914400">
              <a:defRPr/>
            </a:pPr>
            <a:fld id="{110A82C9-CD7B-4ACC-AC4C-C3490ED993E6}" type="slidenum">
              <a:rPr lang="en-US" sz="1000" b="1">
                <a:solidFill>
                  <a:srgbClr val="920016"/>
                </a:solidFill>
                <a:latin typeface="Calibri" panose="020F0502020204030204" pitchFamily="34" charset="0"/>
                <a:ea typeface="MS PGothic" pitchFamily="34" charset="-128"/>
              </a:rPr>
              <a:pPr algn="ctr" defTabSz="914400">
                <a:defRPr/>
              </a:pPr>
              <a:t>‹#›</a:t>
            </a:fld>
            <a:endParaRPr lang="en-US" sz="1000" b="1" dirty="0">
              <a:solidFill>
                <a:srgbClr val="920016"/>
              </a:solidFill>
              <a:latin typeface="Calibri" panose="020F0502020204030204" pitchFamily="34" charset="0"/>
              <a:ea typeface="MS PGothic" pitchFamily="34" charset="-128"/>
            </a:endParaRPr>
          </a:p>
        </p:txBody>
      </p:sp>
    </p:spTree>
    <p:extLst>
      <p:ext uri="{BB962C8B-B14F-4D97-AF65-F5344CB8AC3E}">
        <p14:creationId xmlns:p14="http://schemas.microsoft.com/office/powerpoint/2010/main" val="3835865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457200" y="1600200"/>
            <a:ext cx="4038600" cy="4525963"/>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465712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Here (Arial 30, Bold)</a:t>
            </a:r>
          </a:p>
        </p:txBody>
      </p:sp>
      <p:sp>
        <p:nvSpPr>
          <p:cNvPr id="5" name="Text Placeholder 4"/>
          <p:cNvSpPr>
            <a:spLocks noGrp="1"/>
          </p:cNvSpPr>
          <p:nvPr>
            <p:ph type="body" sz="quarter" idx="11" hasCustomPrompt="1"/>
          </p:nvPr>
        </p:nvSpPr>
        <p:spPr>
          <a:xfrm>
            <a:off x="457201" y="1466850"/>
            <a:ext cx="8229600" cy="4592638"/>
          </a:xfr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1167939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 (Arial 30, Bold)</a:t>
            </a:r>
          </a:p>
        </p:txBody>
      </p:sp>
      <p:sp>
        <p:nvSpPr>
          <p:cNvPr id="8"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10" name="Content Placeholder 9"/>
          <p:cNvSpPr>
            <a:spLocks noGrp="1"/>
          </p:cNvSpPr>
          <p:nvPr>
            <p:ph sz="quarter" idx="12" hasCustomPrompt="1"/>
          </p:nvPr>
        </p:nvSpPr>
        <p:spPr>
          <a:xfrm>
            <a:off x="457200" y="1448563"/>
            <a:ext cx="8229600" cy="4560887"/>
          </a:xfrm>
        </p:spPr>
        <p:txBody>
          <a:bodyPr/>
          <a:lstStyle>
            <a:lvl1pPr marL="0" indent="0">
              <a:buNone/>
              <a:defRPr baseline="0"/>
            </a:lvl1pPr>
          </a:lstStyle>
          <a:p>
            <a:pPr lvl="0"/>
            <a:r>
              <a:rPr lang="en-US" dirty="0"/>
              <a:t>Picture, Graph, etc.</a:t>
            </a:r>
          </a:p>
        </p:txBody>
      </p:sp>
    </p:spTree>
    <p:extLst>
      <p:ext uri="{BB962C8B-B14F-4D97-AF65-F5344CB8AC3E}">
        <p14:creationId xmlns:p14="http://schemas.microsoft.com/office/powerpoint/2010/main" val="2731308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457200" y="1600200"/>
            <a:ext cx="4038600" cy="4525963"/>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782601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Two Content Slide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3"/>
          <p:cNvSpPr>
            <a:spLocks noGrp="1"/>
          </p:cNvSpPr>
          <p:nvPr>
            <p:ph type="sldNum" sz="quarter" idx="10"/>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936016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x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Here (Arial 30, Bold)</a:t>
            </a:r>
          </a:p>
        </p:txBody>
      </p:sp>
      <p:sp>
        <p:nvSpPr>
          <p:cNvPr id="5" name="Text Placeholder 4"/>
          <p:cNvSpPr>
            <a:spLocks noGrp="1"/>
          </p:cNvSpPr>
          <p:nvPr>
            <p:ph type="body" sz="quarter" idx="11" hasCustomPrompt="1"/>
          </p:nvPr>
        </p:nvSpPr>
        <p:spPr>
          <a:xfrm>
            <a:off x="457201" y="1466850"/>
            <a:ext cx="8229600" cy="4592638"/>
          </a:xfr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1862583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 (Arial 30, Bold)</a:t>
            </a:r>
          </a:p>
        </p:txBody>
      </p:sp>
      <p:sp>
        <p:nvSpPr>
          <p:cNvPr id="8"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10" name="Content Placeholder 9"/>
          <p:cNvSpPr>
            <a:spLocks noGrp="1"/>
          </p:cNvSpPr>
          <p:nvPr>
            <p:ph sz="quarter" idx="12" hasCustomPrompt="1"/>
          </p:nvPr>
        </p:nvSpPr>
        <p:spPr>
          <a:xfrm>
            <a:off x="457200" y="1448563"/>
            <a:ext cx="8229600" cy="4560887"/>
          </a:xfrm>
        </p:spPr>
        <p:txBody>
          <a:bodyPr/>
          <a:lstStyle>
            <a:lvl1pPr marL="0" indent="0">
              <a:buNone/>
              <a:defRPr baseline="0"/>
            </a:lvl1pPr>
          </a:lstStyle>
          <a:p>
            <a:pPr lvl="0"/>
            <a:r>
              <a:rPr lang="en-US" dirty="0"/>
              <a:t>Picture, Graph, etc.</a:t>
            </a:r>
          </a:p>
        </p:txBody>
      </p:sp>
    </p:spTree>
    <p:extLst>
      <p:ext uri="{BB962C8B-B14F-4D97-AF65-F5344CB8AC3E}">
        <p14:creationId xmlns:p14="http://schemas.microsoft.com/office/powerpoint/2010/main" val="3684014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 Blue Closing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11"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2"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3"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4"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5"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6"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7"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8"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19"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0"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1"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2"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3"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4"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8"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29"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3"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7"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8"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39"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0"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1"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2"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6"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53"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54"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55"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1600" b="1">
              <a:solidFill>
                <a:srgbClr val="021F43"/>
              </a:solidFill>
              <a:latin typeface="Trebuchet MS" pitchFamily="34" charset="0"/>
              <a:ea typeface="MS PGothic" pitchFamily="34" charset="-128"/>
            </a:endParaRPr>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srgbClr val="021F43"/>
              </a:solidFill>
            </a:endParaRPr>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prstClr val="white"/>
              </a:solidFill>
            </a:endParaRPr>
          </a:p>
        </p:txBody>
      </p:sp>
      <p:sp>
        <p:nvSpPr>
          <p:cNvPr id="71" name="Title 329"/>
          <p:cNvSpPr>
            <a:spLocks noGrp="1"/>
          </p:cNvSpPr>
          <p:nvPr>
            <p:ph type="title" hasCustomPrompt="1"/>
          </p:nvPr>
        </p:nvSpPr>
        <p:spPr>
          <a:xfrm>
            <a:off x="1280160" y="195555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dirty="0"/>
              <a:t>WRITE “THANK YOU”, “GRACIAS” OR “MERCI” HERE</a:t>
            </a:r>
          </a:p>
        </p:txBody>
      </p:sp>
      <p:pic>
        <p:nvPicPr>
          <p:cNvPr id="7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789" y="4916688"/>
            <a:ext cx="4141574" cy="822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8" name="Group 65"/>
          <p:cNvGrpSpPr>
            <a:grpSpLocks/>
          </p:cNvGrpSpPr>
          <p:nvPr userDrawn="1"/>
        </p:nvGrpSpPr>
        <p:grpSpPr bwMode="auto">
          <a:xfrm>
            <a:off x="371789" y="6269053"/>
            <a:ext cx="8224315" cy="261049"/>
            <a:chOff x="202219" y="1895846"/>
            <a:chExt cx="8223381" cy="261239"/>
          </a:xfrm>
        </p:grpSpPr>
        <p:sp>
          <p:nvSpPr>
            <p:cNvPr id="69" name="TextBox 66"/>
            <p:cNvSpPr txBox="1">
              <a:spLocks noChangeArrowheads="1"/>
            </p:cNvSpPr>
            <p:nvPr userDrawn="1"/>
          </p:nvSpPr>
          <p:spPr bwMode="auto">
            <a:xfrm>
              <a:off x="202219" y="1895846"/>
              <a:ext cx="8223381" cy="215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ts val="200"/>
                </a:spcBef>
              </a:pPr>
              <a:r>
                <a:rPr lang="en-US" altLang="en-US" sz="1400" b="0" dirty="0">
                  <a:solidFill>
                    <a:srgbClr val="021F43"/>
                  </a:solidFill>
                  <a:latin typeface="Arial"/>
                </a:rPr>
                <a:t>www.worldbank.org/water  |  www.blogs.worldbank.org/water   |        @</a:t>
              </a:r>
              <a:r>
                <a:rPr lang="en-US" altLang="en-US" sz="1400" b="0" dirty="0" err="1">
                  <a:solidFill>
                    <a:srgbClr val="021F43"/>
                  </a:solidFill>
                  <a:latin typeface="Arial"/>
                </a:rPr>
                <a:t>WorldBankWater</a:t>
              </a:r>
              <a:endParaRPr lang="en-US" altLang="en-US" sz="1400" b="0" dirty="0">
                <a:solidFill>
                  <a:srgbClr val="021F43"/>
                </a:solidFill>
                <a:latin typeface="Arial"/>
              </a:endParaRPr>
            </a:p>
          </p:txBody>
        </p:sp>
        <p:pic>
          <p:nvPicPr>
            <p:cNvPr id="72"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922143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1" name="Title 329"/>
          <p:cNvSpPr>
            <a:spLocks noGrp="1"/>
          </p:cNvSpPr>
          <p:nvPr>
            <p:ph type="title" hasCustomPrompt="1"/>
          </p:nvPr>
        </p:nvSpPr>
        <p:spPr>
          <a:xfrm>
            <a:off x="1280160" y="131112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dirty="0"/>
              <a:t>TITLE OF YOUR PRESENTATION</a:t>
            </a:r>
          </a:p>
        </p:txBody>
      </p:sp>
      <p:sp>
        <p:nvSpPr>
          <p:cNvPr id="72" name="Text Placeholder 331"/>
          <p:cNvSpPr>
            <a:spLocks noGrp="1"/>
          </p:cNvSpPr>
          <p:nvPr>
            <p:ph type="body" sz="quarter" idx="13" hasCustomPrompt="1"/>
          </p:nvPr>
        </p:nvSpPr>
        <p:spPr>
          <a:xfrm>
            <a:off x="1275797" y="2437317"/>
            <a:ext cx="6959257" cy="875885"/>
          </a:xfrm>
          <a:prstGeom prst="rect">
            <a:avLst/>
          </a:prstGeom>
        </p:spPr>
        <p:txBody>
          <a:bodyPr lIns="0" tIns="0" rIns="0" bIns="0">
            <a:normAutofit/>
          </a:bodyPr>
          <a:lstStyle>
            <a:lvl1pPr>
              <a:lnSpc>
                <a:spcPct val="100000"/>
              </a:lnSpc>
              <a:spcBef>
                <a:spcPts val="0"/>
              </a:spcBef>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Optional Subtitle</a:t>
            </a:r>
          </a:p>
        </p:txBody>
      </p:sp>
      <p:sp>
        <p:nvSpPr>
          <p:cNvPr id="75" name="Text Placeholder 331"/>
          <p:cNvSpPr>
            <a:spLocks noGrp="1"/>
          </p:cNvSpPr>
          <p:nvPr>
            <p:ph type="body" sz="quarter" idx="15" hasCustomPrompt="1"/>
          </p:nvPr>
        </p:nvSpPr>
        <p:spPr>
          <a:xfrm>
            <a:off x="1275797" y="3717890"/>
            <a:ext cx="5606270" cy="593759"/>
          </a:xfrm>
          <a:prstGeom prst="rect">
            <a:avLst/>
          </a:prstGeom>
        </p:spPr>
        <p:txBody>
          <a:bodyPr lIns="0" tIns="0" rIns="0" bIns="0" anchor="t"/>
          <a:lstStyle>
            <a:lvl1pPr algn="l">
              <a:lnSpc>
                <a:spcPct val="100000"/>
              </a:lnSpc>
              <a:spcBef>
                <a:spcPts val="0"/>
              </a:spcBef>
              <a:defRPr sz="1500" b="0" i="0" baseline="0">
                <a:solidFill>
                  <a:schemeClr val="bg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Name of Presenter, Title</a:t>
            </a:r>
            <a:br>
              <a:rPr lang="en-US" dirty="0"/>
            </a:br>
            <a:r>
              <a:rPr lang="en-US" dirty="0"/>
              <a:t>Location, Date</a:t>
            </a:r>
          </a:p>
        </p:txBody>
      </p:sp>
      <p:pic>
        <p:nvPicPr>
          <p:cNvPr id="7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789" y="4916688"/>
            <a:ext cx="4141574" cy="822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3" name="Group 65"/>
          <p:cNvGrpSpPr>
            <a:grpSpLocks/>
          </p:cNvGrpSpPr>
          <p:nvPr userDrawn="1"/>
        </p:nvGrpSpPr>
        <p:grpSpPr bwMode="auto">
          <a:xfrm>
            <a:off x="371789" y="6269053"/>
            <a:ext cx="8224315" cy="261049"/>
            <a:chOff x="202219" y="1895846"/>
            <a:chExt cx="8223381" cy="261239"/>
          </a:xfrm>
        </p:grpSpPr>
        <p:sp>
          <p:nvSpPr>
            <p:cNvPr id="74" name="TextBox 66"/>
            <p:cNvSpPr txBox="1">
              <a:spLocks noChangeArrowheads="1"/>
            </p:cNvSpPr>
            <p:nvPr userDrawn="1"/>
          </p:nvSpPr>
          <p:spPr bwMode="auto">
            <a:xfrm>
              <a:off x="202219" y="1895846"/>
              <a:ext cx="8223381" cy="215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algn="l" eaLnBrk="1" hangingPunct="1">
                <a:spcBef>
                  <a:spcPts val="200"/>
                </a:spcBef>
              </a:pPr>
              <a:r>
                <a:rPr lang="en-US" altLang="en-US" sz="1400" b="0" dirty="0">
                  <a:solidFill>
                    <a:schemeClr val="tx1"/>
                  </a:solidFill>
                  <a:latin typeface="+mn-lt"/>
                </a:rPr>
                <a:t>www.worldbank.org/water  |  www.blogs.worldbank.org/water   |        @</a:t>
              </a:r>
              <a:r>
                <a:rPr lang="en-US" altLang="en-US" sz="1400" b="0" dirty="0" err="1">
                  <a:solidFill>
                    <a:schemeClr val="tx1"/>
                  </a:solidFill>
                  <a:latin typeface="+mn-lt"/>
                </a:rPr>
                <a:t>WorldBankWater</a:t>
              </a:r>
              <a:endParaRPr lang="en-US" altLang="en-US" sz="1400" b="0" dirty="0">
                <a:solidFill>
                  <a:schemeClr val="tx1"/>
                </a:solidFill>
                <a:latin typeface="+mn-lt"/>
              </a:endParaRPr>
            </a:p>
          </p:txBody>
        </p:sp>
        <p:pic>
          <p:nvPicPr>
            <p:cNvPr id="80"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54046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eal">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2">
                    <a:lumMod val="20000"/>
                    <a:lumOff val="80000"/>
                  </a:schemeClr>
                </a:solidFill>
              </a:defRPr>
            </a:lvl1pPr>
          </a:lstStyle>
          <a:p>
            <a:r>
              <a:rPr lang="en-US" smtClean="0"/>
              <a:t>Click to edit Master subtitle style</a:t>
            </a:r>
            <a:endParaRPr lang="en-US" dirty="0"/>
          </a:p>
        </p:txBody>
      </p:sp>
      <p:sp>
        <p:nvSpPr>
          <p:cNvPr id="8" name="Rectangle 7"/>
          <p:cNvSpPr/>
          <p:nvPr userDrawn="1"/>
        </p:nvSpPr>
        <p:spPr bwMode="white">
          <a:xfrm>
            <a:off x="8179603" y="530352"/>
            <a:ext cx="644848" cy="7752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221717" y="548819"/>
            <a:ext cx="536448" cy="731520"/>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10100"/>
          </a:xfrm>
          <a:prstGeom prst="rect">
            <a:avLst/>
          </a:prstGeom>
        </p:spPr>
        <p:txBody>
          <a:bodyPr/>
          <a:lstStyle>
            <a:lvl1pPr>
              <a:defRPr/>
            </a:lvl1pPr>
          </a:lstStyle>
          <a:p>
            <a:r>
              <a:rPr lang="en-US" dirty="0"/>
              <a:t>Title Here (Arial 30, Bold)</a:t>
            </a:r>
          </a:p>
        </p:txBody>
      </p:sp>
      <p:sp>
        <p:nvSpPr>
          <p:cNvPr id="5" name="Text Placeholder 4"/>
          <p:cNvSpPr>
            <a:spLocks noGrp="1"/>
          </p:cNvSpPr>
          <p:nvPr>
            <p:ph type="body" sz="quarter" idx="11" hasCustomPrompt="1"/>
          </p:nvPr>
        </p:nvSpPr>
        <p:spPr>
          <a:xfrm>
            <a:off x="457201" y="1466850"/>
            <a:ext cx="8229600" cy="4592638"/>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3299219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10100"/>
          </a:xfrm>
          <a:prstGeom prst="rect">
            <a:avLst/>
          </a:prstGeom>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1244195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10100"/>
          </a:xfrm>
          <a:prstGeom prst="rect">
            <a:avLst/>
          </a:prstGeom>
        </p:spPr>
        <p:txBody>
          <a:bodyPr/>
          <a:lstStyle>
            <a:lvl1pPr>
              <a:defRPr baseline="0"/>
            </a:lvl1pPr>
          </a:lstStyle>
          <a:p>
            <a:r>
              <a:rPr lang="en-US" dirty="0"/>
              <a:t>Title Here (Arial 30, Bold)</a:t>
            </a:r>
          </a:p>
        </p:txBody>
      </p:sp>
      <p:sp>
        <p:nvSpPr>
          <p:cNvPr id="8"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
        <p:nvSpPr>
          <p:cNvPr id="10" name="Content Placeholder 9"/>
          <p:cNvSpPr>
            <a:spLocks noGrp="1"/>
          </p:cNvSpPr>
          <p:nvPr>
            <p:ph sz="quarter" idx="12" hasCustomPrompt="1"/>
          </p:nvPr>
        </p:nvSpPr>
        <p:spPr>
          <a:xfrm>
            <a:off x="457200" y="1448563"/>
            <a:ext cx="8229600" cy="4560887"/>
          </a:xfrm>
          <a:prstGeom prst="rect">
            <a:avLst/>
          </a:prstGeom>
        </p:spPr>
        <p:txBody>
          <a:bodyPr/>
          <a:lstStyle>
            <a:lvl1pPr marL="0" indent="0">
              <a:buNone/>
              <a:defRPr baseline="0"/>
            </a:lvl1pPr>
          </a:lstStyle>
          <a:p>
            <a:pPr lvl="0"/>
            <a:r>
              <a:rPr lang="en-US" dirty="0"/>
              <a:t>Picture, Graph, etc.</a:t>
            </a:r>
          </a:p>
        </p:txBody>
      </p:sp>
    </p:spTree>
    <p:extLst>
      <p:ext uri="{BB962C8B-B14F-4D97-AF65-F5344CB8AC3E}">
        <p14:creationId xmlns:p14="http://schemas.microsoft.com/office/powerpoint/2010/main" val="2874823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white">
          <a:xfrm>
            <a:off x="0" y="3189939"/>
            <a:ext cx="9144000" cy="36680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2749296"/>
            <a:ext cx="9144000" cy="4108703"/>
          </a:xfrm>
          <a:prstGeom prst="rect">
            <a:avLst/>
          </a:prstGeom>
        </p:spPr>
      </p:pic>
      <p:sp>
        <p:nvSpPr>
          <p:cNvPr id="9" name="Title 1"/>
          <p:cNvSpPr>
            <a:spLocks noGrp="1"/>
          </p:cNvSpPr>
          <p:nvPr>
            <p:ph type="ctrTitle"/>
          </p:nvPr>
        </p:nvSpPr>
        <p:spPr>
          <a:xfrm>
            <a:off x="420278" y="3587757"/>
            <a:ext cx="8241959" cy="1372307"/>
          </a:xfrm>
          <a:prstGeom prst="rect">
            <a:avLst/>
          </a:prstGeom>
        </p:spPr>
        <p:txBody>
          <a:bodyPr>
            <a:normAutofit/>
          </a:bodyPr>
          <a:lstStyle>
            <a:lvl1pPr algn="l">
              <a:defRPr sz="3200" b="1" i="0" baseline="0">
                <a:solidFill>
                  <a:schemeClr val="bg1"/>
                </a:solidFill>
                <a:latin typeface="Calibri" panose="020F0502020204030204" pitchFamily="34" charset="0"/>
                <a:cs typeface="Arial" pitchFamily="34" charset="0"/>
              </a:defRPr>
            </a:lvl1pPr>
          </a:lstStyle>
          <a:p>
            <a:r>
              <a:rPr lang="en-CA" dirty="0"/>
              <a:t>Click to edit Master title style</a:t>
            </a:r>
            <a:endParaRPr lang="en-US" dirty="0"/>
          </a:p>
        </p:txBody>
      </p:sp>
      <p:sp>
        <p:nvSpPr>
          <p:cNvPr id="10"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3">
                    <a:lumMod val="60000"/>
                    <a:lumOff val="40000"/>
                  </a:schemeClr>
                </a:solidFill>
              </a:defRPr>
            </a:lvl1pPr>
          </a:lstStyle>
          <a:p>
            <a:r>
              <a:rPr lang="en-CA" dirty="0"/>
              <a:t>Click to edit Master subtitle style</a:t>
            </a:r>
            <a:endParaRPr lang="en-US" dirty="0"/>
          </a:p>
        </p:txBody>
      </p:sp>
      <p:pic>
        <p:nvPicPr>
          <p:cNvPr id="6" name="Picture 5" descr="icon.png"/>
          <p:cNvPicPr>
            <a:picLocks noChangeAspect="1"/>
          </p:cNvPicPr>
          <p:nvPr/>
        </p:nvPicPr>
        <p:blipFill>
          <a:blip r:embed="rId3">
            <a:extLst>
              <a:ext uri="{28A0092B-C50C-407E-A947-70E740481C1C}">
                <a14:useLocalDpi xmlns:a14="http://schemas.microsoft.com/office/drawing/2010/main"/>
              </a:ext>
            </a:extLst>
          </a:blip>
          <a:stretch>
            <a:fillRect/>
          </a:stretch>
        </p:blipFill>
        <p:spPr bwMode="black">
          <a:xfrm>
            <a:off x="6811099" y="548819"/>
            <a:ext cx="536448" cy="731520"/>
          </a:xfrm>
          <a:prstGeom prst="rect">
            <a:avLst/>
          </a:prstGeom>
        </p:spPr>
      </p:pic>
      <p:pic>
        <p:nvPicPr>
          <p:cNvPr id="12" name="Picture 11" descr="logo-with-gra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7450067" y="632011"/>
            <a:ext cx="1210122" cy="574945"/>
          </a:xfrm>
          <a:prstGeom prst="rect">
            <a:avLst/>
          </a:prstGeom>
        </p:spPr>
      </p:pic>
      <p:sp>
        <p:nvSpPr>
          <p:cNvPr id="8" name="Rectangle 7"/>
          <p:cNvSpPr/>
          <p:nvPr userDrawn="1"/>
        </p:nvSpPr>
        <p:spPr bwMode="white">
          <a:xfrm>
            <a:off x="0" y="3189939"/>
            <a:ext cx="9144000" cy="36680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2749296"/>
            <a:ext cx="9144000" cy="4108703"/>
          </a:xfrm>
          <a:prstGeom prst="rect">
            <a:avLst/>
          </a:prstGeom>
        </p:spPr>
      </p:pic>
      <p:pic>
        <p:nvPicPr>
          <p:cNvPr id="13" name="Picture 12" descr="ico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6811099" y="548819"/>
            <a:ext cx="536448" cy="731520"/>
          </a:xfrm>
          <a:prstGeom prst="rect">
            <a:avLst/>
          </a:prstGeom>
        </p:spPr>
      </p:pic>
      <p:pic>
        <p:nvPicPr>
          <p:cNvPr id="14" name="Picture 13" descr="logo-with-gra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black">
          <a:xfrm>
            <a:off x="7450067" y="632011"/>
            <a:ext cx="1210122" cy="574945"/>
          </a:xfrm>
          <a:prstGeom prst="rect">
            <a:avLst/>
          </a:prstGeom>
        </p:spPr>
      </p:pic>
    </p:spTree>
    <p:extLst>
      <p:ext uri="{BB962C8B-B14F-4D97-AF65-F5344CB8AC3E}">
        <p14:creationId xmlns:p14="http://schemas.microsoft.com/office/powerpoint/2010/main" val="246410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Black">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bwMode="white">
          <a:xfrm>
            <a:off x="0" y="3189939"/>
            <a:ext cx="9144000" cy="36680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2749296"/>
            <a:ext cx="9144000" cy="4108703"/>
          </a:xfrm>
          <a:prstGeom prst="rect">
            <a:avLst/>
          </a:prstGeom>
        </p:spPr>
      </p:pic>
      <p:pic>
        <p:nvPicPr>
          <p:cNvPr id="2" name="Picture 1" descr="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7447695" y="630884"/>
            <a:ext cx="1212494" cy="576072"/>
          </a:xfrm>
          <a:prstGeom prst="rect">
            <a:avLst/>
          </a:prstGeom>
        </p:spPr>
      </p:pic>
      <p:sp>
        <p:nvSpPr>
          <p:cNvPr id="9" name="Title 1"/>
          <p:cNvSpPr>
            <a:spLocks noGrp="1"/>
          </p:cNvSpPr>
          <p:nvPr>
            <p:ph type="ctrTitle"/>
          </p:nvPr>
        </p:nvSpPr>
        <p:spPr>
          <a:xfrm>
            <a:off x="420278" y="3587757"/>
            <a:ext cx="8241959" cy="1372307"/>
          </a:xfrm>
          <a:prstGeom prst="rect">
            <a:avLst/>
          </a:prstGeom>
        </p:spPr>
        <p:txBody>
          <a:bodyPr>
            <a:normAutofit/>
          </a:bodyPr>
          <a:lstStyle>
            <a:lvl1pPr algn="l">
              <a:defRPr sz="3200" b="1" i="0" baseline="0">
                <a:solidFill>
                  <a:schemeClr val="bg1"/>
                </a:solidFill>
                <a:latin typeface="Calibri" panose="020F0502020204030204" pitchFamily="34" charset="0"/>
                <a:cs typeface="Arial" pitchFamily="34" charset="0"/>
              </a:defRPr>
            </a:lvl1pPr>
          </a:lstStyle>
          <a:p>
            <a:r>
              <a:rPr lang="en-CA" dirty="0"/>
              <a:t>Click to edit Master title style</a:t>
            </a:r>
            <a:endParaRPr lang="en-US" dirty="0"/>
          </a:p>
        </p:txBody>
      </p:sp>
      <p:sp>
        <p:nvSpPr>
          <p:cNvPr id="10"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3">
                    <a:lumMod val="60000"/>
                    <a:lumOff val="40000"/>
                  </a:schemeClr>
                </a:solidFill>
              </a:defRPr>
            </a:lvl1pPr>
          </a:lstStyle>
          <a:p>
            <a:r>
              <a:rPr lang="en-CA" dirty="0"/>
              <a:t>Click to edit Master subtitle style</a:t>
            </a:r>
            <a:endParaRPr lang="en-US" dirty="0"/>
          </a:p>
        </p:txBody>
      </p:sp>
      <p:pic>
        <p:nvPicPr>
          <p:cNvPr id="12" name="Picture 11" descr="icon.png"/>
          <p:cNvPicPr>
            <a:picLocks noChangeAspect="1"/>
          </p:cNvPicPr>
          <p:nvPr/>
        </p:nvPicPr>
        <p:blipFill>
          <a:blip r:embed="rId4">
            <a:extLst>
              <a:ext uri="{28A0092B-C50C-407E-A947-70E740481C1C}">
                <a14:useLocalDpi xmlns:a14="http://schemas.microsoft.com/office/drawing/2010/main"/>
              </a:ext>
            </a:extLst>
          </a:blip>
          <a:stretch>
            <a:fillRect/>
          </a:stretch>
        </p:blipFill>
        <p:spPr bwMode="black">
          <a:xfrm>
            <a:off x="6811099" y="548819"/>
            <a:ext cx="536448" cy="731520"/>
          </a:xfrm>
          <a:prstGeom prst="rect">
            <a:avLst/>
          </a:prstGeom>
        </p:spPr>
      </p:pic>
      <p:sp>
        <p:nvSpPr>
          <p:cNvPr id="11" name="Rectangle 10"/>
          <p:cNvSpPr/>
          <p:nvPr userDrawn="1"/>
        </p:nvSpPr>
        <p:spPr bwMode="white">
          <a:xfrm>
            <a:off x="0" y="3189939"/>
            <a:ext cx="9144000" cy="36680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2749296"/>
            <a:ext cx="9144000" cy="4108703"/>
          </a:xfrm>
          <a:prstGeom prst="rect">
            <a:avLst/>
          </a:prstGeom>
        </p:spPr>
      </p:pic>
      <p:pic>
        <p:nvPicPr>
          <p:cNvPr id="14" name="Picture 1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7447695" y="630884"/>
            <a:ext cx="1212494" cy="576072"/>
          </a:xfrm>
          <a:prstGeom prst="rect">
            <a:avLst/>
          </a:prstGeom>
        </p:spPr>
      </p:pic>
      <p:pic>
        <p:nvPicPr>
          <p:cNvPr id="15" name="Picture 14" descr="icon.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bwMode="black">
          <a:xfrm>
            <a:off x="6811099" y="548819"/>
            <a:ext cx="536448" cy="731520"/>
          </a:xfrm>
          <a:prstGeom prst="rect">
            <a:avLst/>
          </a:prstGeom>
        </p:spPr>
      </p:pic>
    </p:spTree>
    <p:extLst>
      <p:ext uri="{BB962C8B-B14F-4D97-AF65-F5344CB8AC3E}">
        <p14:creationId xmlns:p14="http://schemas.microsoft.com/office/powerpoint/2010/main" val="3519573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 Teal">
    <p:spTree>
      <p:nvGrpSpPr>
        <p:cNvPr id="1" name=""/>
        <p:cNvGrpSpPr/>
        <p:nvPr/>
      </p:nvGrpSpPr>
      <p:grpSpPr>
        <a:xfrm>
          <a:off x="0" y="0"/>
          <a:ext cx="0" cy="0"/>
          <a:chOff x="0" y="0"/>
          <a:chExt cx="0" cy="0"/>
        </a:xfrm>
      </p:grpSpPr>
      <p:sp>
        <p:nvSpPr>
          <p:cNvPr id="5" name="Rectangle 4"/>
          <p:cNvSpPr/>
          <p:nvPr/>
        </p:nvSpPr>
        <p:spPr bwMode="white">
          <a:xfrm>
            <a:off x="0" y="1"/>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Calibri" panose="020F0502020204030204" pitchFamily="34" charset="0"/>
                <a:cs typeface="Arial" pitchFamily="34" charset="0"/>
              </a:defRPr>
            </a:lvl1pPr>
          </a:lstStyle>
          <a:p>
            <a:r>
              <a:rPr lang="en-CA" dirty="0"/>
              <a:t>Click to edit Master title style</a:t>
            </a:r>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2">
                    <a:lumMod val="20000"/>
                    <a:lumOff val="80000"/>
                  </a:schemeClr>
                </a:solidFill>
              </a:defRPr>
            </a:lvl1pPr>
          </a:lstStyle>
          <a:p>
            <a:r>
              <a:rPr lang="en-CA" dirty="0"/>
              <a:t>Click to edit Master subtitle style</a:t>
            </a:r>
            <a:endParaRPr lang="en-US" dirty="0"/>
          </a:p>
        </p:txBody>
      </p:sp>
      <p:sp>
        <p:nvSpPr>
          <p:cNvPr id="8" name="Rectangle 7"/>
          <p:cNvSpPr/>
          <p:nvPr/>
        </p:nvSpPr>
        <p:spPr bwMode="white">
          <a:xfrm>
            <a:off x="8179603" y="530352"/>
            <a:ext cx="644848" cy="7752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9" name="Picture 8" descr="icon-ko.png"/>
          <p:cNvPicPr>
            <a:picLocks noChangeAspect="1"/>
          </p:cNvPicPr>
          <p:nvPr/>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
        <p:nvSpPr>
          <p:cNvPr id="10" name="Rectangle 9"/>
          <p:cNvSpPr/>
          <p:nvPr userDrawn="1"/>
        </p:nvSpPr>
        <p:spPr bwMode="white">
          <a:xfrm>
            <a:off x="0" y="1"/>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12" name="Rectangle 11"/>
          <p:cNvSpPr/>
          <p:nvPr userDrawn="1"/>
        </p:nvSpPr>
        <p:spPr bwMode="white">
          <a:xfrm>
            <a:off x="8179603" y="530352"/>
            <a:ext cx="644848" cy="7752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13" name="Picture 12"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2666409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Spring Green">
    <p:spTree>
      <p:nvGrpSpPr>
        <p:cNvPr id="1" name=""/>
        <p:cNvGrpSpPr/>
        <p:nvPr/>
      </p:nvGrpSpPr>
      <p:grpSpPr>
        <a:xfrm>
          <a:off x="0" y="0"/>
          <a:ext cx="0" cy="0"/>
          <a:chOff x="0" y="0"/>
          <a:chExt cx="0" cy="0"/>
        </a:xfrm>
      </p:grpSpPr>
      <p:sp>
        <p:nvSpPr>
          <p:cNvPr id="5" name="Rectangle 4"/>
          <p:cNvSpPr/>
          <p:nvPr/>
        </p:nvSpPr>
        <p:spPr bwMode="white">
          <a:xfrm>
            <a:off x="0" y="1"/>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Calibri" panose="020F0502020204030204" pitchFamily="34" charset="0"/>
                <a:cs typeface="Arial" pitchFamily="34" charset="0"/>
              </a:defRPr>
            </a:lvl1pPr>
          </a:lstStyle>
          <a:p>
            <a:r>
              <a:rPr lang="en-CA" dirty="0"/>
              <a:t>Click to edit Master title style</a:t>
            </a:r>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3">
                    <a:lumMod val="20000"/>
                    <a:lumOff val="80000"/>
                  </a:schemeClr>
                </a:solidFill>
              </a:defRPr>
            </a:lvl1pPr>
          </a:lstStyle>
          <a:p>
            <a:r>
              <a:rPr lang="en-CA" dirty="0"/>
              <a:t>Click to edit Master subtitle style</a:t>
            </a:r>
            <a:endParaRPr lang="en-US" dirty="0"/>
          </a:p>
        </p:txBody>
      </p:sp>
      <p:sp>
        <p:nvSpPr>
          <p:cNvPr id="8" name="Rectangle 7"/>
          <p:cNvSpPr/>
          <p:nvPr/>
        </p:nvSpPr>
        <p:spPr bwMode="white">
          <a:xfrm>
            <a:off x="8179603" y="530352"/>
            <a:ext cx="644848" cy="7752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9" name="Picture 8" descr="icon-ko.png"/>
          <p:cNvPicPr>
            <a:picLocks noChangeAspect="1"/>
          </p:cNvPicPr>
          <p:nvPr/>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
        <p:nvSpPr>
          <p:cNvPr id="10" name="Rectangle 9"/>
          <p:cNvSpPr/>
          <p:nvPr userDrawn="1"/>
        </p:nvSpPr>
        <p:spPr bwMode="white">
          <a:xfrm>
            <a:off x="0" y="1"/>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12" name="Rectangle 11"/>
          <p:cNvSpPr/>
          <p:nvPr userDrawn="1"/>
        </p:nvSpPr>
        <p:spPr bwMode="white">
          <a:xfrm>
            <a:off x="8179603" y="530352"/>
            <a:ext cx="644848" cy="7752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13" name="Picture 12"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2005483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Light Blue">
    <p:spTree>
      <p:nvGrpSpPr>
        <p:cNvPr id="1" name=""/>
        <p:cNvGrpSpPr/>
        <p:nvPr/>
      </p:nvGrpSpPr>
      <p:grpSpPr>
        <a:xfrm>
          <a:off x="0" y="0"/>
          <a:ext cx="0" cy="0"/>
          <a:chOff x="0" y="0"/>
          <a:chExt cx="0" cy="0"/>
        </a:xfrm>
      </p:grpSpPr>
      <p:sp>
        <p:nvSpPr>
          <p:cNvPr id="5" name="Rectangle 4"/>
          <p:cNvSpPr/>
          <p:nvPr/>
        </p:nvSpPr>
        <p:spPr bwMode="white">
          <a:xfrm>
            <a:off x="0" y="1"/>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Calibri" panose="020F0502020204030204" pitchFamily="34" charset="0"/>
                <a:cs typeface="Arial" pitchFamily="34" charset="0"/>
              </a:defRPr>
            </a:lvl1pPr>
          </a:lstStyle>
          <a:p>
            <a:r>
              <a:rPr lang="en-CA" dirty="0"/>
              <a:t>Click to edit Master title style</a:t>
            </a:r>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4">
                    <a:lumMod val="20000"/>
                    <a:lumOff val="80000"/>
                  </a:schemeClr>
                </a:solidFill>
              </a:defRPr>
            </a:lvl1pPr>
          </a:lstStyle>
          <a:p>
            <a:r>
              <a:rPr lang="en-CA" dirty="0"/>
              <a:t>Click to edit Master subtitle style</a:t>
            </a:r>
            <a:endParaRPr lang="en-US" dirty="0"/>
          </a:p>
        </p:txBody>
      </p:sp>
      <p:sp>
        <p:nvSpPr>
          <p:cNvPr id="8" name="Rectangle 7"/>
          <p:cNvSpPr/>
          <p:nvPr/>
        </p:nvSpPr>
        <p:spPr bwMode="white">
          <a:xfrm>
            <a:off x="8179603" y="530352"/>
            <a:ext cx="644848" cy="7752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9" name="Picture 8" descr="icon-ko.png"/>
          <p:cNvPicPr>
            <a:picLocks noChangeAspect="1"/>
          </p:cNvPicPr>
          <p:nvPr/>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
        <p:nvSpPr>
          <p:cNvPr id="10" name="Rectangle 9"/>
          <p:cNvSpPr/>
          <p:nvPr userDrawn="1"/>
        </p:nvSpPr>
        <p:spPr bwMode="white">
          <a:xfrm>
            <a:off x="0" y="1"/>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12" name="Rectangle 11"/>
          <p:cNvSpPr/>
          <p:nvPr userDrawn="1"/>
        </p:nvSpPr>
        <p:spPr bwMode="white">
          <a:xfrm>
            <a:off x="8179603" y="530352"/>
            <a:ext cx="644848" cy="7752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13" name="Picture 12"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2064814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vider Cranberry">
    <p:spTree>
      <p:nvGrpSpPr>
        <p:cNvPr id="1" name=""/>
        <p:cNvGrpSpPr/>
        <p:nvPr/>
      </p:nvGrpSpPr>
      <p:grpSpPr>
        <a:xfrm>
          <a:off x="0" y="0"/>
          <a:ext cx="0" cy="0"/>
          <a:chOff x="0" y="0"/>
          <a:chExt cx="0" cy="0"/>
        </a:xfrm>
      </p:grpSpPr>
      <p:sp>
        <p:nvSpPr>
          <p:cNvPr id="5" name="Rectangle 4"/>
          <p:cNvSpPr/>
          <p:nvPr/>
        </p:nvSpPr>
        <p:spPr bwMode="white">
          <a:xfrm>
            <a:off x="0" y="1"/>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Calibri" panose="020F0502020204030204" pitchFamily="34" charset="0"/>
                <a:cs typeface="Arial" pitchFamily="34" charset="0"/>
              </a:defRPr>
            </a:lvl1pPr>
          </a:lstStyle>
          <a:p>
            <a:r>
              <a:rPr lang="en-CA" dirty="0"/>
              <a:t>Click to edit Master title style</a:t>
            </a:r>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5">
                    <a:lumMod val="20000"/>
                    <a:lumOff val="80000"/>
                  </a:schemeClr>
                </a:solidFill>
              </a:defRPr>
            </a:lvl1pPr>
          </a:lstStyle>
          <a:p>
            <a:r>
              <a:rPr lang="en-CA" dirty="0"/>
              <a:t>Click to edit Master subtitle style</a:t>
            </a:r>
            <a:endParaRPr lang="en-US" dirty="0"/>
          </a:p>
        </p:txBody>
      </p:sp>
      <p:sp>
        <p:nvSpPr>
          <p:cNvPr id="8" name="Rectangle 7"/>
          <p:cNvSpPr/>
          <p:nvPr/>
        </p:nvSpPr>
        <p:spPr bwMode="white">
          <a:xfrm>
            <a:off x="8179603" y="530352"/>
            <a:ext cx="644848" cy="7752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9" name="Picture 8" descr="icon-ko.png"/>
          <p:cNvPicPr>
            <a:picLocks noChangeAspect="1"/>
          </p:cNvPicPr>
          <p:nvPr/>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
        <p:nvSpPr>
          <p:cNvPr id="10" name="Rectangle 9"/>
          <p:cNvSpPr/>
          <p:nvPr userDrawn="1"/>
        </p:nvSpPr>
        <p:spPr bwMode="white">
          <a:xfrm>
            <a:off x="0" y="1"/>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12" name="Rectangle 11"/>
          <p:cNvSpPr/>
          <p:nvPr userDrawn="1"/>
        </p:nvSpPr>
        <p:spPr bwMode="white">
          <a:xfrm>
            <a:off x="8179603" y="530352"/>
            <a:ext cx="644848" cy="7752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13" name="Picture 12"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3276453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181344"/>
            <a:ext cx="9144000" cy="676656"/>
          </a:xfrm>
          <a:prstGeom prst="rect">
            <a:avLst/>
          </a:prstGeom>
        </p:spPr>
      </p:pic>
      <p:sp>
        <p:nvSpPr>
          <p:cNvPr id="4" name="TextBox 3"/>
          <p:cNvSpPr txBox="1"/>
          <p:nvPr/>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
        <p:nvSpPr>
          <p:cNvPr id="2" name="Title 1"/>
          <p:cNvSpPr>
            <a:spLocks noGrp="1"/>
          </p:cNvSpPr>
          <p:nvPr>
            <p:ph type="title"/>
          </p:nvPr>
        </p:nvSpPr>
        <p:spPr>
          <a:xfrm>
            <a:off x="411238" y="524088"/>
            <a:ext cx="7454305" cy="780143"/>
          </a:xfrm>
          <a:prstGeom prst="rect">
            <a:avLst/>
          </a:prstGeom>
        </p:spPr>
        <p:txBody>
          <a:bodyPr/>
          <a:lstStyle>
            <a:lvl1pPr algn="l">
              <a:lnSpc>
                <a:spcPts val="2600"/>
              </a:lnSpc>
              <a:defRPr sz="2400" b="1" i="0">
                <a:solidFill>
                  <a:schemeClr val="accent2"/>
                </a:solidFill>
                <a:latin typeface="Calibri" panose="020F0502020204030204" pitchFamily="34" charset="0"/>
                <a:cs typeface="Arial" pitchFamily="34" charset="0"/>
              </a:defRPr>
            </a:lvl1pPr>
          </a:lstStyle>
          <a:p>
            <a:r>
              <a:rPr lang="en-CA" dirty="0"/>
              <a:t>Click to edit Master title style</a:t>
            </a:r>
            <a:endParaRPr lang="en-US" dirty="0"/>
          </a:p>
        </p:txBody>
      </p:sp>
      <p:sp>
        <p:nvSpPr>
          <p:cNvPr id="3" name="Content Placeholder 2"/>
          <p:cNvSpPr>
            <a:spLocks noGrp="1"/>
          </p:cNvSpPr>
          <p:nvPr>
            <p:ph idx="1"/>
          </p:nvPr>
        </p:nvSpPr>
        <p:spPr>
          <a:xfrm>
            <a:off x="411238" y="1716598"/>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Calibri" panose="020F0502020204030204" pitchFamily="34" charset="0"/>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Calibri" panose="020F0502020204030204" pitchFamily="34" charset="0"/>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Calibri" panose="020F0502020204030204" pitchFamily="34" charset="0"/>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Calibri" panose="020F0502020204030204" pitchFamily="34" charset="0"/>
                <a:cs typeface="Arial" pitchFamily="34" charset="0"/>
              </a:defRPr>
            </a:lvl4pPr>
            <a:lvl5pPr>
              <a:buClr>
                <a:srgbClr val="005996"/>
              </a:buClr>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p:txBody>
      </p:sp>
      <p:pic>
        <p:nvPicPr>
          <p:cNvPr id="7" name="Picture 6" descr="dots-text-botto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181344"/>
            <a:ext cx="9144000" cy="676656"/>
          </a:xfrm>
          <a:prstGeom prst="rect">
            <a:avLst/>
          </a:prstGeom>
        </p:spPr>
      </p:pic>
      <p:sp>
        <p:nvSpPr>
          <p:cNvPr id="8" name="TextBox 7"/>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Tree>
    <p:extLst>
      <p:ext uri="{BB962C8B-B14F-4D97-AF65-F5344CB8AC3E}">
        <p14:creationId xmlns:p14="http://schemas.microsoft.com/office/powerpoint/2010/main" val="183588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pring Green">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3">
                    <a:lumMod val="20000"/>
                    <a:lumOff val="80000"/>
                  </a:schemeClr>
                </a:solidFill>
              </a:defRPr>
            </a:lvl1pPr>
          </a:lstStyle>
          <a:p>
            <a:r>
              <a:rPr lang="en-US" smtClean="0"/>
              <a:t>Click to edit Master subtitle style</a:t>
            </a:r>
            <a:endParaRPr lang="en-US" dirty="0"/>
          </a:p>
        </p:txBody>
      </p:sp>
      <p:sp>
        <p:nvSpPr>
          <p:cNvPr id="8" name="Rectangle 7"/>
          <p:cNvSpPr/>
          <p:nvPr userDrawn="1"/>
        </p:nvSpPr>
        <p:spPr bwMode="white">
          <a:xfrm>
            <a:off x="8179603" y="530352"/>
            <a:ext cx="644848" cy="7752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233000375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ots-text-bottom.png"/>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6181344"/>
            <a:ext cx="9144000" cy="676656"/>
          </a:xfrm>
          <a:prstGeom prst="rect">
            <a:avLst/>
          </a:prstGeom>
        </p:spPr>
      </p:pic>
      <p:sp>
        <p:nvSpPr>
          <p:cNvPr id="10" name="TextBox 9"/>
          <p:cNvSpPr txBox="1"/>
          <p:nvPr/>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
        <p:nvSpPr>
          <p:cNvPr id="2" name="Title 1"/>
          <p:cNvSpPr>
            <a:spLocks noGrp="1"/>
          </p:cNvSpPr>
          <p:nvPr>
            <p:ph type="title"/>
          </p:nvPr>
        </p:nvSpPr>
        <p:spPr/>
        <p:txBody>
          <a:bodyPr/>
          <a:lstStyle>
            <a:lvl1pPr algn="l">
              <a:lnSpc>
                <a:spcPts val="2600"/>
              </a:lnSpc>
              <a:defRPr/>
            </a:lvl1pPr>
          </a:lstStyle>
          <a:p>
            <a:r>
              <a:rPr lang="en-CA" dirty="0"/>
              <a:t>Click to edit Master title style</a:t>
            </a:r>
            <a:endParaRPr lang="en-US" dirty="0"/>
          </a:p>
        </p:txBody>
      </p:sp>
      <p:sp>
        <p:nvSpPr>
          <p:cNvPr id="3" name="Content Placeholder 2"/>
          <p:cNvSpPr>
            <a:spLocks noGrp="1"/>
          </p:cNvSpPr>
          <p:nvPr>
            <p:ph sz="half" idx="1"/>
          </p:nvPr>
        </p:nvSpPr>
        <p:spPr>
          <a:xfrm>
            <a:off x="405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p:txBody>
      </p:sp>
      <p:sp>
        <p:nvSpPr>
          <p:cNvPr id="4" name="Content Placeholder 3"/>
          <p:cNvSpPr>
            <a:spLocks noGrp="1"/>
          </p:cNvSpPr>
          <p:nvPr>
            <p:ph sz="half" idx="2"/>
          </p:nvPr>
        </p:nvSpPr>
        <p:spPr>
          <a:xfrm>
            <a:off x="4596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p:txBody>
      </p:sp>
      <p:pic>
        <p:nvPicPr>
          <p:cNvPr id="7" name="Picture 6" descr="dots-text-botto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6181344"/>
            <a:ext cx="9144000" cy="676656"/>
          </a:xfrm>
          <a:prstGeom prst="rect">
            <a:avLst/>
          </a:prstGeom>
        </p:spPr>
      </p:pic>
      <p:sp>
        <p:nvSpPr>
          <p:cNvPr id="8" name="TextBox 7"/>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Tree>
    <p:extLst>
      <p:ext uri="{BB962C8B-B14F-4D97-AF65-F5344CB8AC3E}">
        <p14:creationId xmlns:p14="http://schemas.microsoft.com/office/powerpoint/2010/main" val="1483237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6181344"/>
            <a:ext cx="9144000" cy="676656"/>
          </a:xfrm>
          <a:prstGeom prst="rect">
            <a:avLst/>
          </a:prstGeom>
        </p:spPr>
      </p:pic>
      <p:sp>
        <p:nvSpPr>
          <p:cNvPr id="4" name="TextBox 3"/>
          <p:cNvSpPr txBox="1"/>
          <p:nvPr/>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
        <p:nvSpPr>
          <p:cNvPr id="2" name="Title 1"/>
          <p:cNvSpPr>
            <a:spLocks noGrp="1"/>
          </p:cNvSpPr>
          <p:nvPr>
            <p:ph type="title"/>
          </p:nvPr>
        </p:nvSpPr>
        <p:spPr>
          <a:xfrm>
            <a:off x="411238" y="524088"/>
            <a:ext cx="7472711" cy="780143"/>
          </a:xfrm>
          <a:prstGeom prst="rect">
            <a:avLst/>
          </a:prstGeom>
        </p:spPr>
        <p:txBody>
          <a:bodyPr/>
          <a:lstStyle>
            <a:lvl1pPr algn="l">
              <a:lnSpc>
                <a:spcPts val="2600"/>
              </a:lnSpc>
              <a:defRPr sz="2400" b="1" i="0">
                <a:solidFill>
                  <a:schemeClr val="accent2"/>
                </a:solidFill>
                <a:latin typeface="Calibri" panose="020F0502020204030204" pitchFamily="34" charset="0"/>
                <a:cs typeface="Arial" pitchFamily="34" charset="0"/>
              </a:defRPr>
            </a:lvl1pPr>
          </a:lstStyle>
          <a:p>
            <a:r>
              <a:rPr lang="en-CA" dirty="0"/>
              <a:t>Click to edit Master title style</a:t>
            </a:r>
            <a:endParaRPr lang="en-US" dirty="0"/>
          </a:p>
        </p:txBody>
      </p:sp>
      <p:pic>
        <p:nvPicPr>
          <p:cNvPr id="5" name="Picture 4" descr="dots-text-botto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6181344"/>
            <a:ext cx="9144000" cy="676656"/>
          </a:xfrm>
          <a:prstGeom prst="rect">
            <a:avLst/>
          </a:prstGeom>
        </p:spPr>
      </p:pic>
      <p:sp>
        <p:nvSpPr>
          <p:cNvPr id="7" name="TextBox 6"/>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Tree>
    <p:extLst>
      <p:ext uri="{BB962C8B-B14F-4D97-AF65-F5344CB8AC3E}">
        <p14:creationId xmlns:p14="http://schemas.microsoft.com/office/powerpoint/2010/main" val="4245300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Picture">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6181344"/>
            <a:ext cx="9144000" cy="676656"/>
          </a:xfrm>
          <a:prstGeom prst="rect">
            <a:avLst/>
          </a:prstGeom>
        </p:spPr>
      </p:pic>
      <p:sp>
        <p:nvSpPr>
          <p:cNvPr id="4" name="TextBox 3"/>
          <p:cNvSpPr txBox="1"/>
          <p:nvPr/>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
        <p:nvSpPr>
          <p:cNvPr id="2" name="Title 1"/>
          <p:cNvSpPr>
            <a:spLocks noGrp="1"/>
          </p:cNvSpPr>
          <p:nvPr>
            <p:ph type="title"/>
          </p:nvPr>
        </p:nvSpPr>
        <p:spPr>
          <a:xfrm>
            <a:off x="411239" y="524088"/>
            <a:ext cx="7478846" cy="780143"/>
          </a:xfrm>
          <a:prstGeom prst="rect">
            <a:avLst/>
          </a:prstGeom>
        </p:spPr>
        <p:txBody>
          <a:bodyPr/>
          <a:lstStyle>
            <a:lvl1pPr algn="l">
              <a:lnSpc>
                <a:spcPts val="2600"/>
              </a:lnSpc>
              <a:defRPr sz="2400" b="1" i="0">
                <a:solidFill>
                  <a:schemeClr val="accent2"/>
                </a:solidFill>
                <a:latin typeface="Calibri" panose="020F0502020204030204" pitchFamily="34" charset="0"/>
                <a:cs typeface="Arial" pitchFamily="34" charset="0"/>
              </a:defRPr>
            </a:lvl1pPr>
          </a:lstStyle>
          <a:p>
            <a:r>
              <a:rPr lang="en-CA" dirty="0"/>
              <a:t>Click to edit Master title style</a:t>
            </a:r>
            <a:endParaRPr lang="en-US" dirty="0"/>
          </a:p>
        </p:txBody>
      </p:sp>
      <p:sp>
        <p:nvSpPr>
          <p:cNvPr id="10" name="Picture Placeholder 9"/>
          <p:cNvSpPr>
            <a:spLocks noGrp="1"/>
          </p:cNvSpPr>
          <p:nvPr>
            <p:ph type="pic" sz="quarter" idx="10"/>
          </p:nvPr>
        </p:nvSpPr>
        <p:spPr>
          <a:xfrm>
            <a:off x="0" y="1609725"/>
            <a:ext cx="9144000" cy="4519613"/>
          </a:xfrm>
          <a:prstGeom prst="rect">
            <a:avLst/>
          </a:prstGeom>
        </p:spPr>
        <p:txBody>
          <a:bodyPr vert="horz"/>
          <a:lstStyle>
            <a:lvl1pPr marL="0" indent="0">
              <a:buNone/>
              <a:defRPr sz="2000"/>
            </a:lvl1pPr>
          </a:lstStyle>
          <a:p>
            <a:r>
              <a:rPr lang="en-CA" dirty="0"/>
              <a:t>Drag picture to placeholder or click icon to add</a:t>
            </a:r>
            <a:endParaRPr lang="en-US" dirty="0"/>
          </a:p>
        </p:txBody>
      </p:sp>
      <p:pic>
        <p:nvPicPr>
          <p:cNvPr id="7" name="Picture 6" descr="dots-text-botto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6181344"/>
            <a:ext cx="9144000" cy="676656"/>
          </a:xfrm>
          <a:prstGeom prst="rect">
            <a:avLst/>
          </a:prstGeom>
        </p:spPr>
      </p:pic>
      <p:sp>
        <p:nvSpPr>
          <p:cNvPr id="8" name="TextBox 7"/>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Tree>
    <p:extLst>
      <p:ext uri="{BB962C8B-B14F-4D97-AF65-F5344CB8AC3E}">
        <p14:creationId xmlns:p14="http://schemas.microsoft.com/office/powerpoint/2010/main" val="1551422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2">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
        <p:nvSpPr>
          <p:cNvPr id="2" name="Title 1"/>
          <p:cNvSpPr>
            <a:spLocks noGrp="1"/>
          </p:cNvSpPr>
          <p:nvPr>
            <p:ph type="title"/>
          </p:nvPr>
        </p:nvSpPr>
        <p:spPr>
          <a:xfrm>
            <a:off x="411239" y="524088"/>
            <a:ext cx="7442034" cy="780143"/>
          </a:xfrm>
          <a:prstGeom prst="rect">
            <a:avLst/>
          </a:prstGeom>
        </p:spPr>
        <p:txBody>
          <a:bodyPr/>
          <a:lstStyle>
            <a:lvl1pPr algn="l">
              <a:lnSpc>
                <a:spcPts val="2600"/>
              </a:lnSpc>
              <a:defRPr sz="2400" b="1" i="0">
                <a:solidFill>
                  <a:schemeClr val="accent2"/>
                </a:solidFill>
                <a:latin typeface="Calibri" panose="020F0502020204030204" pitchFamily="34" charset="0"/>
                <a:cs typeface="Arial" pitchFamily="34" charset="0"/>
              </a:defRPr>
            </a:lvl1pPr>
          </a:lstStyle>
          <a:p>
            <a:r>
              <a:rPr lang="en-CA" dirty="0"/>
              <a:t>Click to edit Master title style</a:t>
            </a:r>
            <a:endParaRPr lang="en-US" dirty="0"/>
          </a:p>
        </p:txBody>
      </p:sp>
      <p:sp>
        <p:nvSpPr>
          <p:cNvPr id="3" name="Content Placeholder 2"/>
          <p:cNvSpPr>
            <a:spLocks noGrp="1"/>
          </p:cNvSpPr>
          <p:nvPr>
            <p:ph idx="1"/>
          </p:nvPr>
        </p:nvSpPr>
        <p:spPr>
          <a:xfrm>
            <a:off x="411238" y="1724025"/>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Calibri" panose="020F0502020204030204" pitchFamily="34" charset="0"/>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Calibri" panose="020F0502020204030204" pitchFamily="34" charset="0"/>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Calibri" panose="020F0502020204030204" pitchFamily="34" charset="0"/>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Calibri" panose="020F0502020204030204" pitchFamily="34" charset="0"/>
                <a:cs typeface="Arial" pitchFamily="34" charset="0"/>
              </a:defRPr>
            </a:lvl4pPr>
            <a:lvl5pPr>
              <a:buClr>
                <a:srgbClr val="005996"/>
              </a:buClr>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p:txBody>
      </p:sp>
      <p:sp>
        <p:nvSpPr>
          <p:cNvPr id="5" name="TextBox 4"/>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Tree>
    <p:extLst>
      <p:ext uri="{BB962C8B-B14F-4D97-AF65-F5344CB8AC3E}">
        <p14:creationId xmlns:p14="http://schemas.microsoft.com/office/powerpoint/2010/main" val="33653352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 name="TextBox 9"/>
          <p:cNvSpPr txBox="1"/>
          <p:nvPr/>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
        <p:nvSpPr>
          <p:cNvPr id="2" name="Title 1"/>
          <p:cNvSpPr>
            <a:spLocks noGrp="1"/>
          </p:cNvSpPr>
          <p:nvPr>
            <p:ph type="title"/>
          </p:nvPr>
        </p:nvSpPr>
        <p:spPr/>
        <p:txBody>
          <a:bodyPr/>
          <a:lstStyle>
            <a:lvl1pPr algn="l">
              <a:lnSpc>
                <a:spcPts val="2600"/>
              </a:lnSpc>
              <a:defRPr/>
            </a:lvl1pPr>
          </a:lstStyle>
          <a:p>
            <a:r>
              <a:rPr lang="en-CA" dirty="0"/>
              <a:t>Click to edit Master title style</a:t>
            </a:r>
            <a:endParaRPr lang="en-US" dirty="0"/>
          </a:p>
        </p:txBody>
      </p:sp>
      <p:sp>
        <p:nvSpPr>
          <p:cNvPr id="3" name="Content Placeholder 2"/>
          <p:cNvSpPr>
            <a:spLocks noGrp="1"/>
          </p:cNvSpPr>
          <p:nvPr>
            <p:ph sz="half" idx="1"/>
          </p:nvPr>
        </p:nvSpPr>
        <p:spPr>
          <a:xfrm>
            <a:off x="405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p:txBody>
      </p:sp>
      <p:sp>
        <p:nvSpPr>
          <p:cNvPr id="4" name="Content Placeholder 3"/>
          <p:cNvSpPr>
            <a:spLocks noGrp="1"/>
          </p:cNvSpPr>
          <p:nvPr>
            <p:ph sz="half" idx="2"/>
          </p:nvPr>
        </p:nvSpPr>
        <p:spPr>
          <a:xfrm>
            <a:off x="4596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p:txBody>
      </p:sp>
      <p:sp>
        <p:nvSpPr>
          <p:cNvPr id="6" name="TextBox 5"/>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Tree>
    <p:extLst>
      <p:ext uri="{BB962C8B-B14F-4D97-AF65-F5344CB8AC3E}">
        <p14:creationId xmlns:p14="http://schemas.microsoft.com/office/powerpoint/2010/main" val="1183580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
        <p:nvSpPr>
          <p:cNvPr id="3" name="TextBox 2"/>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Tree>
    <p:extLst>
      <p:ext uri="{BB962C8B-B14F-4D97-AF65-F5344CB8AC3E}">
        <p14:creationId xmlns:p14="http://schemas.microsoft.com/office/powerpoint/2010/main" val="7538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Photo">
    <p:bg>
      <p:bgPr>
        <a:solidFill>
          <a:schemeClr val="bg1"/>
        </a:solidFill>
        <a:effectLst/>
      </p:bgPr>
    </p:bg>
    <p:spTree>
      <p:nvGrpSpPr>
        <p:cNvPr id="1" name=""/>
        <p:cNvGrpSpPr/>
        <p:nvPr/>
      </p:nvGrpSpPr>
      <p:grpSpPr>
        <a:xfrm>
          <a:off x="0" y="0"/>
          <a:ext cx="0" cy="0"/>
          <a:chOff x="0" y="0"/>
          <a:chExt cx="0" cy="0"/>
        </a:xfrm>
      </p:grpSpPr>
      <p:pic>
        <p:nvPicPr>
          <p:cNvPr id="3" name="Picture 2" descr="SWA-PPT-image-backgroun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Picture Placeholder 5"/>
          <p:cNvSpPr>
            <a:spLocks noGrp="1"/>
          </p:cNvSpPr>
          <p:nvPr>
            <p:ph type="pic" sz="quarter" idx="10"/>
          </p:nvPr>
        </p:nvSpPr>
        <p:spPr>
          <a:xfrm>
            <a:off x="284163" y="274638"/>
            <a:ext cx="8577262" cy="6321425"/>
          </a:xfrm>
        </p:spPr>
        <p:txBody>
          <a:bodyPr vert="horz"/>
          <a:lstStyle>
            <a:lvl1pPr marL="0" indent="0">
              <a:buNone/>
              <a:defRPr/>
            </a:lvl1pPr>
          </a:lstStyle>
          <a:p>
            <a:r>
              <a:rPr lang="en-CA" dirty="0"/>
              <a:t>Drag picture to placeholder or click icon to add</a:t>
            </a:r>
            <a:endParaRPr lang="en-US" dirty="0"/>
          </a:p>
        </p:txBody>
      </p:sp>
      <p:pic>
        <p:nvPicPr>
          <p:cNvPr id="4" name="Picture 3" descr="SWA-PPT-image-backgroun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4191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o Logo i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298168"/>
            <a:ext cx="9144000" cy="1255776"/>
          </a:xfrm>
          <a:prstGeom prst="rect">
            <a:avLst/>
          </a:prstGeom>
        </p:spPr>
      </p:pic>
      <p:pic>
        <p:nvPicPr>
          <p:cNvPr id="3" name="Picture 2" descr="dots-text-botto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181344"/>
            <a:ext cx="9144000" cy="676656"/>
          </a:xfrm>
          <a:prstGeom prst="rect">
            <a:avLst/>
          </a:prstGeom>
        </p:spPr>
      </p:pic>
      <p:sp>
        <p:nvSpPr>
          <p:cNvPr id="4" name="TextBox 3"/>
          <p:cNvSpPr txBox="1"/>
          <p:nvPr/>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
        <p:nvSpPr>
          <p:cNvPr id="5" name="Title 1"/>
          <p:cNvSpPr>
            <a:spLocks noGrp="1"/>
          </p:cNvSpPr>
          <p:nvPr>
            <p:ph type="title"/>
          </p:nvPr>
        </p:nvSpPr>
        <p:spPr>
          <a:xfrm>
            <a:off x="411238" y="524088"/>
            <a:ext cx="8324775" cy="780143"/>
          </a:xfrm>
          <a:prstGeom prst="rect">
            <a:avLst/>
          </a:prstGeom>
        </p:spPr>
        <p:txBody>
          <a:bodyPr/>
          <a:lstStyle>
            <a:lvl1pPr algn="l">
              <a:lnSpc>
                <a:spcPts val="2600"/>
              </a:lnSpc>
              <a:defRPr sz="2400" b="1" i="0">
                <a:solidFill>
                  <a:schemeClr val="accent2"/>
                </a:solidFill>
                <a:latin typeface="Calibri" panose="020F0502020204030204" pitchFamily="34" charset="0"/>
                <a:cs typeface="Arial" pitchFamily="34" charset="0"/>
              </a:defRPr>
            </a:lvl1pPr>
          </a:lstStyle>
          <a:p>
            <a:r>
              <a:rPr lang="en-CA" dirty="0"/>
              <a:t>Click to edit Master title style</a:t>
            </a:r>
            <a:endParaRPr lang="en-US" dirty="0"/>
          </a:p>
        </p:txBody>
      </p:sp>
      <p:sp>
        <p:nvSpPr>
          <p:cNvPr id="6" name="Content Placeholder 2"/>
          <p:cNvSpPr>
            <a:spLocks noGrp="1"/>
          </p:cNvSpPr>
          <p:nvPr>
            <p:ph idx="1"/>
          </p:nvPr>
        </p:nvSpPr>
        <p:spPr>
          <a:xfrm>
            <a:off x="411238" y="1716598"/>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Calibri" panose="020F0502020204030204" pitchFamily="34" charset="0"/>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Calibri" panose="020F0502020204030204" pitchFamily="34" charset="0"/>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Calibri" panose="020F0502020204030204" pitchFamily="34" charset="0"/>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Calibri" panose="020F0502020204030204" pitchFamily="34" charset="0"/>
                <a:cs typeface="Arial" pitchFamily="34" charset="0"/>
              </a:defRPr>
            </a:lvl4pPr>
            <a:lvl5pPr>
              <a:buClr>
                <a:srgbClr val="005996"/>
              </a:buClr>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298168"/>
            <a:ext cx="9144000" cy="1255776"/>
          </a:xfrm>
          <a:prstGeom prst="rect">
            <a:avLst/>
          </a:prstGeom>
        </p:spPr>
      </p:pic>
      <p:pic>
        <p:nvPicPr>
          <p:cNvPr id="9" name="Picture 8" descr="dots-text-bottom.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81344"/>
            <a:ext cx="9144000" cy="676656"/>
          </a:xfrm>
          <a:prstGeom prst="rect">
            <a:avLst/>
          </a:prstGeom>
        </p:spPr>
      </p:pic>
      <p:sp>
        <p:nvSpPr>
          <p:cNvPr id="10" name="TextBox 9"/>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Tree>
    <p:extLst>
      <p:ext uri="{BB962C8B-B14F-4D97-AF65-F5344CB8AC3E}">
        <p14:creationId xmlns:p14="http://schemas.microsoft.com/office/powerpoint/2010/main" val="1311034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3999" cy="6857999"/>
          </a:xfrm>
        </p:spPr>
        <p:txBody>
          <a:bodyPr vert="horz"/>
          <a:lstStyle>
            <a:lvl1pPr>
              <a:defRPr/>
            </a:lvl1pPr>
          </a:lstStyle>
          <a:p>
            <a:r>
              <a:rPr lang="en-CA" dirty="0"/>
              <a:t>Drag picture to placeholder or click icon to add</a:t>
            </a:r>
            <a:endParaRPr lang="en-US" dirty="0"/>
          </a:p>
        </p:txBody>
      </p:sp>
      <p:sp>
        <p:nvSpPr>
          <p:cNvPr id="9" name="Content Placeholder 8"/>
          <p:cNvSpPr>
            <a:spLocks noGrp="1"/>
          </p:cNvSpPr>
          <p:nvPr>
            <p:ph sz="quarter" idx="11" hasCustomPrompt="1"/>
          </p:nvPr>
        </p:nvSpPr>
        <p:spPr>
          <a:xfrm>
            <a:off x="1109662" y="1083734"/>
            <a:ext cx="2743200" cy="2743200"/>
          </a:xfrm>
          <a:prstGeom prst="ellipse">
            <a:avLst/>
          </a:prstGeom>
          <a:solidFill>
            <a:schemeClr val="accent3">
              <a:alpha val="80000"/>
            </a:schemeClr>
          </a:solidFill>
        </p:spPr>
        <p:txBody>
          <a:bodyPr vert="horz" lIns="91440" tIns="91440" rIns="91440" bIns="91440" anchor="ctr" anchorCtr="1">
            <a:noAutofit/>
          </a:bodyPr>
          <a:lstStyle>
            <a:lvl1pPr marL="0" indent="0" algn="ctr">
              <a:spcBef>
                <a:spcPts val="1000"/>
              </a:spcBef>
              <a:buNone/>
              <a:defRPr sz="1600">
                <a:solidFill>
                  <a:schemeClr val="bg1"/>
                </a:solidFill>
              </a:defRPr>
            </a:lvl1pPr>
          </a:lstStyle>
          <a:p>
            <a:pPr lvl="0"/>
            <a:r>
              <a:rPr lang="en-US" dirty="0"/>
              <a:t>Insert Quote</a:t>
            </a:r>
          </a:p>
        </p:txBody>
      </p:sp>
    </p:spTree>
    <p:extLst>
      <p:ext uri="{BB962C8B-B14F-4D97-AF65-F5344CB8AC3E}">
        <p14:creationId xmlns:p14="http://schemas.microsoft.com/office/powerpoint/2010/main" val="16028634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white">
          <a:xfrm>
            <a:off x="0" y="3189939"/>
            <a:ext cx="9144000" cy="36680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2749296"/>
            <a:ext cx="9144000" cy="4108703"/>
          </a:xfrm>
          <a:prstGeom prst="rect">
            <a:avLst/>
          </a:prstGeom>
        </p:spPr>
      </p:pic>
      <p:sp>
        <p:nvSpPr>
          <p:cNvPr id="9" name="Title 1"/>
          <p:cNvSpPr>
            <a:spLocks noGrp="1"/>
          </p:cNvSpPr>
          <p:nvPr>
            <p:ph type="ctrTitle"/>
          </p:nvPr>
        </p:nvSpPr>
        <p:spPr>
          <a:xfrm>
            <a:off x="420278" y="3587757"/>
            <a:ext cx="8241959" cy="1372307"/>
          </a:xfrm>
          <a:prstGeom prst="rect">
            <a:avLst/>
          </a:prstGeom>
        </p:spPr>
        <p:txBody>
          <a:bodyPr>
            <a:normAutofit/>
          </a:bodyPr>
          <a:lstStyle>
            <a:lvl1pPr algn="l">
              <a:defRPr sz="3200" b="1" i="0" baseline="0">
                <a:solidFill>
                  <a:schemeClr val="bg1"/>
                </a:solidFill>
                <a:latin typeface="Calibri" panose="020F0502020204030204" pitchFamily="34" charset="0"/>
                <a:cs typeface="Arial" pitchFamily="34" charset="0"/>
              </a:defRPr>
            </a:lvl1pPr>
          </a:lstStyle>
          <a:p>
            <a:endParaRPr lang="en-US" dirty="0"/>
          </a:p>
        </p:txBody>
      </p:sp>
      <p:sp>
        <p:nvSpPr>
          <p:cNvPr id="10"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3">
                    <a:lumMod val="60000"/>
                    <a:lumOff val="40000"/>
                  </a:schemeClr>
                </a:solidFill>
              </a:defRPr>
            </a:lvl1pPr>
          </a:lstStyle>
          <a:p>
            <a:endParaRPr lang="en-US" dirty="0"/>
          </a:p>
        </p:txBody>
      </p:sp>
      <p:pic>
        <p:nvPicPr>
          <p:cNvPr id="6" name="Picture 5" descr="ico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6811099" y="548819"/>
            <a:ext cx="536448" cy="731520"/>
          </a:xfrm>
          <a:prstGeom prst="rect">
            <a:avLst/>
          </a:prstGeom>
        </p:spPr>
      </p:pic>
      <p:pic>
        <p:nvPicPr>
          <p:cNvPr id="12" name="Picture 11" descr="logo-with-gra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black">
          <a:xfrm>
            <a:off x="7450067" y="632011"/>
            <a:ext cx="1210122" cy="574945"/>
          </a:xfrm>
          <a:prstGeom prst="rect">
            <a:avLst/>
          </a:prstGeom>
        </p:spPr>
      </p:pic>
    </p:spTree>
    <p:extLst>
      <p:ext uri="{BB962C8B-B14F-4D97-AF65-F5344CB8AC3E}">
        <p14:creationId xmlns:p14="http://schemas.microsoft.com/office/powerpoint/2010/main" val="173581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ight Blue">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4">
                    <a:lumMod val="20000"/>
                    <a:lumOff val="80000"/>
                  </a:schemeClr>
                </a:solidFill>
              </a:defRPr>
            </a:lvl1pPr>
          </a:lstStyle>
          <a:p>
            <a:r>
              <a:rPr lang="en-US" smtClean="0"/>
              <a:t>Click to edit Master subtitle style</a:t>
            </a:r>
            <a:endParaRPr lang="en-US" dirty="0"/>
          </a:p>
        </p:txBody>
      </p:sp>
      <p:sp>
        <p:nvSpPr>
          <p:cNvPr id="8" name="Rectangle 7"/>
          <p:cNvSpPr/>
          <p:nvPr userDrawn="1"/>
        </p:nvSpPr>
        <p:spPr bwMode="white">
          <a:xfrm>
            <a:off x="8179603" y="530352"/>
            <a:ext cx="644848" cy="7752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218846462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bwMode="white">
          <a:xfrm>
            <a:off x="0" y="3189939"/>
            <a:ext cx="9144000" cy="36680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2749296"/>
            <a:ext cx="9144000" cy="4108703"/>
          </a:xfrm>
          <a:prstGeom prst="rect">
            <a:avLst/>
          </a:prstGeom>
        </p:spPr>
      </p:pic>
      <p:pic>
        <p:nvPicPr>
          <p:cNvPr id="2" name="Picture 1"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7447695" y="630884"/>
            <a:ext cx="1212494" cy="576072"/>
          </a:xfrm>
          <a:prstGeom prst="rect">
            <a:avLst/>
          </a:prstGeom>
        </p:spPr>
      </p:pic>
      <p:sp>
        <p:nvSpPr>
          <p:cNvPr id="9" name="Title 1"/>
          <p:cNvSpPr>
            <a:spLocks noGrp="1"/>
          </p:cNvSpPr>
          <p:nvPr>
            <p:ph type="ctrTitle"/>
          </p:nvPr>
        </p:nvSpPr>
        <p:spPr>
          <a:xfrm>
            <a:off x="420278" y="3587757"/>
            <a:ext cx="8241959" cy="1372307"/>
          </a:xfrm>
          <a:prstGeom prst="rect">
            <a:avLst/>
          </a:prstGeom>
        </p:spPr>
        <p:txBody>
          <a:bodyPr>
            <a:normAutofit/>
          </a:bodyPr>
          <a:lstStyle>
            <a:lvl1pPr algn="l">
              <a:defRPr sz="3200" b="1" i="0" baseline="0">
                <a:solidFill>
                  <a:schemeClr val="bg1"/>
                </a:solidFill>
                <a:latin typeface="Calibri" panose="020F0502020204030204" pitchFamily="34" charset="0"/>
                <a:cs typeface="Arial" pitchFamily="34" charset="0"/>
              </a:defRPr>
            </a:lvl1pPr>
          </a:lstStyle>
          <a:p>
            <a:endParaRPr lang="en-US" dirty="0"/>
          </a:p>
        </p:txBody>
      </p:sp>
      <p:sp>
        <p:nvSpPr>
          <p:cNvPr id="10"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3">
                    <a:lumMod val="60000"/>
                    <a:lumOff val="40000"/>
                  </a:schemeClr>
                </a:solidFill>
              </a:defRPr>
            </a:lvl1pPr>
          </a:lstStyle>
          <a:p>
            <a:endParaRPr lang="en-US" dirty="0"/>
          </a:p>
        </p:txBody>
      </p:sp>
      <p:pic>
        <p:nvPicPr>
          <p:cNvPr id="12" name="Picture 11" descr="icon.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bwMode="black">
          <a:xfrm>
            <a:off x="6811099" y="548819"/>
            <a:ext cx="536448" cy="731520"/>
          </a:xfrm>
          <a:prstGeom prst="rect">
            <a:avLst/>
          </a:prstGeom>
        </p:spPr>
      </p:pic>
    </p:spTree>
    <p:extLst>
      <p:ext uri="{BB962C8B-B14F-4D97-AF65-F5344CB8AC3E}">
        <p14:creationId xmlns:p14="http://schemas.microsoft.com/office/powerpoint/2010/main" val="2636520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Divider Teal">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Calibri" panose="020F0502020204030204"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2">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2530838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ivider Spring Green">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Calibri" panose="020F0502020204030204"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3">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804522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ivider Light Blue">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Calibri" panose="020F0502020204030204"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4">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655211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ivider Cranberry">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Calibri" panose="020F0502020204030204"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5">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1782734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
        <p:nvSpPr>
          <p:cNvPr id="2" name="Title 1"/>
          <p:cNvSpPr>
            <a:spLocks noGrp="1"/>
          </p:cNvSpPr>
          <p:nvPr>
            <p:ph type="title"/>
          </p:nvPr>
        </p:nvSpPr>
        <p:spPr>
          <a:xfrm>
            <a:off x="411238" y="524088"/>
            <a:ext cx="7472711" cy="780143"/>
          </a:xfrm>
          <a:prstGeom prst="rect">
            <a:avLst/>
          </a:prstGeom>
        </p:spPr>
        <p:txBody>
          <a:bodyPr/>
          <a:lstStyle>
            <a:lvl1pPr algn="l">
              <a:lnSpc>
                <a:spcPts val="2600"/>
              </a:lnSpc>
              <a:defRPr sz="2400" b="1" i="0">
                <a:solidFill>
                  <a:schemeClr val="accent2"/>
                </a:solidFill>
                <a:latin typeface="Calibri" panose="020F0502020204030204" pitchFamily="34" charset="0"/>
                <a:cs typeface="Arial" pitchFamily="34" charset="0"/>
              </a:defRPr>
            </a:lvl1pPr>
          </a:lstStyle>
          <a:p>
            <a:r>
              <a:rPr lang="en-US" dirty="0"/>
              <a:t>Click to edit Master title</a:t>
            </a:r>
          </a:p>
        </p:txBody>
      </p:sp>
    </p:spTree>
    <p:extLst>
      <p:ext uri="{BB962C8B-B14F-4D97-AF65-F5344CB8AC3E}">
        <p14:creationId xmlns:p14="http://schemas.microsoft.com/office/powerpoint/2010/main" val="1169325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Picture">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
        <p:nvSpPr>
          <p:cNvPr id="2" name="Title 1"/>
          <p:cNvSpPr>
            <a:spLocks noGrp="1"/>
          </p:cNvSpPr>
          <p:nvPr>
            <p:ph type="title"/>
          </p:nvPr>
        </p:nvSpPr>
        <p:spPr>
          <a:xfrm>
            <a:off x="411239" y="524088"/>
            <a:ext cx="7478846" cy="780143"/>
          </a:xfrm>
          <a:prstGeom prst="rect">
            <a:avLst/>
          </a:prstGeom>
        </p:spPr>
        <p:txBody>
          <a:bodyPr/>
          <a:lstStyle>
            <a:lvl1pPr algn="l">
              <a:lnSpc>
                <a:spcPts val="2600"/>
              </a:lnSpc>
              <a:defRPr sz="2400" b="1" i="0">
                <a:solidFill>
                  <a:schemeClr val="accent2"/>
                </a:solidFill>
                <a:latin typeface="Calibri" panose="020F0502020204030204" pitchFamily="34" charset="0"/>
                <a:cs typeface="Arial" pitchFamily="34" charset="0"/>
              </a:defRPr>
            </a:lvl1pPr>
          </a:lstStyle>
          <a:p>
            <a:r>
              <a:rPr lang="en-US" dirty="0"/>
              <a:t>Click to edit Master title</a:t>
            </a:r>
          </a:p>
        </p:txBody>
      </p:sp>
      <p:sp>
        <p:nvSpPr>
          <p:cNvPr id="10" name="Picture Placeholder 9"/>
          <p:cNvSpPr>
            <a:spLocks noGrp="1"/>
          </p:cNvSpPr>
          <p:nvPr>
            <p:ph type="pic" sz="quarter" idx="10"/>
          </p:nvPr>
        </p:nvSpPr>
        <p:spPr>
          <a:xfrm>
            <a:off x="0" y="1609725"/>
            <a:ext cx="9144000" cy="4519613"/>
          </a:xfrm>
          <a:prstGeom prst="rect">
            <a:avLst/>
          </a:prstGeom>
        </p:spPr>
        <p:txBody>
          <a:bodyPr vert="horz"/>
          <a:lstStyle>
            <a:lvl1pPr marL="0" indent="0">
              <a:buNone/>
              <a:defRPr sz="2000"/>
            </a:lvl1pPr>
          </a:lstStyle>
          <a:p>
            <a:endParaRPr lang="en-US" dirty="0"/>
          </a:p>
        </p:txBody>
      </p:sp>
    </p:spTree>
    <p:extLst>
      <p:ext uri="{BB962C8B-B14F-4D97-AF65-F5344CB8AC3E}">
        <p14:creationId xmlns:p14="http://schemas.microsoft.com/office/powerpoint/2010/main" val="19037685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Tree>
    <p:extLst>
      <p:ext uri="{BB962C8B-B14F-4D97-AF65-F5344CB8AC3E}">
        <p14:creationId xmlns:p14="http://schemas.microsoft.com/office/powerpoint/2010/main" val="9376190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Photo">
    <p:bg>
      <p:bgPr>
        <a:solidFill>
          <a:schemeClr val="bg1"/>
        </a:solidFill>
        <a:effectLst/>
      </p:bgPr>
    </p:bg>
    <p:spTree>
      <p:nvGrpSpPr>
        <p:cNvPr id="1" name=""/>
        <p:cNvGrpSpPr/>
        <p:nvPr/>
      </p:nvGrpSpPr>
      <p:grpSpPr>
        <a:xfrm>
          <a:off x="0" y="0"/>
          <a:ext cx="0" cy="0"/>
          <a:chOff x="0" y="0"/>
          <a:chExt cx="0" cy="0"/>
        </a:xfrm>
      </p:grpSpPr>
      <p:pic>
        <p:nvPicPr>
          <p:cNvPr id="3" name="Picture 2" descr="SWA-PPT-image-backgroun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Picture Placeholder 5"/>
          <p:cNvSpPr>
            <a:spLocks noGrp="1"/>
          </p:cNvSpPr>
          <p:nvPr>
            <p:ph type="pic" sz="quarter" idx="10"/>
          </p:nvPr>
        </p:nvSpPr>
        <p:spPr>
          <a:xfrm>
            <a:off x="284163" y="274638"/>
            <a:ext cx="8577262" cy="6321425"/>
          </a:xfrm>
        </p:spPr>
        <p:txBody>
          <a:bodyPr vert="horz"/>
          <a:lstStyle>
            <a:lvl1pPr marL="0" indent="0">
              <a:buNone/>
              <a:defRPr/>
            </a:lvl1pPr>
          </a:lstStyle>
          <a:p>
            <a:endParaRPr lang="en-US" dirty="0"/>
          </a:p>
        </p:txBody>
      </p:sp>
    </p:spTree>
    <p:extLst>
      <p:ext uri="{BB962C8B-B14F-4D97-AF65-F5344CB8AC3E}">
        <p14:creationId xmlns:p14="http://schemas.microsoft.com/office/powerpoint/2010/main" val="12160779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No Logo i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298168"/>
            <a:ext cx="9144000" cy="1255776"/>
          </a:xfrm>
          <a:prstGeom prst="rect">
            <a:avLst/>
          </a:prstGeom>
        </p:spPr>
      </p:pic>
      <p:pic>
        <p:nvPicPr>
          <p:cNvPr id="3" name="Picture 2" descr="dots-text-bottom.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65BCC8"/>
                </a:solidFill>
                <a:latin typeface="Calibri" panose="020F0502020204030204" pitchFamily="34" charset="0"/>
              </a:rPr>
              <a:pPr algn="ctr">
                <a:defRPr/>
              </a:pPr>
              <a:t>‹#›</a:t>
            </a:fld>
            <a:endParaRPr lang="en-US" sz="1000" b="1" dirty="0">
              <a:solidFill>
                <a:srgbClr val="65BCC8"/>
              </a:solidFill>
              <a:latin typeface="Calibri" panose="020F0502020204030204" pitchFamily="34" charset="0"/>
            </a:endParaRPr>
          </a:p>
        </p:txBody>
      </p:sp>
      <p:sp>
        <p:nvSpPr>
          <p:cNvPr id="5" name="Title 1"/>
          <p:cNvSpPr>
            <a:spLocks noGrp="1"/>
          </p:cNvSpPr>
          <p:nvPr>
            <p:ph type="title"/>
          </p:nvPr>
        </p:nvSpPr>
        <p:spPr>
          <a:xfrm>
            <a:off x="411238" y="524088"/>
            <a:ext cx="8324775" cy="780143"/>
          </a:xfrm>
          <a:prstGeom prst="rect">
            <a:avLst/>
          </a:prstGeom>
        </p:spPr>
        <p:txBody>
          <a:bodyPr/>
          <a:lstStyle>
            <a:lvl1pPr algn="l">
              <a:lnSpc>
                <a:spcPts val="2600"/>
              </a:lnSpc>
              <a:defRPr sz="2400" b="1" i="0">
                <a:solidFill>
                  <a:schemeClr val="accent2"/>
                </a:solidFill>
                <a:latin typeface="Calibri" panose="020F0502020204030204" pitchFamily="34" charset="0"/>
                <a:cs typeface="Arial" pitchFamily="34" charset="0"/>
              </a:defRPr>
            </a:lvl1pPr>
          </a:lstStyle>
          <a:p>
            <a:r>
              <a:rPr lang="en-US" dirty="0"/>
              <a:t>Click to edit Master title</a:t>
            </a:r>
          </a:p>
        </p:txBody>
      </p:sp>
      <p:sp>
        <p:nvSpPr>
          <p:cNvPr id="6" name="Content Placeholder 2"/>
          <p:cNvSpPr>
            <a:spLocks noGrp="1"/>
          </p:cNvSpPr>
          <p:nvPr>
            <p:ph idx="1"/>
          </p:nvPr>
        </p:nvSpPr>
        <p:spPr>
          <a:xfrm>
            <a:off x="411238" y="1716598"/>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Calibri" panose="020F0502020204030204" pitchFamily="34" charset="0"/>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Calibri" panose="020F0502020204030204" pitchFamily="34" charset="0"/>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Calibri" panose="020F0502020204030204" pitchFamily="34" charset="0"/>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Calibri" panose="020F0502020204030204" pitchFamily="34" charset="0"/>
                <a:cs typeface="Arial" pitchFamily="34" charset="0"/>
              </a:defRPr>
            </a:lvl4pPr>
            <a:lvl5pPr>
              <a:buClr>
                <a:srgbClr val="00599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02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Cranberry">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5">
                    <a:lumMod val="20000"/>
                    <a:lumOff val="80000"/>
                  </a:schemeClr>
                </a:solidFill>
              </a:defRPr>
            </a:lvl1pPr>
          </a:lstStyle>
          <a:p>
            <a:r>
              <a:rPr lang="en-US" smtClean="0"/>
              <a:t>Click to edit Master subtitle style</a:t>
            </a:r>
            <a:endParaRPr lang="en-US" dirty="0"/>
          </a:p>
        </p:txBody>
      </p:sp>
      <p:sp>
        <p:nvSpPr>
          <p:cNvPr id="8" name="Rectangle 7"/>
          <p:cNvSpPr/>
          <p:nvPr userDrawn="1"/>
        </p:nvSpPr>
        <p:spPr bwMode="white">
          <a:xfrm>
            <a:off x="8179603" y="530352"/>
            <a:ext cx="644848" cy="7752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119570074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3999" cy="6857999"/>
          </a:xfrm>
        </p:spPr>
        <p:txBody>
          <a:bodyPr vert="horz"/>
          <a:lstStyle>
            <a:lvl1pPr>
              <a:defRPr/>
            </a:lvl1pPr>
          </a:lstStyle>
          <a:p>
            <a:endParaRPr lang="en-US" dirty="0"/>
          </a:p>
        </p:txBody>
      </p:sp>
      <p:sp>
        <p:nvSpPr>
          <p:cNvPr id="9" name="Content Placeholder 8"/>
          <p:cNvSpPr>
            <a:spLocks noGrp="1"/>
          </p:cNvSpPr>
          <p:nvPr>
            <p:ph sz="quarter" idx="11" hasCustomPrompt="1"/>
          </p:nvPr>
        </p:nvSpPr>
        <p:spPr>
          <a:xfrm>
            <a:off x="1109662" y="1083734"/>
            <a:ext cx="2743200" cy="2743200"/>
          </a:xfrm>
          <a:prstGeom prst="ellipse">
            <a:avLst/>
          </a:prstGeom>
          <a:solidFill>
            <a:schemeClr val="accent3">
              <a:alpha val="80000"/>
            </a:schemeClr>
          </a:solidFill>
        </p:spPr>
        <p:txBody>
          <a:bodyPr vert="horz" lIns="91440" tIns="91440" rIns="91440" bIns="91440" anchor="ctr" anchorCtr="1">
            <a:noAutofit/>
          </a:bodyPr>
          <a:lstStyle>
            <a:lvl1pPr marL="0" indent="0" algn="ctr">
              <a:spcBef>
                <a:spcPts val="1000"/>
              </a:spcBef>
              <a:buNone/>
              <a:defRPr sz="1600">
                <a:solidFill>
                  <a:schemeClr val="bg1"/>
                </a:solidFill>
              </a:defRPr>
            </a:lvl1pPr>
          </a:lstStyle>
          <a:p>
            <a:pPr lvl="0"/>
            <a:r>
              <a:rPr lang="en-US" dirty="0"/>
              <a:t>Insert Quote</a:t>
            </a:r>
          </a:p>
        </p:txBody>
      </p:sp>
    </p:spTree>
    <p:extLst>
      <p:ext uri="{BB962C8B-B14F-4D97-AF65-F5344CB8AC3E}">
        <p14:creationId xmlns:p14="http://schemas.microsoft.com/office/powerpoint/2010/main" val="317462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chemeClr val="accent4"/>
                </a:solidFill>
              </a:rPr>
              <a:pPr algn="ctr">
                <a:defRPr/>
              </a:pPr>
              <a:t>‹#›</a:t>
            </a:fld>
            <a:endParaRPr lang="en-US" sz="1000" b="1" dirty="0">
              <a:solidFill>
                <a:schemeClr val="accent4"/>
              </a:solidFill>
            </a:endParaRPr>
          </a:p>
        </p:txBody>
      </p:sp>
      <p:sp>
        <p:nvSpPr>
          <p:cNvPr id="2" name="Title 1"/>
          <p:cNvSpPr>
            <a:spLocks noGrp="1"/>
          </p:cNvSpPr>
          <p:nvPr>
            <p:ph type="title"/>
          </p:nvPr>
        </p:nvSpPr>
        <p:spPr>
          <a:xfrm>
            <a:off x="411238" y="524088"/>
            <a:ext cx="7454305" cy="780143"/>
          </a:xfrm>
          <a:prstGeom prst="rect">
            <a:avLst/>
          </a:prstGeom>
        </p:spPr>
        <p:txBody>
          <a:bodyPr/>
          <a:lstStyle>
            <a:lvl1pPr algn="l">
              <a:lnSpc>
                <a:spcPts val="2600"/>
              </a:lnSpc>
              <a:defRPr sz="2400" b="1" i="0">
                <a:solidFill>
                  <a:schemeClr val="accent2"/>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238" y="1716598"/>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mn-lt"/>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mn-lt"/>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4pPr>
            <a:lvl5pPr>
              <a:buClr>
                <a:srgbClr val="00599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ots-text-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6181344"/>
            <a:ext cx="9144000" cy="676656"/>
          </a:xfrm>
          <a:prstGeom prst="rect">
            <a:avLst/>
          </a:prstGeom>
        </p:spPr>
      </p:pic>
      <p:sp>
        <p:nvSpPr>
          <p:cNvPr id="10" name="TextBox 9"/>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chemeClr val="accent4"/>
                </a:solidFill>
              </a:rPr>
              <a:pPr algn="ctr">
                <a:defRPr/>
              </a:pPr>
              <a:t>‹#›</a:t>
            </a:fld>
            <a:endParaRPr lang="en-US" sz="1000" b="1" dirty="0">
              <a:solidFill>
                <a:schemeClr val="accent4"/>
              </a:solidFill>
            </a:endParaRPr>
          </a:p>
        </p:txBody>
      </p:sp>
      <p:sp>
        <p:nvSpPr>
          <p:cNvPr id="2" name="Title 1"/>
          <p:cNvSpPr>
            <a:spLocks noGrp="1"/>
          </p:cNvSpPr>
          <p:nvPr>
            <p:ph type="title"/>
          </p:nvPr>
        </p:nvSpPr>
        <p:spPr/>
        <p:txBody>
          <a:bodyPr/>
          <a:lstStyle>
            <a:lvl1pPr algn="l">
              <a:lnSpc>
                <a:spcPts val="2600"/>
              </a:lnSpc>
              <a:defRPr/>
            </a:lvl1pPr>
          </a:lstStyle>
          <a:p>
            <a:r>
              <a:rPr lang="en-US" smtClean="0"/>
              <a:t>Click to edit Master title style</a:t>
            </a:r>
            <a:endParaRPr lang="en-US" dirty="0"/>
          </a:p>
        </p:txBody>
      </p:sp>
      <p:sp>
        <p:nvSpPr>
          <p:cNvPr id="3" name="Content Placeholder 2"/>
          <p:cNvSpPr>
            <a:spLocks noGrp="1"/>
          </p:cNvSpPr>
          <p:nvPr>
            <p:ph sz="half" idx="1"/>
          </p:nvPr>
        </p:nvSpPr>
        <p:spPr>
          <a:xfrm>
            <a:off x="405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596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838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chemeClr val="accent4"/>
                </a:solidFill>
              </a:rPr>
              <a:pPr algn="ctr">
                <a:defRPr/>
              </a:pPr>
              <a:t>‹#›</a:t>
            </a:fld>
            <a:endParaRPr lang="en-US" sz="1000" b="1" dirty="0">
              <a:solidFill>
                <a:schemeClr val="accent4"/>
              </a:solidFill>
            </a:endParaRPr>
          </a:p>
        </p:txBody>
      </p:sp>
      <p:sp>
        <p:nvSpPr>
          <p:cNvPr id="2" name="Title 1"/>
          <p:cNvSpPr>
            <a:spLocks noGrp="1"/>
          </p:cNvSpPr>
          <p:nvPr>
            <p:ph type="title"/>
          </p:nvPr>
        </p:nvSpPr>
        <p:spPr>
          <a:xfrm>
            <a:off x="411238" y="524088"/>
            <a:ext cx="7472711" cy="780143"/>
          </a:xfrm>
          <a:prstGeom prst="rect">
            <a:avLst/>
          </a:prstGeom>
        </p:spPr>
        <p:txBody>
          <a:bodyPr/>
          <a:lstStyle>
            <a:lvl1pPr algn="l">
              <a:lnSpc>
                <a:spcPts val="2600"/>
              </a:lnSpc>
              <a:defRPr sz="2400" b="1" i="0">
                <a:solidFill>
                  <a:schemeClr val="accent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11403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theme" Target="../theme/theme5.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298168"/>
            <a:ext cx="9144000" cy="1255776"/>
          </a:xfrm>
          <a:prstGeom prst="rect">
            <a:avLst/>
          </a:prstGeom>
        </p:spPr>
      </p:pic>
      <p:sp>
        <p:nvSpPr>
          <p:cNvPr id="2" name="Title Placeholder 1"/>
          <p:cNvSpPr>
            <a:spLocks noGrp="1"/>
          </p:cNvSpPr>
          <p:nvPr>
            <p:ph type="title"/>
          </p:nvPr>
        </p:nvSpPr>
        <p:spPr>
          <a:xfrm>
            <a:off x="411480" y="530352"/>
            <a:ext cx="7447927" cy="775220"/>
          </a:xfrm>
          <a:prstGeom prst="rect">
            <a:avLst/>
          </a:prstGeom>
        </p:spPr>
        <p:txBody>
          <a:bodyPr/>
          <a:lstStyle/>
          <a:p>
            <a:pPr lvl="0" algn="l">
              <a:lnSpc>
                <a:spcPts val="2600"/>
              </a:lnSpc>
            </a:pPr>
            <a:r>
              <a:rPr lang="en-US" smtClean="0"/>
              <a:t>Click to edit Master title style</a:t>
            </a:r>
            <a:endParaRPr lang="en-US" dirty="0"/>
          </a:p>
        </p:txBody>
      </p:sp>
      <p:sp>
        <p:nvSpPr>
          <p:cNvPr id="3" name="Text Placeholder 2"/>
          <p:cNvSpPr>
            <a:spLocks noGrp="1"/>
          </p:cNvSpPr>
          <p:nvPr>
            <p:ph type="body" idx="1"/>
          </p:nvPr>
        </p:nvSpPr>
        <p:spPr>
          <a:xfrm>
            <a:off x="411480" y="1713362"/>
            <a:ext cx="8321040" cy="4544568"/>
          </a:xfrm>
          <a:prstGeom prst="rect">
            <a:avLst/>
          </a:prstGeom>
        </p:spPr>
        <p:txBody>
          <a:bodyPr/>
          <a:lstStyle/>
          <a:p>
            <a:pPr lvl="0">
              <a:lnSpc>
                <a:spcPct val="100000"/>
              </a:lnSpc>
              <a:spcBef>
                <a:spcPts val="0"/>
              </a:spcBef>
              <a:spcAft>
                <a:spcPts val="1200"/>
              </a:spcAft>
              <a:buClr>
                <a:schemeClr val="bg2"/>
              </a:buClr>
            </a:pPr>
            <a:r>
              <a:rPr lang="en-US" dirty="0" smtClean="0"/>
              <a:t>Click to edit Master text styles</a:t>
            </a:r>
          </a:p>
          <a:p>
            <a:pPr lvl="1">
              <a:lnSpc>
                <a:spcPct val="100000"/>
              </a:lnSpc>
              <a:spcBef>
                <a:spcPts val="0"/>
              </a:spcBef>
              <a:spcAft>
                <a:spcPts val="1200"/>
              </a:spcAft>
              <a:buClr>
                <a:schemeClr val="bg2"/>
              </a:buClr>
              <a:buFont typeface="Arial"/>
              <a:buChar char="•"/>
            </a:pPr>
            <a:r>
              <a:rPr lang="en-US" dirty="0" smtClean="0"/>
              <a:t>Second level</a:t>
            </a:r>
          </a:p>
          <a:p>
            <a:pPr lvl="2">
              <a:lnSpc>
                <a:spcPct val="100000"/>
              </a:lnSpc>
              <a:spcBef>
                <a:spcPts val="0"/>
              </a:spcBef>
              <a:spcAft>
                <a:spcPts val="1200"/>
              </a:spcAft>
              <a:buClr>
                <a:schemeClr val="bg2"/>
              </a:buClr>
              <a:buFont typeface="Arial"/>
            </a:pPr>
            <a:r>
              <a:rPr lang="en-US" dirty="0" smtClean="0"/>
              <a:t>Third level</a:t>
            </a:r>
          </a:p>
          <a:p>
            <a:pPr lvl="3">
              <a:lnSpc>
                <a:spcPct val="100000"/>
              </a:lnSpc>
              <a:spcBef>
                <a:spcPts val="0"/>
              </a:spcBef>
              <a:spcAft>
                <a:spcPts val="1200"/>
              </a:spcAft>
              <a:buClr>
                <a:schemeClr val="bg2"/>
              </a:buClr>
              <a:buFont typeface="Arial"/>
              <a:buChar char="•"/>
            </a:pPr>
            <a:r>
              <a:rPr lang="en-US" dirty="0" smtClean="0"/>
              <a:t>Fourth level</a:t>
            </a:r>
          </a:p>
        </p:txBody>
      </p:sp>
      <p:pic>
        <p:nvPicPr>
          <p:cNvPr id="7" name="Picture 6" descr="icon.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221717" y="548819"/>
            <a:ext cx="536448" cy="731520"/>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22" r:id="rId2"/>
    <p:sldLayoutId id="2147483718" r:id="rId3"/>
    <p:sldLayoutId id="2147483719" r:id="rId4"/>
    <p:sldLayoutId id="2147483721" r:id="rId5"/>
    <p:sldLayoutId id="2147483720" r:id="rId6"/>
    <p:sldLayoutId id="2147483717" r:id="rId7"/>
    <p:sldLayoutId id="2147483731" r:id="rId8"/>
    <p:sldLayoutId id="2147483724" r:id="rId9"/>
    <p:sldLayoutId id="2147483726" r:id="rId10"/>
    <p:sldLayoutId id="2147483727" r:id="rId11"/>
    <p:sldLayoutId id="2147483736" r:id="rId12"/>
    <p:sldLayoutId id="2147483732" r:id="rId13"/>
    <p:sldLayoutId id="2147483725" r:id="rId14"/>
    <p:sldLayoutId id="2147483733" r:id="rId15"/>
    <p:sldLayoutId id="2147483734" r:id="rId16"/>
    <p:sldLayoutId id="2147483735" r:id="rId17"/>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lang="en-US" sz="2400" b="1" i="0" kern="1200" smtClean="0">
          <a:solidFill>
            <a:schemeClr val="accent2"/>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lang="en-US" sz="2000" b="0" kern="1200" smtClean="0">
          <a:solidFill>
            <a:schemeClr val="accent1">
              <a:lumMod val="50000"/>
            </a:schemeClr>
          </a:solidFill>
          <a:latin typeface="+mn-lt"/>
          <a:ea typeface="ＭＳ Ｐゴシック" charset="-128"/>
          <a:cs typeface="Arial" pitchFamily="34" charset="0"/>
        </a:defRPr>
      </a:lvl1pPr>
      <a:lvl2pPr marL="627063" indent="-287338" algn="l" defTabSz="457200" rtl="0" eaLnBrk="1" fontAlgn="base" hangingPunct="1">
        <a:spcBef>
          <a:spcPct val="20000"/>
        </a:spcBef>
        <a:spcAft>
          <a:spcPts val="800"/>
        </a:spcAft>
        <a:buFont typeface="Arial" charset="0"/>
        <a:buChar char="–"/>
        <a:defRPr lang="en-US" sz="2000" kern="1200" smtClean="0">
          <a:solidFill>
            <a:schemeClr val="accent1"/>
          </a:solidFill>
          <a:latin typeface="+mn-lt"/>
          <a:ea typeface="ＭＳ Ｐゴシック" charset="-128"/>
          <a:cs typeface="Arial" pitchFamily="34" charset="0"/>
        </a:defRPr>
      </a:lvl2pPr>
      <a:lvl3pPr marL="857250" indent="-230188" algn="l" defTabSz="457200" rtl="0" eaLnBrk="1" fontAlgn="base" hangingPunct="1">
        <a:spcBef>
          <a:spcPct val="20000"/>
        </a:spcBef>
        <a:spcAft>
          <a:spcPts val="400"/>
        </a:spcAft>
        <a:buFont typeface="Arial" charset="0"/>
        <a:buChar char="•"/>
        <a:defRPr lang="en-US" sz="1600" kern="1200" smtClean="0">
          <a:solidFill>
            <a:schemeClr val="accent1"/>
          </a:solidFill>
          <a:latin typeface="+mn-lt"/>
          <a:ea typeface="ＭＳ Ｐゴシック" charset="-128"/>
          <a:cs typeface="Arial" pitchFamily="34" charset="0"/>
        </a:defRPr>
      </a:lvl3pPr>
      <a:lvl4pPr marL="1085850" indent="-228600" algn="l" defTabSz="457200" rtl="0" eaLnBrk="1" fontAlgn="base" hangingPunct="1">
        <a:spcBef>
          <a:spcPct val="20000"/>
        </a:spcBef>
        <a:spcAft>
          <a:spcPts val="200"/>
        </a:spcAft>
        <a:buFont typeface="Arial" charset="0"/>
        <a:buChar char="–"/>
        <a:defRPr lang="en-US" sz="1600" kern="1200" smtClean="0">
          <a:solidFill>
            <a:schemeClr val="accent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Font typeface="Arial" charset="0"/>
        <a:buChar char="»"/>
        <a:defRPr lang="en-US" sz="2000" kern="1200" smtClean="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301625"/>
            <a:ext cx="84613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a:t>Cover slide</a:t>
            </a:r>
          </a:p>
        </p:txBody>
      </p:sp>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36000" rIns="0" bIns="0" numCol="1" anchor="t" anchorCtr="0" compatLnSpc="1">
            <a:prstTxWarp prst="textNoShape">
              <a:avLst/>
            </a:prstTxWarp>
          </a:bodyPr>
          <a:lstStyle>
            <a:lvl1pPr algn="l">
              <a:defRPr sz="900" smtClean="0">
                <a:solidFill>
                  <a:schemeClr val="tx1"/>
                </a:solidFill>
                <a:latin typeface="Arial"/>
                <a:cs typeface="Arial"/>
              </a:defRPr>
            </a:lvl1pPr>
          </a:lstStyle>
          <a:p>
            <a:pPr defTabSz="914400">
              <a:defRPr/>
            </a:pPr>
            <a:fld id="{E067091C-D2E8-4B35-9C05-5008AC765F06}" type="slidenum">
              <a:rPr lang="en-US" b="1">
                <a:solidFill>
                  <a:srgbClr val="021F43"/>
                </a:solidFill>
                <a:ea typeface="MS PGothic" pitchFamily="34" charset="-128"/>
              </a:rPr>
              <a:pPr defTabSz="914400">
                <a:defRPr/>
              </a:pPr>
              <a:t>‹#›</a:t>
            </a:fld>
            <a:endParaRPr lang="en-US" b="1" dirty="0">
              <a:solidFill>
                <a:srgbClr val="021F43"/>
              </a:solidFill>
              <a:ea typeface="MS PGothic" pitchFamily="34" charset="-128"/>
            </a:endParaRPr>
          </a:p>
        </p:txBody>
      </p:sp>
    </p:spTree>
    <p:extLst>
      <p:ext uri="{BB962C8B-B14F-4D97-AF65-F5344CB8AC3E}">
        <p14:creationId xmlns:p14="http://schemas.microsoft.com/office/powerpoint/2010/main" val="125606984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hf hdr="0" ftr="0" dt="0"/>
  <p:txStyles>
    <p:titleStyle>
      <a:lvl1pPr algn="l" rtl="0" eaLnBrk="1" fontAlgn="base" hangingPunct="1">
        <a:spcBef>
          <a:spcPct val="0"/>
        </a:spcBef>
        <a:spcAft>
          <a:spcPct val="0"/>
        </a:spcAft>
        <a:defRPr sz="3200" baseline="0">
          <a:solidFill>
            <a:schemeClr val="tx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0100"/>
          </a:xfrm>
          <a:prstGeom prst="rect">
            <a:avLst/>
          </a:prstGeom>
        </p:spPr>
        <p:txBody>
          <a:bodyPr vert="horz" lIns="91440" tIns="45720" rIns="91440" bIns="45720" rtlCol="0" anchor="ctr">
            <a:normAutofit/>
          </a:bodyPr>
          <a:lstStyle/>
          <a:p>
            <a:r>
              <a:rPr lang="en-US" dirty="0"/>
              <a:t>Title Here (Arial 30, Bold)</a:t>
            </a:r>
          </a:p>
        </p:txBody>
      </p:sp>
      <p:sp>
        <p:nvSpPr>
          <p:cNvPr id="3" name="Text Placeholder 2"/>
          <p:cNvSpPr>
            <a:spLocks noGrp="1"/>
          </p:cNvSpPr>
          <p:nvPr>
            <p:ph type="body" idx="1"/>
          </p:nvPr>
        </p:nvSpPr>
        <p:spPr>
          <a:xfrm>
            <a:off x="457200" y="1408386"/>
            <a:ext cx="8229600" cy="4717777"/>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983303" y="6296381"/>
            <a:ext cx="1840699"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a:spLocks noChangeArrowheads="1"/>
          </p:cNvSpPr>
          <p:nvPr userDrawn="1"/>
        </p:nvSpPr>
        <p:spPr bwMode="auto">
          <a:xfrm>
            <a:off x="0" y="1142512"/>
            <a:ext cx="9144000" cy="91440"/>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hangingPunct="1">
              <a:spcBef>
                <a:spcPct val="50000"/>
              </a:spcBef>
              <a:buFontTx/>
              <a:buChar char="•"/>
              <a:defRPr/>
            </a:pPr>
            <a:endParaRPr lang="en-US" altLang="en-US" sz="1300" b="0">
              <a:solidFill>
                <a:prstClr val="white"/>
              </a:solidFill>
            </a:endParaRPr>
          </a:p>
        </p:txBody>
      </p:sp>
      <p:sp>
        <p:nvSpPr>
          <p:cNvPr id="15"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pPr defTabSz="914400"/>
            <a:fld id="{F9F971E6-D8D4-4C59-A1A0-5FE329A63D94}" type="slidenum">
              <a:rPr lang="en-US" b="1" smtClean="0">
                <a:solidFill>
                  <a:srgbClr val="000000">
                    <a:lumMod val="65000"/>
                    <a:lumOff val="35000"/>
                  </a:srgbClr>
                </a:solidFill>
                <a:ea typeface="MS PGothic" pitchFamily="34" charset="-128"/>
              </a:rPr>
              <a:pPr defTabSz="914400"/>
              <a:t>‹#›</a:t>
            </a:fld>
            <a:endParaRPr lang="en-US" b="1" dirty="0">
              <a:solidFill>
                <a:srgbClr val="000000">
                  <a:lumMod val="65000"/>
                  <a:lumOff val="35000"/>
                </a:srgbClr>
              </a:solidFill>
              <a:ea typeface="MS PGothic" pitchFamily="34" charset="-128"/>
            </a:endParaRPr>
          </a:p>
        </p:txBody>
      </p:sp>
    </p:spTree>
    <p:extLst>
      <p:ext uri="{BB962C8B-B14F-4D97-AF65-F5344CB8AC3E}">
        <p14:creationId xmlns:p14="http://schemas.microsoft.com/office/powerpoint/2010/main" val="15652656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hf hdr="0" ftr="0" dt="0"/>
  <p:txStyles>
    <p:titleStyle>
      <a:lvl1pPr algn="l" defTabSz="914400" rtl="0" eaLnBrk="1" latinLnBrk="0" hangingPunct="1">
        <a:spcBef>
          <a:spcPct val="0"/>
        </a:spcBef>
        <a:buNone/>
        <a:defRPr sz="3000" b="1" kern="1200" baseline="0">
          <a:solidFill>
            <a:schemeClr val="tx1"/>
          </a:solidFill>
          <a:latin typeface="Arial" panose="020B0604020202020204" pitchFamily="34" charset="0"/>
          <a:ea typeface="+mj-ea"/>
          <a:cs typeface="Arial" panose="020B0604020202020204" pitchFamily="34" charset="0"/>
        </a:defRPr>
      </a:lvl1pPr>
    </p:titleStyle>
    <p:body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36000" rIns="0" bIns="0" numCol="1" anchor="t" anchorCtr="0" compatLnSpc="1">
            <a:prstTxWarp prst="textNoShape">
              <a:avLst/>
            </a:prstTxWarp>
          </a:bodyPr>
          <a:lstStyle>
            <a:lvl1pPr algn="l">
              <a:defRPr sz="900" smtClean="0">
                <a:solidFill>
                  <a:schemeClr val="tx1"/>
                </a:solidFill>
                <a:latin typeface="Arial"/>
                <a:cs typeface="Arial"/>
              </a:defRPr>
            </a:lvl1pPr>
          </a:lstStyle>
          <a:p>
            <a:pPr defTabSz="914400">
              <a:defRPr/>
            </a:pPr>
            <a:fld id="{E067091C-D2E8-4B35-9C05-5008AC765F06}" type="slidenum">
              <a:rPr lang="en-US" b="1">
                <a:solidFill>
                  <a:srgbClr val="021F43"/>
                </a:solidFill>
                <a:ea typeface="MS PGothic" pitchFamily="34" charset="-128"/>
              </a:rPr>
              <a:pPr defTabSz="914400">
                <a:defRPr/>
              </a:pPr>
              <a:t>‹#›</a:t>
            </a:fld>
            <a:endParaRPr lang="en-US" b="1" dirty="0">
              <a:solidFill>
                <a:srgbClr val="021F43"/>
              </a:solidFill>
              <a:ea typeface="MS PGothic" pitchFamily="34" charset="-128"/>
            </a:endParaRPr>
          </a:p>
        </p:txBody>
      </p:sp>
    </p:spTree>
    <p:extLst>
      <p:ext uri="{BB962C8B-B14F-4D97-AF65-F5344CB8AC3E}">
        <p14:creationId xmlns:p14="http://schemas.microsoft.com/office/powerpoint/2010/main" val="21521773"/>
      </p:ext>
    </p:extLst>
  </p:cSld>
  <p:clrMap bg1="lt1" tx1="dk1" bg2="lt2" tx2="dk2" accent1="accent1" accent2="accent2" accent3="accent3" accent4="accent4" accent5="accent5" accent6="accent6" hlink="hlink" folHlink="folHlink"/>
  <p:sldLayoutIdLst>
    <p:sldLayoutId id="2147483750" r:id="rId1"/>
    <p:sldLayoutId id="2147483780" r:id="rId2"/>
    <p:sldLayoutId id="2147483781" r:id="rId3"/>
    <p:sldLayoutId id="2147483782" r:id="rId4"/>
    <p:sldLayoutId id="2147483783" r:id="rId5"/>
  </p:sldLayoutIdLst>
  <p:hf hdr="0" ftr="0" dt="0"/>
  <p:txStyles>
    <p:titleStyle>
      <a:lvl1pPr algn="l" rtl="0" eaLnBrk="1" fontAlgn="base" hangingPunct="1">
        <a:spcBef>
          <a:spcPct val="0"/>
        </a:spcBef>
        <a:spcAft>
          <a:spcPct val="0"/>
        </a:spcAft>
        <a:defRPr sz="3200" baseline="0">
          <a:solidFill>
            <a:schemeClr val="tx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0" y="298168"/>
            <a:ext cx="9144000" cy="1255776"/>
          </a:xfrm>
          <a:prstGeom prst="rect">
            <a:avLst/>
          </a:prstGeom>
        </p:spPr>
      </p:pic>
      <p:sp>
        <p:nvSpPr>
          <p:cNvPr id="2" name="Title Placeholder 1"/>
          <p:cNvSpPr>
            <a:spLocks noGrp="1"/>
          </p:cNvSpPr>
          <p:nvPr>
            <p:ph type="title"/>
          </p:nvPr>
        </p:nvSpPr>
        <p:spPr>
          <a:xfrm>
            <a:off x="411480" y="530352"/>
            <a:ext cx="7447927" cy="775220"/>
          </a:xfrm>
          <a:prstGeom prst="rect">
            <a:avLst/>
          </a:prstGeom>
        </p:spPr>
        <p:txBody>
          <a:bodyPr/>
          <a:lstStyle/>
          <a:p>
            <a:pPr lvl="0" algn="l">
              <a:lnSpc>
                <a:spcPts val="2600"/>
              </a:lnSpc>
            </a:pPr>
            <a:r>
              <a:rPr lang="en-CA" dirty="0"/>
              <a:t>Click to edit Master title style</a:t>
            </a:r>
            <a:endParaRPr lang="en-US" dirty="0"/>
          </a:p>
        </p:txBody>
      </p:sp>
      <p:sp>
        <p:nvSpPr>
          <p:cNvPr id="3" name="Text Placeholder 2"/>
          <p:cNvSpPr>
            <a:spLocks noGrp="1"/>
          </p:cNvSpPr>
          <p:nvPr>
            <p:ph type="body" idx="1"/>
          </p:nvPr>
        </p:nvSpPr>
        <p:spPr>
          <a:xfrm>
            <a:off x="411480" y="1713362"/>
            <a:ext cx="8321040" cy="4544568"/>
          </a:xfrm>
          <a:prstGeom prst="rect">
            <a:avLst/>
          </a:prstGeom>
        </p:spPr>
        <p:txBody>
          <a:bodyPr/>
          <a:lstStyle/>
          <a:p>
            <a:pPr lvl="0">
              <a:lnSpc>
                <a:spcPct val="100000"/>
              </a:lnSpc>
              <a:spcBef>
                <a:spcPts val="0"/>
              </a:spcBef>
              <a:spcAft>
                <a:spcPts val="1200"/>
              </a:spcAft>
              <a:buClr>
                <a:schemeClr val="bg2"/>
              </a:buClr>
            </a:pPr>
            <a:r>
              <a:rPr lang="en-US" dirty="0"/>
              <a:t>Click to edit Master text styles</a:t>
            </a:r>
          </a:p>
          <a:p>
            <a:pPr lvl="1">
              <a:lnSpc>
                <a:spcPct val="100000"/>
              </a:lnSpc>
              <a:spcBef>
                <a:spcPts val="0"/>
              </a:spcBef>
              <a:spcAft>
                <a:spcPts val="1200"/>
              </a:spcAft>
              <a:buClr>
                <a:schemeClr val="bg2"/>
              </a:buClr>
              <a:buFont typeface="Arial"/>
              <a:buChar char="•"/>
            </a:pPr>
            <a:r>
              <a:rPr lang="en-US" dirty="0"/>
              <a:t>Second level</a:t>
            </a:r>
          </a:p>
          <a:p>
            <a:pPr lvl="2">
              <a:lnSpc>
                <a:spcPct val="100000"/>
              </a:lnSpc>
              <a:spcBef>
                <a:spcPts val="0"/>
              </a:spcBef>
              <a:spcAft>
                <a:spcPts val="1200"/>
              </a:spcAft>
              <a:buClr>
                <a:schemeClr val="bg2"/>
              </a:buClr>
              <a:buFont typeface="Arial"/>
            </a:pPr>
            <a:r>
              <a:rPr lang="en-US" dirty="0"/>
              <a:t>Third level</a:t>
            </a:r>
          </a:p>
          <a:p>
            <a:pPr lvl="3">
              <a:lnSpc>
                <a:spcPct val="100000"/>
              </a:lnSpc>
              <a:spcBef>
                <a:spcPts val="0"/>
              </a:spcBef>
              <a:spcAft>
                <a:spcPts val="1200"/>
              </a:spcAft>
              <a:buClr>
                <a:schemeClr val="bg2"/>
              </a:buClr>
              <a:buFont typeface="Arial"/>
              <a:buChar char="•"/>
            </a:pPr>
            <a:r>
              <a:rPr lang="en-US" dirty="0"/>
              <a:t>Fourth level</a:t>
            </a:r>
          </a:p>
        </p:txBody>
      </p:sp>
      <p:pic>
        <p:nvPicPr>
          <p:cNvPr id="7" name="Picture 6" descr="icon.png"/>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8221717" y="548819"/>
            <a:ext cx="536448" cy="731520"/>
          </a:xfrm>
          <a:prstGeom prst="rect">
            <a:avLst/>
          </a:prstGeom>
        </p:spPr>
      </p:pic>
      <p:pic>
        <p:nvPicPr>
          <p:cNvPr id="6" name="Picture 5"/>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a:off x="0" y="298168"/>
            <a:ext cx="9144000" cy="1255776"/>
          </a:xfrm>
          <a:prstGeom prst="rect">
            <a:avLst/>
          </a:prstGeom>
        </p:spPr>
      </p:pic>
      <p:pic>
        <p:nvPicPr>
          <p:cNvPr id="8" name="Picture 7" descr="icon.png"/>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a:off x="8221717" y="548819"/>
            <a:ext cx="536448" cy="731520"/>
          </a:xfrm>
          <a:prstGeom prst="rect">
            <a:avLst/>
          </a:prstGeom>
        </p:spPr>
      </p:pic>
    </p:spTree>
    <p:extLst>
      <p:ext uri="{BB962C8B-B14F-4D97-AF65-F5344CB8AC3E}">
        <p14:creationId xmlns:p14="http://schemas.microsoft.com/office/powerpoint/2010/main" val="401914006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Lst>
  <p:hf sldNum="0" hdr="0" ftr="0" dt="0"/>
  <p:txStyles>
    <p:titleStyle>
      <a:lvl1pPr algn="ctr" defTabSz="457200" rtl="0" eaLnBrk="1" fontAlgn="base" hangingPunct="1">
        <a:spcBef>
          <a:spcPct val="0"/>
        </a:spcBef>
        <a:spcAft>
          <a:spcPct val="0"/>
        </a:spcAft>
        <a:defRPr lang="en-US" sz="2400" b="1" i="0" kern="1200" smtClean="0">
          <a:solidFill>
            <a:schemeClr val="accent2"/>
          </a:solidFill>
          <a:latin typeface="Calibri" panose="020F0502020204030204" pitchFamily="34" charset="0"/>
          <a:ea typeface="ＭＳ Ｐゴシック" charset="-128"/>
          <a:cs typeface="Arial"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lang="en-US" sz="2000" b="0" kern="1200" smtClean="0">
          <a:solidFill>
            <a:schemeClr val="accent1">
              <a:lumMod val="50000"/>
            </a:schemeClr>
          </a:solidFill>
          <a:latin typeface="Calibri" panose="020F0502020204030204" pitchFamily="34" charset="0"/>
          <a:ea typeface="ＭＳ Ｐゴシック" charset="-128"/>
          <a:cs typeface="Arial" pitchFamily="34" charset="0"/>
        </a:defRPr>
      </a:lvl1pPr>
      <a:lvl2pPr marL="627063" indent="-287338" algn="l" defTabSz="457200" rtl="0" eaLnBrk="1" fontAlgn="base" hangingPunct="1">
        <a:spcBef>
          <a:spcPct val="20000"/>
        </a:spcBef>
        <a:spcAft>
          <a:spcPts val="800"/>
        </a:spcAft>
        <a:buFont typeface="Arial" charset="0"/>
        <a:buChar char="–"/>
        <a:defRPr lang="en-US" sz="2000" kern="1200" smtClean="0">
          <a:solidFill>
            <a:schemeClr val="accent1"/>
          </a:solidFill>
          <a:latin typeface="Calibri" panose="020F0502020204030204" pitchFamily="34" charset="0"/>
          <a:ea typeface="ＭＳ Ｐゴシック" charset="-128"/>
          <a:cs typeface="Arial" pitchFamily="34" charset="0"/>
        </a:defRPr>
      </a:lvl2pPr>
      <a:lvl3pPr marL="857250" indent="-230188" algn="l" defTabSz="457200" rtl="0" eaLnBrk="1" fontAlgn="base" hangingPunct="1">
        <a:spcBef>
          <a:spcPct val="20000"/>
        </a:spcBef>
        <a:spcAft>
          <a:spcPts val="400"/>
        </a:spcAft>
        <a:buFont typeface="Arial" charset="0"/>
        <a:buChar char="•"/>
        <a:defRPr lang="en-US" sz="1600" kern="1200" smtClean="0">
          <a:solidFill>
            <a:schemeClr val="accent1"/>
          </a:solidFill>
          <a:latin typeface="Calibri" panose="020F0502020204030204" pitchFamily="34" charset="0"/>
          <a:ea typeface="ＭＳ Ｐゴシック" charset="-128"/>
          <a:cs typeface="Arial" pitchFamily="34" charset="0"/>
        </a:defRPr>
      </a:lvl3pPr>
      <a:lvl4pPr marL="1085850" indent="-228600" algn="l" defTabSz="457200" rtl="0" eaLnBrk="1" fontAlgn="base" hangingPunct="1">
        <a:spcBef>
          <a:spcPct val="20000"/>
        </a:spcBef>
        <a:spcAft>
          <a:spcPts val="200"/>
        </a:spcAft>
        <a:buFont typeface="Arial" charset="0"/>
        <a:buChar char="–"/>
        <a:defRPr lang="en-US" sz="1600" kern="1200" smtClean="0">
          <a:solidFill>
            <a:schemeClr val="accent1"/>
          </a:solidFill>
          <a:latin typeface="Calibri" panose="020F0502020204030204" pitchFamily="34" charset="0"/>
          <a:ea typeface="ＭＳ Ｐゴシック" charset="-128"/>
          <a:cs typeface="Arial" pitchFamily="34" charset="0"/>
        </a:defRPr>
      </a:lvl4pPr>
      <a:lvl5pPr marL="2057400" indent="-228600" algn="l" defTabSz="457200" rtl="0" eaLnBrk="1" fontAlgn="base" hangingPunct="1">
        <a:spcBef>
          <a:spcPct val="20000"/>
        </a:spcBef>
        <a:spcAft>
          <a:spcPct val="0"/>
        </a:spcAft>
        <a:buFont typeface="Arial" charset="0"/>
        <a:buChar char="»"/>
        <a:defRPr lang="en-US" sz="2000" kern="1200" smtClean="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hyperlink" Target="mailto:ddewaal@worldbank.org" TargetMode="External"/><Relationship Id="rId2" Type="http://schemas.openxmlformats.org/officeDocument/2006/relationships/hyperlink" Target="mailto:stremolet@worldbank.org" TargetMode="External"/><Relationship Id="rId1" Type="http://schemas.openxmlformats.org/officeDocument/2006/relationships/slideLayout" Target="../slideLayouts/slideLayout28.xml"/><Relationship Id="rId4" Type="http://schemas.openxmlformats.org/officeDocument/2006/relationships/hyperlink" Target="mailto:jkolker@worldbank.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sz="2600" dirty="0" err="1" smtClean="0"/>
              <a:t>Webinaire</a:t>
            </a:r>
            <a:r>
              <a:rPr lang="fr-FR" sz="2600" dirty="0" smtClean="0"/>
              <a:t> de préparation aux Réunions 2017 de Haut Niveau du SWA : Le Financement des ODD </a:t>
            </a:r>
            <a:endParaRPr lang="fr-FR" sz="2600" dirty="0"/>
          </a:p>
        </p:txBody>
      </p:sp>
      <p:sp>
        <p:nvSpPr>
          <p:cNvPr id="3" name="Subtitle 2"/>
          <p:cNvSpPr>
            <a:spLocks noGrp="1"/>
          </p:cNvSpPr>
          <p:nvPr>
            <p:ph type="subTitle" idx="1"/>
          </p:nvPr>
        </p:nvSpPr>
        <p:spPr/>
        <p:txBody>
          <a:bodyPr/>
          <a:lstStyle/>
          <a:p>
            <a:r>
              <a:rPr lang="en-US" dirty="0" smtClean="0"/>
              <a:t>7 et 8 </a:t>
            </a:r>
            <a:r>
              <a:rPr lang="en-US" dirty="0" err="1" smtClean="0"/>
              <a:t>Février</a:t>
            </a:r>
            <a:r>
              <a:rPr lang="en-US" dirty="0" smtClean="0"/>
              <a:t> 2017</a:t>
            </a:r>
            <a:endParaRPr lang="en-US" dirty="0"/>
          </a:p>
        </p:txBody>
      </p:sp>
    </p:spTree>
    <p:extLst>
      <p:ext uri="{BB962C8B-B14F-4D97-AF65-F5344CB8AC3E}">
        <p14:creationId xmlns:p14="http://schemas.microsoft.com/office/powerpoint/2010/main" val="936166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lnSpc>
                <a:spcPct val="100000"/>
              </a:lnSpc>
            </a:pPr>
            <a:r>
              <a:rPr lang="fr-FR" altLang="fr-FR" dirty="0"/>
              <a:t>Éléments du processus préparatoire </a:t>
            </a:r>
          </a:p>
        </p:txBody>
      </p:sp>
      <p:cxnSp>
        <p:nvCxnSpPr>
          <p:cNvPr id="4" name="Straight Arrow Connector 3"/>
          <p:cNvCxnSpPr/>
          <p:nvPr/>
        </p:nvCxnSpPr>
        <p:spPr>
          <a:xfrm>
            <a:off x="439978" y="3662766"/>
            <a:ext cx="8704022" cy="0"/>
          </a:xfrm>
          <a:prstGeom prst="straightConnector1">
            <a:avLst/>
          </a:prstGeom>
          <a:ln w="254000">
            <a:solidFill>
              <a:schemeClr val="accent1"/>
            </a:solidFill>
            <a:tailEnd type="triangle"/>
          </a:ln>
        </p:spPr>
        <p:style>
          <a:lnRef idx="1">
            <a:schemeClr val="dk1"/>
          </a:lnRef>
          <a:fillRef idx="0">
            <a:schemeClr val="dk1"/>
          </a:fillRef>
          <a:effectRef idx="0">
            <a:schemeClr val="dk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643710555"/>
              </p:ext>
            </p:extLst>
          </p:nvPr>
        </p:nvGraphicFramePr>
        <p:xfrm>
          <a:off x="922177" y="3480461"/>
          <a:ext cx="7941270" cy="446921"/>
        </p:xfrm>
        <a:graphic>
          <a:graphicData uri="http://schemas.openxmlformats.org/drawingml/2006/table">
            <a:tbl>
              <a:tblPr firstRow="1" bandRow="1">
                <a:tableStyleId>{2D5ABB26-0587-4C30-8999-92F81FD0307C}</a:tableStyleId>
              </a:tblPr>
              <a:tblGrid>
                <a:gridCol w="1323545">
                  <a:extLst>
                    <a:ext uri="{9D8B030D-6E8A-4147-A177-3AD203B41FA5}">
                      <a16:colId xmlns:a16="http://schemas.microsoft.com/office/drawing/2014/main" xmlns="" val="20000"/>
                    </a:ext>
                  </a:extLst>
                </a:gridCol>
                <a:gridCol w="1323545">
                  <a:extLst>
                    <a:ext uri="{9D8B030D-6E8A-4147-A177-3AD203B41FA5}">
                      <a16:colId xmlns:a16="http://schemas.microsoft.com/office/drawing/2014/main" xmlns="" val="20001"/>
                    </a:ext>
                  </a:extLst>
                </a:gridCol>
                <a:gridCol w="1323545">
                  <a:extLst>
                    <a:ext uri="{9D8B030D-6E8A-4147-A177-3AD203B41FA5}">
                      <a16:colId xmlns:a16="http://schemas.microsoft.com/office/drawing/2014/main" xmlns="" val="20002"/>
                    </a:ext>
                  </a:extLst>
                </a:gridCol>
                <a:gridCol w="1323545">
                  <a:extLst>
                    <a:ext uri="{9D8B030D-6E8A-4147-A177-3AD203B41FA5}">
                      <a16:colId xmlns:a16="http://schemas.microsoft.com/office/drawing/2014/main" xmlns="" val="20003"/>
                    </a:ext>
                  </a:extLst>
                </a:gridCol>
                <a:gridCol w="1323545">
                  <a:extLst>
                    <a:ext uri="{9D8B030D-6E8A-4147-A177-3AD203B41FA5}">
                      <a16:colId xmlns:a16="http://schemas.microsoft.com/office/drawing/2014/main" xmlns="" val="20004"/>
                    </a:ext>
                  </a:extLst>
                </a:gridCol>
                <a:gridCol w="1323545">
                  <a:extLst>
                    <a:ext uri="{9D8B030D-6E8A-4147-A177-3AD203B41FA5}">
                      <a16:colId xmlns:a16="http://schemas.microsoft.com/office/drawing/2014/main" xmlns="" val="20005"/>
                    </a:ext>
                  </a:extLst>
                </a:gridCol>
              </a:tblGrid>
              <a:tr h="446921">
                <a:tc>
                  <a:txBody>
                    <a:bodyPr/>
                    <a:lstStyle/>
                    <a:p>
                      <a:r>
                        <a:rPr lang="en-US" dirty="0">
                          <a:solidFill>
                            <a:schemeClr val="bg1"/>
                          </a:solidFill>
                        </a:rPr>
                        <a:t>Nov</a:t>
                      </a:r>
                    </a:p>
                  </a:txBody>
                  <a:tcPr/>
                </a:tc>
                <a:tc>
                  <a:txBody>
                    <a:bodyPr/>
                    <a:lstStyle/>
                    <a:p>
                      <a:r>
                        <a:rPr lang="en-US" dirty="0" err="1" smtClean="0">
                          <a:solidFill>
                            <a:schemeClr val="bg1"/>
                          </a:solidFill>
                        </a:rPr>
                        <a:t>Déc</a:t>
                      </a:r>
                      <a:endParaRPr lang="en-US" dirty="0">
                        <a:solidFill>
                          <a:schemeClr val="bg1"/>
                        </a:solidFill>
                      </a:endParaRPr>
                    </a:p>
                  </a:txBody>
                  <a:tcPr/>
                </a:tc>
                <a:tc>
                  <a:txBody>
                    <a:bodyPr/>
                    <a:lstStyle/>
                    <a:p>
                      <a:r>
                        <a:rPr lang="en-US" dirty="0">
                          <a:solidFill>
                            <a:schemeClr val="bg1"/>
                          </a:solidFill>
                        </a:rPr>
                        <a:t>Jan</a:t>
                      </a:r>
                    </a:p>
                  </a:txBody>
                  <a:tcPr/>
                </a:tc>
                <a:tc>
                  <a:txBody>
                    <a:bodyPr/>
                    <a:lstStyle/>
                    <a:p>
                      <a:r>
                        <a:rPr lang="en-US" dirty="0" err="1" smtClean="0">
                          <a:solidFill>
                            <a:schemeClr val="bg1"/>
                          </a:solidFill>
                        </a:rPr>
                        <a:t>Fév</a:t>
                      </a:r>
                      <a:endParaRPr lang="en-US" dirty="0">
                        <a:solidFill>
                          <a:schemeClr val="bg1"/>
                        </a:solidFill>
                      </a:endParaRPr>
                    </a:p>
                  </a:txBody>
                  <a:tcPr/>
                </a:tc>
                <a:tc>
                  <a:txBody>
                    <a:bodyPr/>
                    <a:lstStyle/>
                    <a:p>
                      <a:r>
                        <a:rPr lang="en-US" dirty="0">
                          <a:solidFill>
                            <a:schemeClr val="bg1"/>
                          </a:solidFill>
                        </a:rPr>
                        <a:t>Mar</a:t>
                      </a:r>
                    </a:p>
                  </a:txBody>
                  <a:tcPr/>
                </a:tc>
                <a:tc>
                  <a:txBody>
                    <a:bodyPr/>
                    <a:lstStyle/>
                    <a:p>
                      <a:r>
                        <a:rPr lang="en-US" dirty="0" err="1">
                          <a:solidFill>
                            <a:schemeClr val="bg1"/>
                          </a:solidFill>
                        </a:rPr>
                        <a:t>Avr</a:t>
                      </a:r>
                      <a:endParaRPr lang="en-US" dirty="0">
                        <a:solidFill>
                          <a:schemeClr val="bg1"/>
                        </a:solidFill>
                      </a:endParaRPr>
                    </a:p>
                  </a:txBody>
                  <a:tcPr/>
                </a:tc>
                <a:extLst>
                  <a:ext uri="{0D108BD9-81ED-4DB2-BD59-A6C34878D82A}">
                    <a16:rowId xmlns:a16="http://schemas.microsoft.com/office/drawing/2014/main" xmlns="" val="10000"/>
                  </a:ext>
                </a:extLst>
              </a:tr>
            </a:tbl>
          </a:graphicData>
        </a:graphic>
      </p:graphicFrame>
      <p:sp>
        <p:nvSpPr>
          <p:cNvPr id="10" name="Rounded Rectangle 9"/>
          <p:cNvSpPr/>
          <p:nvPr/>
        </p:nvSpPr>
        <p:spPr>
          <a:xfrm>
            <a:off x="676348" y="3873179"/>
            <a:ext cx="1709650" cy="806146"/>
          </a:xfrm>
          <a:prstGeom prst="roundRect">
            <a:avLst>
              <a:gd name="adj" fmla="val 33394"/>
            </a:avLst>
          </a:prstGeom>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err="1" smtClean="0">
                <a:solidFill>
                  <a:prstClr val="white"/>
                </a:solidFill>
              </a:rPr>
              <a:t>Webinaire</a:t>
            </a:r>
            <a:r>
              <a:rPr lang="en-US" sz="1600" dirty="0" smtClean="0">
                <a:solidFill>
                  <a:prstClr val="white"/>
                </a:solidFill>
              </a:rPr>
              <a:t> 1 :</a:t>
            </a:r>
            <a:endParaRPr lang="en-US" sz="1600" dirty="0">
              <a:solidFill>
                <a:prstClr val="white"/>
              </a:solidFill>
            </a:endParaRPr>
          </a:p>
          <a:p>
            <a:pPr algn="ctr"/>
            <a:r>
              <a:rPr lang="fr-CH" sz="1600" dirty="0"/>
              <a:t>Aperçu </a:t>
            </a:r>
            <a:r>
              <a:rPr lang="fr-CH" sz="1600" dirty="0" smtClean="0"/>
              <a:t>des </a:t>
            </a:r>
            <a:r>
              <a:rPr lang="fr-CH" sz="1600" dirty="0"/>
              <a:t>RHN 2017</a:t>
            </a:r>
            <a:endParaRPr lang="en-US" sz="1600" dirty="0">
              <a:solidFill>
                <a:prstClr val="white"/>
              </a:solidFill>
            </a:endParaRPr>
          </a:p>
        </p:txBody>
      </p:sp>
      <p:sp>
        <p:nvSpPr>
          <p:cNvPr id="11" name="Rounded Rectangular Callout 10"/>
          <p:cNvSpPr/>
          <p:nvPr/>
        </p:nvSpPr>
        <p:spPr>
          <a:xfrm>
            <a:off x="3671481" y="4766270"/>
            <a:ext cx="3170070" cy="533161"/>
          </a:xfrm>
          <a:prstGeom prst="wedgeRoundRectCallout">
            <a:avLst>
              <a:gd name="adj1" fmla="val 22785"/>
              <a:gd name="adj2" fmla="val -51535"/>
              <a:gd name="adj3" fmla="val 16667"/>
            </a:avLst>
          </a:prstGeom>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prstClr val="white"/>
                </a:solidFill>
              </a:rPr>
              <a:t>‘</a:t>
            </a:r>
            <a:r>
              <a:rPr lang="en-US" dirty="0" err="1" smtClean="0">
                <a:solidFill>
                  <a:prstClr val="white"/>
                </a:solidFill>
              </a:rPr>
              <a:t>Papier</a:t>
            </a:r>
            <a:r>
              <a:rPr lang="en-US" dirty="0" smtClean="0">
                <a:solidFill>
                  <a:prstClr val="white"/>
                </a:solidFill>
              </a:rPr>
              <a:t> de contribution </a:t>
            </a:r>
            <a:r>
              <a:rPr lang="en-US" dirty="0" err="1" smtClean="0">
                <a:solidFill>
                  <a:prstClr val="white"/>
                </a:solidFill>
              </a:rPr>
              <a:t>à</a:t>
            </a:r>
            <a:r>
              <a:rPr lang="en-US" dirty="0" smtClean="0">
                <a:solidFill>
                  <a:prstClr val="white"/>
                </a:solidFill>
              </a:rPr>
              <a:t> la discussion’</a:t>
            </a:r>
            <a:endParaRPr lang="en-US" dirty="0">
              <a:solidFill>
                <a:prstClr val="white"/>
              </a:solidFill>
            </a:endParaRPr>
          </a:p>
        </p:txBody>
      </p:sp>
      <p:sp>
        <p:nvSpPr>
          <p:cNvPr id="24" name="Rounded Rectangular Callout 23"/>
          <p:cNvSpPr/>
          <p:nvPr/>
        </p:nvSpPr>
        <p:spPr>
          <a:xfrm>
            <a:off x="6926726" y="5655641"/>
            <a:ext cx="1440850" cy="585103"/>
          </a:xfrm>
          <a:prstGeom prst="wedgeRoundRectCallout">
            <a:avLst>
              <a:gd name="adj1" fmla="val 23970"/>
              <a:gd name="adj2" fmla="val -55772"/>
              <a:gd name="adj3" fmla="val 16667"/>
            </a:avLst>
          </a:prstGeom>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prstClr val="white"/>
                </a:solidFill>
              </a:rPr>
              <a:t>Rapport GLAAS</a:t>
            </a:r>
            <a:endParaRPr lang="en-US" dirty="0">
              <a:solidFill>
                <a:prstClr val="white"/>
              </a:solidFill>
            </a:endParaRPr>
          </a:p>
        </p:txBody>
      </p:sp>
      <p:sp>
        <p:nvSpPr>
          <p:cNvPr id="25" name="Rounded Rectangular Callout 24"/>
          <p:cNvSpPr/>
          <p:nvPr/>
        </p:nvSpPr>
        <p:spPr>
          <a:xfrm>
            <a:off x="3603300" y="6131364"/>
            <a:ext cx="3192766" cy="494906"/>
          </a:xfrm>
          <a:prstGeom prst="wedgeRoundRectCallout">
            <a:avLst>
              <a:gd name="adj1" fmla="val 17723"/>
              <a:gd name="adj2" fmla="val -47306"/>
              <a:gd name="adj3" fmla="val 16667"/>
            </a:avLst>
          </a:prstGeom>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solidFill>
                  <a:prstClr val="white"/>
                </a:solidFill>
              </a:rPr>
              <a:t>C</a:t>
            </a:r>
            <a:r>
              <a:rPr lang="en-US" dirty="0" err="1" smtClean="0">
                <a:solidFill>
                  <a:schemeClr val="bg1"/>
                </a:solidFill>
              </a:rPr>
              <a:t>omportements</a:t>
            </a:r>
            <a:r>
              <a:rPr lang="en-US" dirty="0" smtClean="0">
                <a:solidFill>
                  <a:schemeClr val="bg1"/>
                </a:solidFill>
              </a:rPr>
              <a:t> </a:t>
            </a:r>
            <a:r>
              <a:rPr lang="en-US" dirty="0" err="1">
                <a:solidFill>
                  <a:schemeClr val="bg1"/>
                </a:solidFill>
              </a:rPr>
              <a:t>collaboratifs</a:t>
            </a:r>
            <a:r>
              <a:rPr lang="en-US" dirty="0">
                <a:solidFill>
                  <a:schemeClr val="bg1"/>
                </a:solidFill>
              </a:rPr>
              <a:t> </a:t>
            </a:r>
            <a:r>
              <a:rPr lang="en-US" dirty="0" smtClean="0">
                <a:solidFill>
                  <a:schemeClr val="bg1"/>
                </a:solidFill>
              </a:rPr>
              <a:t>SWA </a:t>
            </a:r>
            <a:r>
              <a:rPr lang="en-US" dirty="0" smtClean="0">
                <a:solidFill>
                  <a:prstClr val="white"/>
                </a:solidFill>
              </a:rPr>
              <a:t>– </a:t>
            </a:r>
            <a:r>
              <a:rPr lang="en-US" dirty="0" err="1" smtClean="0">
                <a:solidFill>
                  <a:prstClr val="white"/>
                </a:solidFill>
              </a:rPr>
              <a:t>Profils</a:t>
            </a:r>
            <a:r>
              <a:rPr lang="en-US" dirty="0" smtClean="0">
                <a:solidFill>
                  <a:prstClr val="white"/>
                </a:solidFill>
              </a:rPr>
              <a:t> pays</a:t>
            </a:r>
            <a:endParaRPr lang="en-US" dirty="0">
              <a:solidFill>
                <a:prstClr val="white"/>
              </a:solidFill>
            </a:endParaRPr>
          </a:p>
        </p:txBody>
      </p:sp>
      <p:sp>
        <p:nvSpPr>
          <p:cNvPr id="30" name="Rounded Rectangular Callout 29"/>
          <p:cNvSpPr/>
          <p:nvPr/>
        </p:nvSpPr>
        <p:spPr>
          <a:xfrm>
            <a:off x="7516923" y="3981520"/>
            <a:ext cx="850653" cy="315538"/>
          </a:xfrm>
          <a:prstGeom prst="wedgeRoundRectCallout">
            <a:avLst>
              <a:gd name="adj1" fmla="val 2202"/>
              <a:gd name="adj2" fmla="val -130755"/>
              <a:gd name="adj3" fmla="val 16667"/>
            </a:avLst>
          </a:prstGeom>
          <a:solidFill>
            <a:srgbClr val="0091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FMM</a:t>
            </a:r>
          </a:p>
        </p:txBody>
      </p:sp>
      <p:sp>
        <p:nvSpPr>
          <p:cNvPr id="31" name="Rounded Rectangular Callout 30"/>
          <p:cNvSpPr/>
          <p:nvPr/>
        </p:nvSpPr>
        <p:spPr>
          <a:xfrm>
            <a:off x="7260246" y="4308883"/>
            <a:ext cx="990289" cy="457387"/>
          </a:xfrm>
          <a:prstGeom prst="wedgeRoundRectCallout">
            <a:avLst>
              <a:gd name="adj1" fmla="val -7025"/>
              <a:gd name="adj2" fmla="val -175330"/>
              <a:gd name="adj3" fmla="val 16667"/>
            </a:avLst>
          </a:prstGeom>
          <a:solidFill>
            <a:srgbClr val="0091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SMM</a:t>
            </a:r>
            <a:endParaRPr lang="en-US" dirty="0">
              <a:solidFill>
                <a:prstClr val="white"/>
              </a:solidFill>
            </a:endParaRPr>
          </a:p>
        </p:txBody>
      </p:sp>
      <p:sp>
        <p:nvSpPr>
          <p:cNvPr id="3" name="Rounded Rectangular Callout 2"/>
          <p:cNvSpPr/>
          <p:nvPr/>
        </p:nvSpPr>
        <p:spPr>
          <a:xfrm>
            <a:off x="3818467" y="2353047"/>
            <a:ext cx="2007288" cy="385705"/>
          </a:xfrm>
          <a:prstGeom prst="wedgeRoundRectCallout">
            <a:avLst>
              <a:gd name="adj1" fmla="val -20494"/>
              <a:gd name="adj2" fmla="val -51683"/>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Brefs</a:t>
            </a:r>
            <a:r>
              <a:rPr lang="en-US" dirty="0" smtClean="0">
                <a:solidFill>
                  <a:prstClr val="white"/>
                </a:solidFill>
              </a:rPr>
              <a:t> </a:t>
            </a:r>
            <a:r>
              <a:rPr lang="fr-FR" altLang="fr-FR" dirty="0" smtClean="0">
                <a:solidFill>
                  <a:prstClr val="white"/>
                </a:solidFill>
              </a:rPr>
              <a:t>ministériels</a:t>
            </a:r>
            <a:r>
              <a:rPr lang="en-US" dirty="0" smtClean="0">
                <a:solidFill>
                  <a:prstClr val="white"/>
                </a:solidFill>
              </a:rPr>
              <a:t> </a:t>
            </a:r>
            <a:endParaRPr lang="en-US" dirty="0">
              <a:solidFill>
                <a:prstClr val="white"/>
              </a:solidFill>
            </a:endParaRPr>
          </a:p>
        </p:txBody>
      </p:sp>
      <p:sp>
        <p:nvSpPr>
          <p:cNvPr id="22" name="Rounded Rectangular Callout 21"/>
          <p:cNvSpPr/>
          <p:nvPr/>
        </p:nvSpPr>
        <p:spPr>
          <a:xfrm>
            <a:off x="6032949" y="2353047"/>
            <a:ext cx="2217585" cy="385705"/>
          </a:xfrm>
          <a:prstGeom prst="wedgeRoundRectCallout">
            <a:avLst>
              <a:gd name="adj1" fmla="val -20494"/>
              <a:gd name="adj2" fmla="val -51683"/>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Aperçu </a:t>
            </a:r>
            <a:r>
              <a:rPr lang="fr-CH" dirty="0"/>
              <a:t>du pays</a:t>
            </a:r>
            <a:endParaRPr lang="en-US" dirty="0">
              <a:solidFill>
                <a:prstClr val="white"/>
              </a:solidFill>
            </a:endParaRPr>
          </a:p>
        </p:txBody>
      </p:sp>
      <p:sp>
        <p:nvSpPr>
          <p:cNvPr id="28" name="Rounded Rectangular Callout 27"/>
          <p:cNvSpPr/>
          <p:nvPr/>
        </p:nvSpPr>
        <p:spPr>
          <a:xfrm>
            <a:off x="922178" y="2738752"/>
            <a:ext cx="8081144" cy="570551"/>
          </a:xfrm>
          <a:prstGeom prst="wedgeRoundRectCallout">
            <a:avLst>
              <a:gd name="adj1" fmla="val 17723"/>
              <a:gd name="adj2" fmla="val -47306"/>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r>
              <a:rPr lang="fr-FR" altLang="fr-FR" sz="1600" dirty="0" smtClean="0">
                <a:solidFill>
                  <a:schemeClr val="bg1"/>
                </a:solidFill>
                <a:latin typeface="inherit"/>
              </a:rPr>
              <a:t>Dialogues dans les pays à l’aide des réunions </a:t>
            </a:r>
            <a:r>
              <a:rPr lang="fr-FR" altLang="fr-FR" sz="1600" dirty="0">
                <a:solidFill>
                  <a:schemeClr val="bg1"/>
                </a:solidFill>
                <a:latin typeface="inherit"/>
              </a:rPr>
              <a:t>de coordination, </a:t>
            </a:r>
            <a:r>
              <a:rPr lang="fr-FR" altLang="fr-FR" sz="1600" dirty="0" smtClean="0">
                <a:solidFill>
                  <a:schemeClr val="bg1"/>
                </a:solidFill>
                <a:latin typeface="inherit"/>
              </a:rPr>
              <a:t>revues sectorielles, etc.</a:t>
            </a:r>
            <a:r>
              <a:rPr lang="fr-FR" altLang="fr-FR" sz="1000" dirty="0" smtClean="0">
                <a:solidFill>
                  <a:schemeClr val="bg1"/>
                </a:solidFill>
              </a:rPr>
              <a:t> </a:t>
            </a:r>
            <a:endParaRPr lang="fr-FR" altLang="fr-FR" sz="2400" dirty="0">
              <a:solidFill>
                <a:schemeClr val="bg1"/>
              </a:solidFill>
              <a:latin typeface="Arial" panose="020B0604020202020204" pitchFamily="34" charset="0"/>
            </a:endParaRPr>
          </a:p>
        </p:txBody>
      </p:sp>
      <p:sp>
        <p:nvSpPr>
          <p:cNvPr id="27" name="Rounded Rectangle 26"/>
          <p:cNvSpPr/>
          <p:nvPr/>
        </p:nvSpPr>
        <p:spPr>
          <a:xfrm>
            <a:off x="2442816" y="3844650"/>
            <a:ext cx="1977633" cy="823440"/>
          </a:xfrm>
          <a:prstGeom prst="roundRect">
            <a:avLst>
              <a:gd name="adj" fmla="val 29772"/>
            </a:avLst>
          </a:prstGeom>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solidFill>
                  <a:prstClr val="white"/>
                </a:solidFill>
              </a:rPr>
              <a:t>Webinaire</a:t>
            </a:r>
            <a:r>
              <a:rPr lang="en-US" dirty="0" smtClean="0">
                <a:solidFill>
                  <a:prstClr val="white"/>
                </a:solidFill>
              </a:rPr>
              <a:t> 2 : </a:t>
            </a:r>
            <a:r>
              <a:rPr lang="fr-FR" altLang="fr-FR" dirty="0">
                <a:solidFill>
                  <a:schemeClr val="bg1"/>
                </a:solidFill>
                <a:latin typeface="inherit"/>
              </a:rPr>
              <a:t>Financement</a:t>
            </a:r>
            <a:r>
              <a:rPr lang="fr-FR" altLang="fr-FR" sz="1050" dirty="0">
                <a:solidFill>
                  <a:schemeClr val="bg1"/>
                </a:solidFill>
              </a:rPr>
              <a:t> </a:t>
            </a:r>
            <a:endParaRPr lang="fr-FR" altLang="fr-FR" sz="2800" dirty="0">
              <a:solidFill>
                <a:schemeClr val="bg1"/>
              </a:solidFill>
              <a:latin typeface="Arial" panose="020B0604020202020204" pitchFamily="34" charset="0"/>
            </a:endParaRPr>
          </a:p>
          <a:p>
            <a:pPr algn="ctr"/>
            <a:r>
              <a:rPr lang="fr-FR" dirty="0" smtClean="0">
                <a:solidFill>
                  <a:prstClr val="white"/>
                </a:solidFill>
              </a:rPr>
              <a:t>D</a:t>
            </a:r>
            <a:r>
              <a:rPr lang="en-US" dirty="0" err="1" smtClean="0">
                <a:solidFill>
                  <a:prstClr val="white"/>
                </a:solidFill>
              </a:rPr>
              <a:t>es</a:t>
            </a:r>
            <a:r>
              <a:rPr lang="en-US" dirty="0" smtClean="0">
                <a:solidFill>
                  <a:prstClr val="white"/>
                </a:solidFill>
              </a:rPr>
              <a:t> ODD</a:t>
            </a:r>
            <a:endParaRPr lang="en-US" dirty="0">
              <a:solidFill>
                <a:prstClr val="white"/>
              </a:solidFill>
            </a:endParaRPr>
          </a:p>
        </p:txBody>
      </p:sp>
      <p:sp>
        <p:nvSpPr>
          <p:cNvPr id="29" name="Rounded Rectangle 28"/>
          <p:cNvSpPr/>
          <p:nvPr/>
        </p:nvSpPr>
        <p:spPr>
          <a:xfrm>
            <a:off x="4487940" y="3844650"/>
            <a:ext cx="2072281" cy="823440"/>
          </a:xfrm>
          <a:prstGeom prst="roundRect">
            <a:avLst>
              <a:gd name="adj" fmla="val 33394"/>
            </a:avLst>
          </a:prstGeom>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solidFill>
                  <a:prstClr val="white"/>
                </a:solidFill>
              </a:rPr>
              <a:t>Webinaire</a:t>
            </a:r>
            <a:r>
              <a:rPr lang="en-US" dirty="0" smtClean="0">
                <a:solidFill>
                  <a:prstClr val="white"/>
                </a:solidFill>
              </a:rPr>
              <a:t> 3 :  Revue </a:t>
            </a:r>
            <a:r>
              <a:rPr lang="en-US" dirty="0" err="1" smtClean="0">
                <a:solidFill>
                  <a:prstClr val="white"/>
                </a:solidFill>
              </a:rPr>
              <a:t>secteur</a:t>
            </a:r>
            <a:r>
              <a:rPr lang="en-US" dirty="0" smtClean="0">
                <a:solidFill>
                  <a:prstClr val="white"/>
                </a:solidFill>
              </a:rPr>
              <a:t> et des finances</a:t>
            </a:r>
            <a:r>
              <a:rPr lang="en-US" dirty="0" smtClean="0">
                <a:solidFill>
                  <a:schemeClr val="bg1"/>
                </a:solidFill>
              </a:rPr>
              <a:t> </a:t>
            </a:r>
            <a:endParaRPr lang="en-US" dirty="0">
              <a:solidFill>
                <a:schemeClr val="bg1"/>
              </a:solidFill>
            </a:endParaRPr>
          </a:p>
        </p:txBody>
      </p:sp>
      <p:sp>
        <p:nvSpPr>
          <p:cNvPr id="7" name="TextBox 6"/>
          <p:cNvSpPr txBox="1"/>
          <p:nvPr/>
        </p:nvSpPr>
        <p:spPr>
          <a:xfrm rot="16200000">
            <a:off x="-710017" y="1941426"/>
            <a:ext cx="239078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altLang="fr-FR" dirty="0">
                <a:solidFill>
                  <a:schemeClr val="bg1"/>
                </a:solidFill>
                <a:latin typeface="inherit"/>
              </a:rPr>
              <a:t>Actions au niveau des pays</a:t>
            </a:r>
            <a:r>
              <a:rPr lang="fr-FR" altLang="fr-FR" sz="600" dirty="0">
                <a:solidFill>
                  <a:schemeClr val="bg1"/>
                </a:solidFill>
              </a:rPr>
              <a:t> </a:t>
            </a:r>
            <a:endParaRPr lang="fr-FR" altLang="fr-FR" sz="1400" dirty="0">
              <a:solidFill>
                <a:schemeClr val="bg1"/>
              </a:solidFill>
              <a:latin typeface="Arial" panose="020B0604020202020204" pitchFamily="34" charset="0"/>
            </a:endParaRPr>
          </a:p>
        </p:txBody>
      </p:sp>
      <p:sp>
        <p:nvSpPr>
          <p:cNvPr id="23" name="TextBox 22"/>
          <p:cNvSpPr txBox="1"/>
          <p:nvPr/>
        </p:nvSpPr>
        <p:spPr>
          <a:xfrm rot="16200000">
            <a:off x="-958357" y="4888918"/>
            <a:ext cx="26104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defTabSz="914400" eaLnBrk="0" hangingPunct="0"/>
            <a:r>
              <a:rPr lang="fr-FR" altLang="fr-FR" dirty="0">
                <a:solidFill>
                  <a:schemeClr val="bg1"/>
                </a:solidFill>
                <a:latin typeface="inherit"/>
              </a:rPr>
              <a:t>Matériel de soutien</a:t>
            </a:r>
            <a:r>
              <a:rPr lang="fr-FR" altLang="fr-FR" sz="600" dirty="0">
                <a:solidFill>
                  <a:schemeClr val="bg1"/>
                </a:solidFill>
              </a:rPr>
              <a:t> </a:t>
            </a:r>
            <a:endParaRPr lang="fr-FR" altLang="fr-FR" sz="1400" dirty="0">
              <a:solidFill>
                <a:schemeClr val="bg1"/>
              </a:solidFill>
              <a:latin typeface="Arial" panose="020B0604020202020204" pitchFamily="34" charset="0"/>
            </a:endParaRPr>
          </a:p>
        </p:txBody>
      </p:sp>
      <p:sp>
        <p:nvSpPr>
          <p:cNvPr id="8" name="TextBox 7"/>
          <p:cNvSpPr txBox="1"/>
          <p:nvPr/>
        </p:nvSpPr>
        <p:spPr>
          <a:xfrm>
            <a:off x="1850065" y="4837766"/>
            <a:ext cx="1618517" cy="646331"/>
          </a:xfrm>
          <a:prstGeom prst="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defTabSz="914400" eaLnBrk="0" hangingPunct="0"/>
            <a:r>
              <a:rPr lang="fr-FR" altLang="fr-FR" dirty="0">
                <a:solidFill>
                  <a:schemeClr val="bg1"/>
                </a:solidFill>
                <a:latin typeface="inherit"/>
              </a:rPr>
              <a:t>Note </a:t>
            </a:r>
            <a:r>
              <a:rPr lang="fr-FR" altLang="fr-FR" dirty="0" smtClean="0">
                <a:solidFill>
                  <a:schemeClr val="bg1"/>
                </a:solidFill>
                <a:latin typeface="inherit"/>
              </a:rPr>
              <a:t>d’orientation</a:t>
            </a:r>
            <a:endParaRPr lang="fr-FR" altLang="fr-FR" sz="2800" dirty="0">
              <a:solidFill>
                <a:schemeClr val="bg1"/>
              </a:solidFill>
              <a:latin typeface="Arial" panose="020B0604020202020204" pitchFamily="34" charset="0"/>
            </a:endParaRPr>
          </a:p>
        </p:txBody>
      </p:sp>
      <p:sp>
        <p:nvSpPr>
          <p:cNvPr id="26" name="Rounded Rectangular Callout 25"/>
          <p:cNvSpPr/>
          <p:nvPr/>
        </p:nvSpPr>
        <p:spPr>
          <a:xfrm>
            <a:off x="3671481" y="5392226"/>
            <a:ext cx="3124585" cy="555966"/>
          </a:xfrm>
          <a:prstGeom prst="wedgeRoundRectCallout">
            <a:avLst>
              <a:gd name="adj1" fmla="val 22785"/>
              <a:gd name="adj2" fmla="val -51535"/>
              <a:gd name="adj3" fmla="val 16667"/>
            </a:avLst>
          </a:prstGeom>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defTabSz="914400" eaLnBrk="0" hangingPunct="0"/>
            <a:r>
              <a:rPr lang="fr-FR" altLang="fr-FR" dirty="0">
                <a:solidFill>
                  <a:schemeClr val="bg1"/>
                </a:solidFill>
                <a:latin typeface="inherit"/>
              </a:rPr>
              <a:t>Données préliminaires </a:t>
            </a:r>
            <a:r>
              <a:rPr lang="fr-FR" altLang="fr-FR" dirty="0" smtClean="0">
                <a:solidFill>
                  <a:schemeClr val="bg1"/>
                </a:solidFill>
                <a:latin typeface="inherit"/>
              </a:rPr>
              <a:t>JMP – Joint Monitoring </a:t>
            </a:r>
            <a:r>
              <a:rPr lang="fr-FR" altLang="fr-FR" dirty="0" err="1" smtClean="0">
                <a:solidFill>
                  <a:schemeClr val="bg1"/>
                </a:solidFill>
                <a:latin typeface="inherit"/>
              </a:rPr>
              <a:t>Prog</a:t>
            </a:r>
            <a:r>
              <a:rPr lang="fr-FR" altLang="fr-FR" dirty="0" smtClean="0">
                <a:solidFill>
                  <a:schemeClr val="bg1"/>
                </a:solidFill>
                <a:latin typeface="inherit"/>
              </a:rPr>
              <a:t>.</a:t>
            </a:r>
            <a:endParaRPr lang="fr-FR" altLang="fr-FR" sz="2800" dirty="0">
              <a:solidFill>
                <a:schemeClr val="bg1"/>
              </a:solidFill>
              <a:latin typeface="Arial" panose="020B0604020202020204" pitchFamily="34" charset="0"/>
            </a:endParaRPr>
          </a:p>
        </p:txBody>
      </p:sp>
      <p:sp>
        <p:nvSpPr>
          <p:cNvPr id="32" name="Rounded Rectangle 19"/>
          <p:cNvSpPr/>
          <p:nvPr/>
        </p:nvSpPr>
        <p:spPr>
          <a:xfrm>
            <a:off x="1371601" y="1304231"/>
            <a:ext cx="6778522" cy="953497"/>
          </a:xfrm>
          <a:prstGeom prst="roundRect">
            <a:avLst/>
          </a:prstGeom>
          <a:solidFill>
            <a:srgbClr val="0091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prstClr val="white"/>
                </a:solidFill>
              </a:rPr>
              <a:t>Contenu</a:t>
            </a:r>
            <a:r>
              <a:rPr lang="en-US" dirty="0" smtClean="0">
                <a:solidFill>
                  <a:prstClr val="white"/>
                </a:solidFill>
              </a:rPr>
              <a:t> </a:t>
            </a:r>
            <a:r>
              <a:rPr lang="en-US" dirty="0" err="1" smtClean="0">
                <a:solidFill>
                  <a:prstClr val="white"/>
                </a:solidFill>
              </a:rPr>
              <a:t>suggéré</a:t>
            </a:r>
            <a:r>
              <a:rPr lang="en-US" dirty="0" smtClean="0">
                <a:solidFill>
                  <a:prstClr val="white"/>
                </a:solidFill>
              </a:rPr>
              <a:t> des </a:t>
            </a:r>
            <a:r>
              <a:rPr lang="en-US" dirty="0" err="1" smtClean="0">
                <a:solidFill>
                  <a:prstClr val="white"/>
                </a:solidFill>
              </a:rPr>
              <a:t>brefs</a:t>
            </a:r>
            <a:r>
              <a:rPr lang="en-US" dirty="0" smtClean="0">
                <a:solidFill>
                  <a:prstClr val="white"/>
                </a:solidFill>
              </a:rPr>
              <a:t> </a:t>
            </a:r>
            <a:r>
              <a:rPr lang="en-US" dirty="0" err="1" smtClean="0">
                <a:solidFill>
                  <a:prstClr val="white"/>
                </a:solidFill>
              </a:rPr>
              <a:t>ministériels</a:t>
            </a:r>
            <a:r>
              <a:rPr lang="en-US" dirty="0" smtClean="0">
                <a:solidFill>
                  <a:prstClr val="white"/>
                </a:solidFill>
              </a:rPr>
              <a:t> et de </a:t>
            </a:r>
            <a:r>
              <a:rPr lang="en-US" dirty="0" err="1" smtClean="0">
                <a:solidFill>
                  <a:prstClr val="white"/>
                </a:solidFill>
              </a:rPr>
              <a:t>l’aperçu</a:t>
            </a:r>
            <a:r>
              <a:rPr lang="en-US" dirty="0" smtClean="0">
                <a:solidFill>
                  <a:prstClr val="white"/>
                </a:solidFill>
              </a:rPr>
              <a:t> du pays : </a:t>
            </a:r>
            <a:endParaRPr lang="en-US" dirty="0">
              <a:solidFill>
                <a:prstClr val="white"/>
              </a:solidFill>
            </a:endParaRPr>
          </a:p>
          <a:p>
            <a:pPr algn="ctr"/>
            <a:r>
              <a:rPr lang="en-US" sz="1400" dirty="0">
                <a:solidFill>
                  <a:prstClr val="white"/>
                </a:solidFill>
              </a:rPr>
              <a:t>i. </a:t>
            </a:r>
            <a:r>
              <a:rPr lang="en-US" sz="1400" dirty="0" err="1" smtClean="0">
                <a:solidFill>
                  <a:prstClr val="white"/>
                </a:solidFill>
              </a:rPr>
              <a:t>Synthèse</a:t>
            </a:r>
            <a:r>
              <a:rPr lang="en-US" sz="1400" dirty="0" smtClean="0">
                <a:solidFill>
                  <a:prstClr val="white"/>
                </a:solidFill>
              </a:rPr>
              <a:t> ODD ; </a:t>
            </a:r>
            <a:r>
              <a:rPr lang="en-US" sz="1400" dirty="0">
                <a:solidFill>
                  <a:prstClr val="white"/>
                </a:solidFill>
              </a:rPr>
              <a:t>ii. </a:t>
            </a:r>
            <a:r>
              <a:rPr lang="en-US" sz="1400" dirty="0" err="1" smtClean="0">
                <a:solidFill>
                  <a:prstClr val="white"/>
                </a:solidFill>
              </a:rPr>
              <a:t>Préparation</a:t>
            </a:r>
            <a:r>
              <a:rPr lang="en-US" sz="1400" dirty="0" smtClean="0">
                <a:solidFill>
                  <a:prstClr val="white"/>
                </a:solidFill>
              </a:rPr>
              <a:t> du </a:t>
            </a:r>
            <a:r>
              <a:rPr lang="en-US" sz="1400" dirty="0" err="1" smtClean="0">
                <a:solidFill>
                  <a:prstClr val="white"/>
                </a:solidFill>
              </a:rPr>
              <a:t>secteur</a:t>
            </a:r>
            <a:r>
              <a:rPr lang="en-US" sz="1400" dirty="0" smtClean="0">
                <a:solidFill>
                  <a:prstClr val="white"/>
                </a:solidFill>
              </a:rPr>
              <a:t> ; </a:t>
            </a:r>
            <a:endParaRPr lang="en-US" sz="1400" dirty="0">
              <a:solidFill>
                <a:prstClr val="white"/>
              </a:solidFill>
            </a:endParaRPr>
          </a:p>
          <a:p>
            <a:pPr algn="ctr"/>
            <a:r>
              <a:rPr lang="en-US" sz="1400" dirty="0">
                <a:solidFill>
                  <a:prstClr val="white"/>
                </a:solidFill>
              </a:rPr>
              <a:t>iii. </a:t>
            </a:r>
            <a:r>
              <a:rPr lang="en-US" sz="1400" dirty="0" err="1" smtClean="0">
                <a:solidFill>
                  <a:prstClr val="white"/>
                </a:solidFill>
              </a:rPr>
              <a:t>Analyse</a:t>
            </a:r>
            <a:r>
              <a:rPr lang="en-US" sz="1400" dirty="0" smtClean="0">
                <a:solidFill>
                  <a:prstClr val="white"/>
                </a:solidFill>
              </a:rPr>
              <a:t> </a:t>
            </a:r>
            <a:r>
              <a:rPr lang="en-US" sz="1400" dirty="0" err="1" smtClean="0">
                <a:solidFill>
                  <a:prstClr val="white"/>
                </a:solidFill>
              </a:rPr>
              <a:t>financière</a:t>
            </a:r>
            <a:r>
              <a:rPr lang="en-US" sz="1400" dirty="0" smtClean="0">
                <a:solidFill>
                  <a:prstClr val="white"/>
                </a:solidFill>
              </a:rPr>
              <a:t> ; IV. Actions </a:t>
            </a:r>
            <a:r>
              <a:rPr lang="en-US" sz="1400" dirty="0" err="1" smtClean="0">
                <a:solidFill>
                  <a:prstClr val="white"/>
                </a:solidFill>
              </a:rPr>
              <a:t>prévues</a:t>
            </a:r>
            <a:endParaRPr lang="en-US" sz="1400" dirty="0">
              <a:solidFill>
                <a:prstClr val="white"/>
              </a:solidFill>
            </a:endParaRPr>
          </a:p>
        </p:txBody>
      </p:sp>
      <p:cxnSp>
        <p:nvCxnSpPr>
          <p:cNvPr id="33" name="Straight Connector 31"/>
          <p:cNvCxnSpPr/>
          <p:nvPr/>
        </p:nvCxnSpPr>
        <p:spPr>
          <a:xfrm>
            <a:off x="3336324" y="2168207"/>
            <a:ext cx="1421027" cy="0"/>
          </a:xfrm>
          <a:prstGeom prst="line">
            <a:avLst/>
          </a:prstGeom>
          <a:ln>
            <a:solidFill>
              <a:schemeClr val="accent3"/>
            </a:solidFill>
            <a:prstDash val="dashDot"/>
          </a:ln>
        </p:spPr>
        <p:style>
          <a:lnRef idx="3">
            <a:schemeClr val="accent4"/>
          </a:lnRef>
          <a:fillRef idx="0">
            <a:schemeClr val="accent4"/>
          </a:fillRef>
          <a:effectRef idx="2">
            <a:schemeClr val="accent4"/>
          </a:effectRef>
          <a:fontRef idx="minor">
            <a:schemeClr val="tx1"/>
          </a:fontRef>
        </p:style>
      </p:cxnSp>
      <p:cxnSp>
        <p:nvCxnSpPr>
          <p:cNvPr id="34" name="Straight Connector 11"/>
          <p:cNvCxnSpPr/>
          <p:nvPr/>
        </p:nvCxnSpPr>
        <p:spPr>
          <a:xfrm>
            <a:off x="4843849" y="1929309"/>
            <a:ext cx="1507525" cy="0"/>
          </a:xfrm>
          <a:prstGeom prst="line">
            <a:avLst/>
          </a:prstGeom>
          <a:ln>
            <a:solidFill>
              <a:schemeClr val="accent3"/>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6239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4" grpId="0" animBg="1"/>
      <p:bldP spid="25" grpId="0" animBg="1"/>
      <p:bldP spid="30" grpId="0" animBg="1"/>
      <p:bldP spid="31" grpId="0" animBg="1"/>
      <p:bldP spid="3" grpId="0" animBg="1"/>
      <p:bldP spid="22" grpId="0" animBg="1"/>
      <p:bldP spid="28" grpId="0" animBg="1"/>
      <p:bldP spid="27" grpId="0" animBg="1"/>
      <p:bldP spid="29" grpId="0" animBg="1"/>
      <p:bldP spid="7" grpId="0" animBg="1"/>
      <p:bldP spid="23" grpId="0" animBg="1"/>
      <p:bldP spid="8" grpId="0" animBg="1"/>
      <p:bldP spid="26"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SWA </a:t>
            </a:r>
            <a:r>
              <a:rPr lang="fr-FR" dirty="0" smtClean="0"/>
              <a:t>Webinaires</a:t>
            </a:r>
          </a:p>
          <a:p>
            <a:r>
              <a:rPr lang="en-US" dirty="0" err="1" smtClean="0"/>
              <a:t>Préparé</a:t>
            </a:r>
            <a:r>
              <a:rPr lang="en-US" dirty="0" smtClean="0"/>
              <a:t> par </a:t>
            </a:r>
            <a:r>
              <a:rPr lang="en-US" dirty="0" err="1" smtClean="0"/>
              <a:t>l’OMS</a:t>
            </a:r>
            <a:r>
              <a:rPr lang="en-US" dirty="0" smtClean="0"/>
              <a:t> </a:t>
            </a:r>
          </a:p>
          <a:p>
            <a:r>
              <a:rPr lang="en-US" dirty="0" err="1" smtClean="0"/>
              <a:t>Février</a:t>
            </a:r>
            <a:r>
              <a:rPr lang="en-US" dirty="0" smtClean="0"/>
              <a:t> 2017</a:t>
            </a:r>
            <a:endParaRPr lang="en-US" dirty="0"/>
          </a:p>
        </p:txBody>
      </p:sp>
      <p:sp>
        <p:nvSpPr>
          <p:cNvPr id="5" name="Title 1"/>
          <p:cNvSpPr txBox="1">
            <a:spLocks/>
          </p:cNvSpPr>
          <p:nvPr/>
        </p:nvSpPr>
        <p:spPr>
          <a:xfrm>
            <a:off x="572678" y="3740157"/>
            <a:ext cx="8241959" cy="1372307"/>
          </a:xfrm>
          <a:prstGeom prst="rect">
            <a:avLst/>
          </a:prstGeom>
        </p:spPr>
        <p:txBody>
          <a:bodyPr>
            <a:normAutofit fontScale="97500"/>
          </a:bodyPr>
          <a:lstStyle>
            <a:lvl1pPr algn="l" defTabSz="457200" rtl="0" eaLnBrk="1" fontAlgn="base" hangingPunct="1">
              <a:spcBef>
                <a:spcPct val="0"/>
              </a:spcBef>
              <a:spcAft>
                <a:spcPct val="0"/>
              </a:spcAft>
              <a:defRPr lang="en-US" sz="3200" b="1" i="0" kern="1200" baseline="0">
                <a:solidFill>
                  <a:schemeClr val="bg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2800" dirty="0" smtClean="0"/>
              <a:t>Les </a:t>
            </a:r>
            <a:r>
              <a:rPr lang="en-US" sz="2800" dirty="0" err="1" smtClean="0"/>
              <a:t>profils</a:t>
            </a:r>
            <a:r>
              <a:rPr lang="en-US" sz="2800" dirty="0" smtClean="0"/>
              <a:t> de pays sur les </a:t>
            </a:r>
            <a:r>
              <a:rPr lang="en-US" sz="2800" dirty="0" err="1" smtClean="0"/>
              <a:t>Comportements</a:t>
            </a:r>
            <a:r>
              <a:rPr lang="en-US" sz="2800" dirty="0" smtClean="0"/>
              <a:t> </a:t>
            </a:r>
            <a:r>
              <a:rPr lang="en-US" sz="2800" dirty="0" err="1" smtClean="0"/>
              <a:t>Coopératifs</a:t>
            </a:r>
            <a:r>
              <a:rPr lang="en-US" sz="2800" dirty="0" smtClean="0"/>
              <a:t> de SWA</a:t>
            </a:r>
            <a:endParaRPr lang="en-US" sz="2800" dirty="0"/>
          </a:p>
        </p:txBody>
      </p:sp>
    </p:spTree>
    <p:extLst>
      <p:ext uri="{BB962C8B-B14F-4D97-AF65-F5344CB8AC3E}">
        <p14:creationId xmlns:p14="http://schemas.microsoft.com/office/powerpoint/2010/main" val="3344192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solidFill>
                  <a:schemeClr val="accent5"/>
                </a:solidFill>
              </a:rPr>
              <a:t>Les </a:t>
            </a:r>
            <a:r>
              <a:rPr lang="en-US" err="1" smtClean="0">
                <a:solidFill>
                  <a:schemeClr val="accent5"/>
                </a:solidFill>
              </a:rPr>
              <a:t>Comportements</a:t>
            </a:r>
            <a:r>
              <a:rPr lang="en-US" smtClean="0">
                <a:solidFill>
                  <a:schemeClr val="accent5"/>
                </a:solidFill>
              </a:rPr>
              <a:t> </a:t>
            </a:r>
            <a:r>
              <a:rPr lang="en-US" err="1" smtClean="0">
                <a:solidFill>
                  <a:schemeClr val="accent5"/>
                </a:solidFill>
              </a:rPr>
              <a:t>Coopératifs</a:t>
            </a:r>
            <a:r>
              <a:rPr lang="en-US" smtClean="0">
                <a:solidFill>
                  <a:schemeClr val="accent5"/>
                </a:solidFill>
              </a:rPr>
              <a:t> de </a:t>
            </a:r>
            <a:r>
              <a:rPr lang="en-US">
                <a:solidFill>
                  <a:schemeClr val="accent5"/>
                </a:solidFill>
              </a:rPr>
              <a:t>SWA </a:t>
            </a:r>
            <a:r>
              <a:rPr lang="en-US" smtClean="0"/>
              <a:t/>
            </a:r>
            <a:br>
              <a:rPr lang="en-US" smtClean="0"/>
            </a:br>
            <a:endParaRPr lang="en-US" b="0" i="1" smtClean="0">
              <a:solidFill>
                <a:schemeClr val="accent6"/>
              </a:solidFill>
            </a:endParaRPr>
          </a:p>
        </p:txBody>
      </p:sp>
      <p:pic>
        <p:nvPicPr>
          <p:cNvPr id="6" name="Content Placeholder 5"/>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2544" y="3086322"/>
            <a:ext cx="7562088" cy="1801368"/>
          </a:xfrm>
          <a:prstGeom prst="rect">
            <a:avLst/>
          </a:prstGeom>
        </p:spPr>
      </p:pic>
    </p:spTree>
    <p:extLst>
      <p:ext uri="{BB962C8B-B14F-4D97-AF65-F5344CB8AC3E}">
        <p14:creationId xmlns:p14="http://schemas.microsoft.com/office/powerpoint/2010/main" val="208277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Bref</a:t>
            </a:r>
            <a:r>
              <a:rPr lang="en-US" smtClean="0"/>
              <a:t> </a:t>
            </a:r>
            <a:r>
              <a:rPr lang="en-US" err="1" smtClean="0"/>
              <a:t>Historique</a:t>
            </a:r>
            <a:r>
              <a:rPr lang="en-US" smtClean="0"/>
              <a:t> </a:t>
            </a:r>
            <a:endParaRPr lang="en-US"/>
          </a:p>
        </p:txBody>
      </p:sp>
      <p:sp>
        <p:nvSpPr>
          <p:cNvPr id="4" name="TextBox 3"/>
          <p:cNvSpPr txBox="1"/>
          <p:nvPr/>
        </p:nvSpPr>
        <p:spPr>
          <a:xfrm>
            <a:off x="239713" y="1379577"/>
            <a:ext cx="8496300" cy="4847481"/>
          </a:xfrm>
          <a:prstGeom prst="rect">
            <a:avLst/>
          </a:prstGeom>
        </p:spPr>
        <p:txBody>
          <a:bodyPr wrap="square">
            <a:spAutoFit/>
          </a:bodyPr>
          <a:lstStyle>
            <a:defPPr>
              <a:defRPr lang="en-US"/>
            </a:defPPr>
            <a:lvl1pPr marL="342900" lvl="0" indent="-342900">
              <a:buFont typeface="+mj-lt"/>
              <a:buAutoNum type="arabicPeriod"/>
              <a:defRPr sz="2400">
                <a:latin typeface="Calibri" panose="020F0502020204030204" pitchFamily="34" charset="0"/>
                <a:cs typeface="Calibri" panose="020F0502020204030204" pitchFamily="34" charset="0"/>
              </a:defRPr>
            </a:lvl1pPr>
          </a:lstStyle>
          <a:p>
            <a:pPr lvl="0" eaLnBrk="0" hangingPunct="0">
              <a:spcAft>
                <a:spcPts val="1200"/>
              </a:spcAft>
              <a:buClr>
                <a:srgbClr val="0A9294"/>
              </a:buClr>
              <a:buFont typeface="Arial" charset="0"/>
              <a:buChar char="•"/>
            </a:pPr>
            <a:r>
              <a:rPr lang="fr-FR" sz="1700" dirty="0" smtClean="0">
                <a:solidFill>
                  <a:srgbClr val="707C80">
                    <a:lumMod val="50000"/>
                  </a:srgbClr>
                </a:solidFill>
                <a:cs typeface="Arial" pitchFamily="34" charset="0"/>
              </a:rPr>
              <a:t>Les </a:t>
            </a:r>
            <a:r>
              <a:rPr lang="fr-FR" sz="1700" dirty="0">
                <a:solidFill>
                  <a:srgbClr val="707C80">
                    <a:lumMod val="50000"/>
                  </a:srgbClr>
                </a:solidFill>
                <a:cs typeface="Arial" pitchFamily="34" charset="0"/>
              </a:rPr>
              <a:t>discussions ont été initiées lors de la réunion </a:t>
            </a:r>
            <a:r>
              <a:rPr lang="fr-FR" sz="1700" dirty="0" smtClean="0">
                <a:solidFill>
                  <a:srgbClr val="707C80">
                    <a:lumMod val="50000"/>
                  </a:srgbClr>
                </a:solidFill>
                <a:cs typeface="Arial" pitchFamily="34" charset="0"/>
              </a:rPr>
              <a:t>de </a:t>
            </a:r>
            <a:r>
              <a:rPr lang="fr-FR" sz="1700" dirty="0">
                <a:solidFill>
                  <a:srgbClr val="707C80">
                    <a:lumMod val="50000"/>
                  </a:srgbClr>
                </a:solidFill>
                <a:cs typeface="Arial" pitchFamily="34" charset="0"/>
              </a:rPr>
              <a:t>l’Equipe Spéciale Processus Pays (</a:t>
            </a:r>
            <a:r>
              <a:rPr lang="fr-FR" sz="1700" dirty="0" smtClean="0">
                <a:solidFill>
                  <a:srgbClr val="707C80">
                    <a:lumMod val="50000"/>
                  </a:srgbClr>
                </a:solidFill>
                <a:cs typeface="Arial" pitchFamily="34" charset="0"/>
              </a:rPr>
              <a:t>CPTT) de SWA</a:t>
            </a:r>
            <a:r>
              <a:rPr lang="fr-FR" sz="1800" dirty="0"/>
              <a:t> </a:t>
            </a:r>
            <a:r>
              <a:rPr lang="fr-FR" sz="1700" dirty="0" smtClean="0">
                <a:solidFill>
                  <a:srgbClr val="707C80">
                    <a:lumMod val="50000"/>
                  </a:srgbClr>
                </a:solidFill>
                <a:cs typeface="Arial" pitchFamily="34" charset="0"/>
              </a:rPr>
              <a:t>à </a:t>
            </a:r>
            <a:r>
              <a:rPr lang="fr-FR" sz="1700" dirty="0">
                <a:solidFill>
                  <a:srgbClr val="707C80">
                    <a:lumMod val="50000"/>
                  </a:srgbClr>
                </a:solidFill>
                <a:cs typeface="Arial" pitchFamily="34" charset="0"/>
              </a:rPr>
              <a:t>La Haye en décembre 2014</a:t>
            </a:r>
            <a:endParaRPr lang="en-US" sz="1700" dirty="0">
              <a:solidFill>
                <a:srgbClr val="707C80">
                  <a:lumMod val="50000"/>
                </a:srgbClr>
              </a:solidFill>
              <a:cs typeface="Arial" pitchFamily="34" charset="0"/>
            </a:endParaRPr>
          </a:p>
          <a:p>
            <a:pPr lvl="0" eaLnBrk="0" hangingPunct="0">
              <a:spcAft>
                <a:spcPts val="1200"/>
              </a:spcAft>
              <a:buClr>
                <a:srgbClr val="0A9294"/>
              </a:buClr>
              <a:buFont typeface="Arial" charset="0"/>
              <a:buChar char="•"/>
            </a:pPr>
            <a:r>
              <a:rPr lang="fr-FR" sz="1700" dirty="0">
                <a:solidFill>
                  <a:srgbClr val="707C80">
                    <a:lumMod val="50000"/>
                  </a:srgbClr>
                </a:solidFill>
                <a:cs typeface="Arial" pitchFamily="34" charset="0"/>
              </a:rPr>
              <a:t>Suivi lors de la réunion de l’Equipe Spéciale de Suivi au Niveau Mondial  (GMHTT) </a:t>
            </a:r>
            <a:r>
              <a:rPr lang="fr-FR" sz="1700" dirty="0" smtClean="0">
                <a:solidFill>
                  <a:srgbClr val="707C80">
                    <a:lumMod val="50000"/>
                  </a:srgbClr>
                </a:solidFill>
                <a:cs typeface="Arial" pitchFamily="34" charset="0"/>
              </a:rPr>
              <a:t>de SWA à </a:t>
            </a:r>
            <a:r>
              <a:rPr lang="fr-FR" sz="1700" dirty="0">
                <a:solidFill>
                  <a:srgbClr val="707C80">
                    <a:lumMod val="50000"/>
                  </a:srgbClr>
                </a:solidFill>
                <a:cs typeface="Arial" pitchFamily="34" charset="0"/>
              </a:rPr>
              <a:t>East Kilbride en mars 2015 et à chaque réunion suivante du CPTT et du GMHTT</a:t>
            </a:r>
            <a:endParaRPr lang="en-US" sz="1700" dirty="0">
              <a:solidFill>
                <a:srgbClr val="707C80">
                  <a:lumMod val="50000"/>
                </a:srgbClr>
              </a:solidFill>
              <a:cs typeface="Arial" pitchFamily="34" charset="0"/>
            </a:endParaRPr>
          </a:p>
          <a:p>
            <a:pPr lvl="0" eaLnBrk="0" hangingPunct="0">
              <a:spcAft>
                <a:spcPts val="1200"/>
              </a:spcAft>
              <a:buClr>
                <a:srgbClr val="0A9294"/>
              </a:buClr>
              <a:buFont typeface="Arial" charset="0"/>
              <a:buChar char="•"/>
            </a:pPr>
            <a:r>
              <a:rPr lang="fr-FR" sz="1700" dirty="0">
                <a:solidFill>
                  <a:srgbClr val="707C80">
                    <a:lumMod val="50000"/>
                  </a:srgbClr>
                </a:solidFill>
                <a:cs typeface="Arial" pitchFamily="34" charset="0"/>
              </a:rPr>
              <a:t>L’OMS </a:t>
            </a:r>
            <a:r>
              <a:rPr lang="fr-FR" sz="1700" dirty="0" smtClean="0">
                <a:solidFill>
                  <a:srgbClr val="707C80">
                    <a:lumMod val="50000"/>
                  </a:srgbClr>
                </a:solidFill>
                <a:cs typeface="Arial" pitchFamily="34" charset="0"/>
              </a:rPr>
              <a:t>GLAAS </a:t>
            </a:r>
            <a:r>
              <a:rPr lang="fr-FR" sz="1700" dirty="0">
                <a:solidFill>
                  <a:srgbClr val="707C80">
                    <a:lumMod val="50000"/>
                  </a:srgbClr>
                </a:solidFill>
                <a:cs typeface="Arial" pitchFamily="34" charset="0"/>
              </a:rPr>
              <a:t>dirige la stratégie de surveillance en collaboration avec </a:t>
            </a:r>
            <a:r>
              <a:rPr lang="fr-FR" sz="1700" dirty="0" err="1">
                <a:solidFill>
                  <a:srgbClr val="707C80">
                    <a:lumMod val="50000"/>
                  </a:srgbClr>
                </a:solidFill>
                <a:cs typeface="Arial" pitchFamily="34" charset="0"/>
              </a:rPr>
              <a:t>WaterAid</a:t>
            </a:r>
            <a:r>
              <a:rPr lang="fr-FR" sz="1700" dirty="0">
                <a:solidFill>
                  <a:srgbClr val="707C80">
                    <a:lumMod val="50000"/>
                  </a:srgbClr>
                </a:solidFill>
                <a:cs typeface="Arial" pitchFamily="34" charset="0"/>
              </a:rPr>
              <a:t> et </a:t>
            </a:r>
            <a:r>
              <a:rPr lang="fr-FR" sz="1700" dirty="0" smtClean="0">
                <a:solidFill>
                  <a:srgbClr val="707C80">
                    <a:lumMod val="50000"/>
                  </a:srgbClr>
                </a:solidFill>
                <a:cs typeface="Arial" pitchFamily="34" charset="0"/>
              </a:rPr>
              <a:t>des experts reconnus </a:t>
            </a:r>
            <a:endParaRPr lang="en-US" sz="1700" dirty="0">
              <a:solidFill>
                <a:srgbClr val="707C80">
                  <a:lumMod val="50000"/>
                </a:srgbClr>
              </a:solidFill>
              <a:cs typeface="Arial" pitchFamily="34" charset="0"/>
            </a:endParaRPr>
          </a:p>
          <a:p>
            <a:pPr lvl="0" eaLnBrk="0" hangingPunct="0">
              <a:spcAft>
                <a:spcPts val="1200"/>
              </a:spcAft>
              <a:buClr>
                <a:srgbClr val="0A9294"/>
              </a:buClr>
              <a:buFont typeface="Arial" charset="0"/>
              <a:buChar char="•"/>
            </a:pPr>
            <a:r>
              <a:rPr lang="fr-FR" sz="1700" dirty="0">
                <a:solidFill>
                  <a:srgbClr val="707C80">
                    <a:lumMod val="50000"/>
                  </a:srgbClr>
                </a:solidFill>
                <a:cs typeface="Arial" pitchFamily="34" charset="0"/>
              </a:rPr>
              <a:t>Le processus </a:t>
            </a:r>
            <a:r>
              <a:rPr lang="fr-FR" sz="1700" dirty="0" smtClean="0">
                <a:solidFill>
                  <a:srgbClr val="707C80">
                    <a:lumMod val="50000"/>
                  </a:srgbClr>
                </a:solidFill>
                <a:cs typeface="Arial" pitchFamily="34" charset="0"/>
              </a:rPr>
              <a:t>d’élaboration des indicateurs </a:t>
            </a:r>
            <a:r>
              <a:rPr lang="fr-FR" sz="1700" dirty="0">
                <a:solidFill>
                  <a:srgbClr val="707C80">
                    <a:lumMod val="50000"/>
                  </a:srgbClr>
                </a:solidFill>
                <a:cs typeface="Arial" pitchFamily="34" charset="0"/>
              </a:rPr>
              <a:t>est ouvert et consultatif</a:t>
            </a:r>
            <a:endParaRPr lang="en-US" sz="1700" dirty="0">
              <a:solidFill>
                <a:srgbClr val="707C80">
                  <a:lumMod val="50000"/>
                </a:srgbClr>
              </a:solidFill>
              <a:cs typeface="Arial" pitchFamily="34" charset="0"/>
            </a:endParaRPr>
          </a:p>
          <a:p>
            <a:pPr lvl="0" eaLnBrk="0" hangingPunct="0">
              <a:spcAft>
                <a:spcPts val="1200"/>
              </a:spcAft>
              <a:buClr>
                <a:srgbClr val="0A9294"/>
              </a:buClr>
              <a:buFont typeface="Arial" charset="0"/>
              <a:buChar char="•"/>
            </a:pPr>
            <a:r>
              <a:rPr lang="fr-FR" sz="1700" dirty="0" smtClean="0">
                <a:solidFill>
                  <a:srgbClr val="707C80">
                    <a:lumMod val="50000"/>
                  </a:srgbClr>
                </a:solidFill>
                <a:cs typeface="Arial" pitchFamily="34" charset="0"/>
              </a:rPr>
              <a:t>Les </a:t>
            </a:r>
            <a:r>
              <a:rPr lang="fr-FR" sz="1700" dirty="0">
                <a:solidFill>
                  <a:srgbClr val="707C80">
                    <a:lumMod val="50000"/>
                  </a:srgbClr>
                </a:solidFill>
                <a:cs typeface="Arial" pitchFamily="34" charset="0"/>
              </a:rPr>
              <a:t>résultats préliminaires des cinq premiers profils de pays </a:t>
            </a:r>
            <a:r>
              <a:rPr lang="fr-FR" sz="1700" dirty="0" smtClean="0">
                <a:solidFill>
                  <a:srgbClr val="707C80">
                    <a:lumMod val="50000"/>
                  </a:srgbClr>
                </a:solidFill>
                <a:cs typeface="Arial" pitchFamily="34" charset="0"/>
              </a:rPr>
              <a:t>ont été présentés à </a:t>
            </a:r>
            <a:r>
              <a:rPr lang="fr-FR" sz="1700" dirty="0" err="1">
                <a:solidFill>
                  <a:srgbClr val="707C80">
                    <a:lumMod val="50000"/>
                  </a:srgbClr>
                </a:solidFill>
                <a:cs typeface="Arial" pitchFamily="34" charset="0"/>
              </a:rPr>
              <a:t>Addis</a:t>
            </a:r>
            <a:r>
              <a:rPr lang="fr-FR" sz="1700" dirty="0">
                <a:solidFill>
                  <a:srgbClr val="707C80">
                    <a:lumMod val="50000"/>
                  </a:srgbClr>
                </a:solidFill>
                <a:cs typeface="Arial" pitchFamily="34" charset="0"/>
              </a:rPr>
              <a:t> lors de la réunion ministérielle de SWA en mars </a:t>
            </a:r>
            <a:r>
              <a:rPr lang="fr-FR" sz="1700" dirty="0" smtClean="0">
                <a:solidFill>
                  <a:srgbClr val="707C80">
                    <a:lumMod val="50000"/>
                  </a:srgbClr>
                </a:solidFill>
                <a:cs typeface="Arial" pitchFamily="34" charset="0"/>
              </a:rPr>
              <a:t>2016</a:t>
            </a:r>
            <a:endParaRPr lang="en-US" sz="1700" dirty="0">
              <a:solidFill>
                <a:srgbClr val="707C80">
                  <a:lumMod val="50000"/>
                </a:srgbClr>
              </a:solidFill>
              <a:cs typeface="Arial" pitchFamily="34" charset="0"/>
            </a:endParaRPr>
          </a:p>
          <a:p>
            <a:pPr lvl="0" eaLnBrk="0" hangingPunct="0">
              <a:spcAft>
                <a:spcPts val="1200"/>
              </a:spcAft>
              <a:buClr>
                <a:srgbClr val="0A9294"/>
              </a:buClr>
              <a:buFont typeface="Arial" charset="0"/>
              <a:buChar char="•"/>
            </a:pPr>
            <a:r>
              <a:rPr lang="fr-FR" sz="1700" dirty="0" smtClean="0">
                <a:solidFill>
                  <a:srgbClr val="707C80">
                    <a:lumMod val="50000"/>
                  </a:srgbClr>
                </a:solidFill>
                <a:cs typeface="Arial" pitchFamily="34" charset="0"/>
              </a:rPr>
              <a:t>Un ensemble d’indicateurs ont été élaboré à partir </a:t>
            </a:r>
            <a:r>
              <a:rPr lang="fr-FR" sz="1700" dirty="0">
                <a:solidFill>
                  <a:srgbClr val="707C80">
                    <a:lumMod val="50000"/>
                  </a:srgbClr>
                </a:solidFill>
                <a:cs typeface="Arial" pitchFamily="34" charset="0"/>
              </a:rPr>
              <a:t>des commentaires et des consultations réalisées avec les principaux partenaires et les points focaux des gouvernements des pays</a:t>
            </a:r>
            <a:endParaRPr lang="en-US" sz="1700" dirty="0">
              <a:solidFill>
                <a:srgbClr val="707C80">
                  <a:lumMod val="50000"/>
                </a:srgbClr>
              </a:solidFill>
              <a:cs typeface="Arial" pitchFamily="34" charset="0"/>
            </a:endParaRPr>
          </a:p>
          <a:p>
            <a:pPr lvl="0" eaLnBrk="0" hangingPunct="0">
              <a:spcAft>
                <a:spcPts val="1200"/>
              </a:spcAft>
              <a:buClr>
                <a:srgbClr val="0A9294"/>
              </a:buClr>
              <a:buFont typeface="Arial" charset="0"/>
              <a:buChar char="•"/>
            </a:pPr>
            <a:r>
              <a:rPr lang="fr-FR" sz="1700" dirty="0">
                <a:solidFill>
                  <a:srgbClr val="707C80">
                    <a:lumMod val="50000"/>
                  </a:srgbClr>
                </a:solidFill>
                <a:cs typeface="Arial" pitchFamily="34" charset="0"/>
              </a:rPr>
              <a:t>Le besoin et l’importance de ce travail </a:t>
            </a:r>
            <a:r>
              <a:rPr lang="fr-FR" sz="1700" dirty="0" smtClean="0">
                <a:solidFill>
                  <a:srgbClr val="707C80">
                    <a:lumMod val="50000"/>
                  </a:srgbClr>
                </a:solidFill>
                <a:cs typeface="Arial" pitchFamily="34" charset="0"/>
              </a:rPr>
              <a:t>ont </a:t>
            </a:r>
            <a:r>
              <a:rPr lang="fr-FR" sz="1700" dirty="0">
                <a:solidFill>
                  <a:srgbClr val="707C80">
                    <a:lumMod val="50000"/>
                  </a:srgbClr>
                </a:solidFill>
                <a:cs typeface="Arial" pitchFamily="34" charset="0"/>
              </a:rPr>
              <a:t>été </a:t>
            </a:r>
            <a:r>
              <a:rPr lang="fr-FR" sz="1700" dirty="0" smtClean="0">
                <a:solidFill>
                  <a:srgbClr val="707C80">
                    <a:lumMod val="50000"/>
                  </a:srgbClr>
                </a:solidFill>
                <a:cs typeface="Arial" pitchFamily="34" charset="0"/>
              </a:rPr>
              <a:t>reconnus </a:t>
            </a:r>
            <a:r>
              <a:rPr lang="fr-FR" sz="1700" dirty="0">
                <a:solidFill>
                  <a:srgbClr val="707C80">
                    <a:lumMod val="50000"/>
                  </a:srgbClr>
                </a:solidFill>
                <a:cs typeface="Arial" pitchFamily="34" charset="0"/>
              </a:rPr>
              <a:t>et le SWA HLWG a demandé </a:t>
            </a:r>
            <a:r>
              <a:rPr lang="fr-FR" sz="1700" dirty="0" smtClean="0">
                <a:solidFill>
                  <a:srgbClr val="707C80">
                    <a:lumMod val="50000"/>
                  </a:srgbClr>
                </a:solidFill>
                <a:cs typeface="Arial" pitchFamily="34" charset="0"/>
              </a:rPr>
              <a:t>le passage </a:t>
            </a:r>
            <a:r>
              <a:rPr lang="fr-FR" sz="1700" dirty="0">
                <a:solidFill>
                  <a:srgbClr val="707C80">
                    <a:lumMod val="50000"/>
                  </a:srgbClr>
                </a:solidFill>
                <a:cs typeface="Arial" pitchFamily="34" charset="0"/>
              </a:rPr>
              <a:t>à l'échelle des profils de pays</a:t>
            </a:r>
            <a:endParaRPr lang="en-US" sz="1700" dirty="0">
              <a:solidFill>
                <a:srgbClr val="707C80">
                  <a:lumMod val="50000"/>
                </a:srgbClr>
              </a:solidFill>
              <a:cs typeface="Arial" pitchFamily="34" charset="0"/>
            </a:endParaRPr>
          </a:p>
          <a:p>
            <a:pPr lvl="0" eaLnBrk="0" hangingPunct="0">
              <a:spcAft>
                <a:spcPts val="1200"/>
              </a:spcAft>
              <a:buClr>
                <a:srgbClr val="0A9294"/>
              </a:buClr>
              <a:buFont typeface="Arial" charset="0"/>
              <a:buChar char="•"/>
            </a:pPr>
            <a:r>
              <a:rPr lang="fr-FR" sz="1700" dirty="0">
                <a:solidFill>
                  <a:srgbClr val="707C80">
                    <a:lumMod val="50000"/>
                  </a:srgbClr>
                </a:solidFill>
                <a:cs typeface="Arial" pitchFamily="34" charset="0"/>
              </a:rPr>
              <a:t>L'OMS prépare les </a:t>
            </a:r>
            <a:r>
              <a:rPr lang="fr-FR" sz="1700" dirty="0" smtClean="0">
                <a:solidFill>
                  <a:srgbClr val="707C80">
                    <a:lumMod val="50000"/>
                  </a:srgbClr>
                </a:solidFill>
                <a:cs typeface="Arial" pitchFamily="34" charset="0"/>
              </a:rPr>
              <a:t>profils </a:t>
            </a:r>
            <a:r>
              <a:rPr lang="fr-FR" sz="1700" dirty="0">
                <a:solidFill>
                  <a:srgbClr val="707C80">
                    <a:lumMod val="50000"/>
                  </a:srgbClr>
                </a:solidFill>
                <a:cs typeface="Arial" pitchFamily="34" charset="0"/>
              </a:rPr>
              <a:t>qui seront intégrés </a:t>
            </a:r>
            <a:r>
              <a:rPr lang="fr-FR" sz="1700" dirty="0" smtClean="0">
                <a:solidFill>
                  <a:srgbClr val="707C80">
                    <a:lumMod val="50000"/>
                  </a:srgbClr>
                </a:solidFill>
                <a:cs typeface="Arial" pitchFamily="34" charset="0"/>
              </a:rPr>
              <a:t>au processus </a:t>
            </a:r>
            <a:r>
              <a:rPr lang="fr-FR" sz="1700" dirty="0">
                <a:solidFill>
                  <a:srgbClr val="707C80">
                    <a:lumMod val="50000"/>
                  </a:srgbClr>
                </a:solidFill>
                <a:cs typeface="Arial" pitchFamily="34" charset="0"/>
              </a:rPr>
              <a:t>préparatoire de </a:t>
            </a:r>
            <a:r>
              <a:rPr lang="fr-FR" sz="1700" dirty="0" smtClean="0">
                <a:solidFill>
                  <a:srgbClr val="707C80">
                    <a:lumMod val="50000"/>
                  </a:srgbClr>
                </a:solidFill>
                <a:cs typeface="Arial" pitchFamily="34" charset="0"/>
              </a:rPr>
              <a:t>RHN</a:t>
            </a:r>
            <a:endParaRPr lang="en-US" sz="1700" dirty="0">
              <a:solidFill>
                <a:srgbClr val="707C80">
                  <a:lumMod val="50000"/>
                </a:srgbClr>
              </a:solidFill>
              <a:cs typeface="Arial" pitchFamily="34" charset="0"/>
            </a:endParaRPr>
          </a:p>
        </p:txBody>
      </p:sp>
    </p:spTree>
    <p:extLst>
      <p:ext uri="{BB962C8B-B14F-4D97-AF65-F5344CB8AC3E}">
        <p14:creationId xmlns:p14="http://schemas.microsoft.com/office/powerpoint/2010/main" val="46111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À propos des profils de pays </a:t>
            </a:r>
            <a:r>
              <a:rPr lang="fr-FR" dirty="0" smtClean="0"/>
              <a:t>sur les Comportement Coopératifs de SWA</a:t>
            </a:r>
            <a:r>
              <a:rPr lang="en-US" dirty="0"/>
              <a:t/>
            </a:r>
            <a:br>
              <a:rPr lang="en-US" dirty="0"/>
            </a:br>
            <a:endParaRPr lang="en-US" dirty="0"/>
          </a:p>
        </p:txBody>
      </p:sp>
      <p:sp>
        <p:nvSpPr>
          <p:cNvPr id="3" name="Content Placeholder 2"/>
          <p:cNvSpPr>
            <a:spLocks noGrp="1"/>
          </p:cNvSpPr>
          <p:nvPr>
            <p:ph idx="1"/>
          </p:nvPr>
        </p:nvSpPr>
        <p:spPr/>
        <p:txBody>
          <a:bodyPr/>
          <a:lstStyle/>
          <a:p>
            <a:pPr lvl="0"/>
            <a:r>
              <a:rPr lang="fr-FR" sz="1800" dirty="0" smtClean="0"/>
              <a:t>Mettre en lumière les </a:t>
            </a:r>
            <a:r>
              <a:rPr lang="fr-FR" sz="1800" dirty="0"/>
              <a:t>indicateurs développés pour le suivi des performances des partenaires gouvernementaux et </a:t>
            </a:r>
            <a:r>
              <a:rPr lang="fr-FR" sz="1800" dirty="0" smtClean="0"/>
              <a:t>de </a:t>
            </a:r>
            <a:r>
              <a:rPr lang="fr-FR" sz="1800" dirty="0"/>
              <a:t>développement en ce qui concerne les Comportements </a:t>
            </a:r>
            <a:r>
              <a:rPr lang="fr-CH" sz="1800" dirty="0" smtClean="0"/>
              <a:t>Coopératifs</a:t>
            </a:r>
            <a:endParaRPr lang="en-US" sz="1800" dirty="0"/>
          </a:p>
          <a:p>
            <a:pPr lvl="0"/>
            <a:r>
              <a:rPr lang="fr-FR" sz="1800" dirty="0"/>
              <a:t>Indicateurs pour les gouvernements et les partenaires de développement</a:t>
            </a:r>
            <a:endParaRPr lang="en-US" sz="1800" dirty="0"/>
          </a:p>
          <a:p>
            <a:pPr lvl="0"/>
            <a:r>
              <a:rPr lang="fr-FR" sz="1800" dirty="0" smtClean="0"/>
              <a:t>Montrer comment </a:t>
            </a:r>
            <a:r>
              <a:rPr lang="fr-FR" sz="1800" dirty="0"/>
              <a:t>les gouvernements des pays et les partenaires de développement utilisent les comportements </a:t>
            </a:r>
            <a:r>
              <a:rPr lang="fr-FR" sz="1800" dirty="0" smtClean="0"/>
              <a:t>ensemble</a:t>
            </a:r>
            <a:endParaRPr lang="en-US" sz="1800" dirty="0"/>
          </a:p>
          <a:p>
            <a:pPr lvl="0"/>
            <a:r>
              <a:rPr lang="fr-FR" sz="1800" dirty="0" smtClean="0"/>
              <a:t>Mettre en évidence </a:t>
            </a:r>
            <a:r>
              <a:rPr lang="fr-FR" sz="1800" dirty="0"/>
              <a:t>les informations </a:t>
            </a:r>
            <a:r>
              <a:rPr lang="fr-FR" sz="1800" dirty="0" smtClean="0"/>
              <a:t>manquantes du gouvernements </a:t>
            </a:r>
            <a:r>
              <a:rPr lang="fr-FR" sz="1800" dirty="0"/>
              <a:t>et des partenaires de </a:t>
            </a:r>
            <a:r>
              <a:rPr lang="fr-FR" sz="1800" dirty="0" smtClean="0"/>
              <a:t>développement, </a:t>
            </a:r>
            <a:r>
              <a:rPr lang="fr-FR" sz="1800" dirty="0"/>
              <a:t>ce qui </a:t>
            </a:r>
            <a:r>
              <a:rPr lang="fr-FR" sz="1800" dirty="0" smtClean="0"/>
              <a:t>crée </a:t>
            </a:r>
            <a:r>
              <a:rPr lang="fr-FR" sz="1800" dirty="0"/>
              <a:t>l'occasion d'approfondir les discussions</a:t>
            </a:r>
            <a:endParaRPr lang="en-US" sz="1800" dirty="0"/>
          </a:p>
          <a:p>
            <a:pPr lvl="0"/>
            <a:r>
              <a:rPr lang="fr-FR" sz="1800" dirty="0"/>
              <a:t>Faire le point sur les sources de données existantes : GLAAS, OECD, CPIA </a:t>
            </a:r>
            <a:r>
              <a:rPr lang="fr-FR" sz="1800" dirty="0" smtClean="0"/>
              <a:t>et </a:t>
            </a:r>
            <a:r>
              <a:rPr lang="fr-FR" sz="1800" dirty="0"/>
              <a:t>PEFA</a:t>
            </a:r>
            <a:endParaRPr lang="en-US" sz="1800" dirty="0"/>
          </a:p>
          <a:p>
            <a:pPr lvl="0"/>
            <a:r>
              <a:rPr lang="fr-FR" sz="1800" dirty="0"/>
              <a:t>L'objectif est d'encourager des discussions plus approfondies sur une collaboration et une consolidation plus efficaces du secteur national </a:t>
            </a:r>
            <a:r>
              <a:rPr lang="fr-FR" sz="1800" dirty="0" smtClean="0"/>
              <a:t>EAH</a:t>
            </a:r>
            <a:endParaRPr lang="en-US" sz="1800" dirty="0"/>
          </a:p>
        </p:txBody>
      </p:sp>
    </p:spTree>
    <p:extLst>
      <p:ext uri="{BB962C8B-B14F-4D97-AF65-F5344CB8AC3E}">
        <p14:creationId xmlns:p14="http://schemas.microsoft.com/office/powerpoint/2010/main" val="1037579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81434" y="1726606"/>
            <a:ext cx="3137893" cy="4439639"/>
          </a:xfrm>
          <a:prstGeom prst="rect">
            <a:avLst/>
          </a:prstGeom>
        </p:spPr>
      </p:pic>
      <p:pic>
        <p:nvPicPr>
          <p:cNvPr id="15" name="Picture 14"/>
          <p:cNvPicPr>
            <a:picLocks noChangeAspect="1"/>
          </p:cNvPicPr>
          <p:nvPr/>
        </p:nvPicPr>
        <p:blipFill>
          <a:blip r:embed="rId3"/>
          <a:stretch>
            <a:fillRect/>
          </a:stretch>
        </p:blipFill>
        <p:spPr>
          <a:xfrm>
            <a:off x="1935270" y="1624544"/>
            <a:ext cx="3561887" cy="4797316"/>
          </a:xfrm>
          <a:prstGeom prst="rect">
            <a:avLst/>
          </a:prstGeom>
        </p:spPr>
      </p:pic>
      <p:pic>
        <p:nvPicPr>
          <p:cNvPr id="16" name="Picture 15"/>
          <p:cNvPicPr>
            <a:picLocks noChangeAspect="1"/>
          </p:cNvPicPr>
          <p:nvPr/>
        </p:nvPicPr>
        <p:blipFill>
          <a:blip r:embed="rId4"/>
          <a:stretch>
            <a:fillRect/>
          </a:stretch>
        </p:blipFill>
        <p:spPr>
          <a:xfrm>
            <a:off x="3594666" y="1544628"/>
            <a:ext cx="3253684" cy="4530898"/>
          </a:xfrm>
          <a:prstGeom prst="rect">
            <a:avLst/>
          </a:prstGeom>
        </p:spPr>
      </p:pic>
      <p:pic>
        <p:nvPicPr>
          <p:cNvPr id="17" name="Picture 16"/>
          <p:cNvPicPr>
            <a:picLocks noChangeAspect="1"/>
          </p:cNvPicPr>
          <p:nvPr/>
        </p:nvPicPr>
        <p:blipFill>
          <a:blip r:embed="rId5"/>
          <a:stretch>
            <a:fillRect/>
          </a:stretch>
        </p:blipFill>
        <p:spPr>
          <a:xfrm>
            <a:off x="5884053" y="1726606"/>
            <a:ext cx="3259947" cy="4569620"/>
          </a:xfrm>
          <a:prstGeom prst="rect">
            <a:avLst/>
          </a:prstGeom>
        </p:spPr>
      </p:pic>
      <p:sp>
        <p:nvSpPr>
          <p:cNvPr id="19" name="Title 1"/>
          <p:cNvSpPr>
            <a:spLocks noGrp="1"/>
          </p:cNvSpPr>
          <p:nvPr>
            <p:ph type="title"/>
          </p:nvPr>
        </p:nvSpPr>
        <p:spPr>
          <a:xfrm>
            <a:off x="411238" y="524088"/>
            <a:ext cx="8324775" cy="780143"/>
          </a:xfrm>
        </p:spPr>
        <p:txBody>
          <a:bodyPr/>
          <a:lstStyle/>
          <a:p>
            <a:r>
              <a:rPr lang="en-US" dirty="0" err="1" smtClean="0"/>
              <a:t>Profils</a:t>
            </a:r>
            <a:r>
              <a:rPr lang="en-US" dirty="0" smtClean="0"/>
              <a:t> de la  2016 RHN</a:t>
            </a:r>
            <a:endParaRPr lang="en-US" dirty="0"/>
          </a:p>
        </p:txBody>
      </p:sp>
    </p:spTree>
    <p:extLst>
      <p:ext uri="{BB962C8B-B14F-4D97-AF65-F5344CB8AC3E}">
        <p14:creationId xmlns:p14="http://schemas.microsoft.com/office/powerpoint/2010/main" val="3868838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Exemple : utiliser les profils pays pour informer les actions </a:t>
            </a:r>
            <a:endParaRPr lang="fr-FR" dirty="0"/>
          </a:p>
        </p:txBody>
      </p:sp>
      <p:pic>
        <p:nvPicPr>
          <p:cNvPr id="4" name="shape103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47485" y="1671207"/>
            <a:ext cx="8804786" cy="2593397"/>
          </a:xfrm>
          <a:prstGeom prst="rect">
            <a:avLst/>
          </a:prstGeom>
          <a:noFill/>
          <a:ln>
            <a:noFill/>
          </a:ln>
        </p:spPr>
      </p:pic>
      <p:sp>
        <p:nvSpPr>
          <p:cNvPr id="5" name="Rectangle 4"/>
          <p:cNvSpPr/>
          <p:nvPr/>
        </p:nvSpPr>
        <p:spPr>
          <a:xfrm>
            <a:off x="147485" y="4503724"/>
            <a:ext cx="8804786" cy="2253181"/>
          </a:xfrm>
          <a:prstGeom prst="rect">
            <a:avLst/>
          </a:prstGeom>
        </p:spPr>
        <p:txBody>
          <a:bodyPr wrap="square">
            <a:spAutoFit/>
          </a:bodyPr>
          <a:lstStyle/>
          <a:p>
            <a:pPr marR="0" lvl="0">
              <a:lnSpc>
                <a:spcPct val="115000"/>
              </a:lnSpc>
              <a:spcBef>
                <a:spcPts val="0"/>
              </a:spcBef>
              <a:spcAft>
                <a:spcPts val="1000"/>
              </a:spcAft>
            </a:pPr>
            <a:r>
              <a:rPr lang="fr-FR" b="1" u="sng" dirty="0" smtClean="0">
                <a:solidFill>
                  <a:srgbClr val="009193"/>
                </a:solidFill>
                <a:latin typeface="Arial" panose="020B0604020202020204" pitchFamily="34" charset="0"/>
                <a:ea typeface="MS Mincho" panose="02020609040205080304" pitchFamily="49" charset="-128"/>
                <a:cs typeface="Arial" panose="020B0604020202020204" pitchFamily="34" charset="0"/>
              </a:rPr>
              <a:t>Quelques exemples d’actions </a:t>
            </a:r>
          </a:p>
          <a:p>
            <a:pPr marL="342900" marR="0" lvl="0" indent="-342900">
              <a:lnSpc>
                <a:spcPct val="115000"/>
              </a:lnSpc>
              <a:spcBef>
                <a:spcPts val="0"/>
              </a:spcBef>
              <a:spcAft>
                <a:spcPts val="1000"/>
              </a:spcAft>
              <a:buFont typeface="Symbol" panose="05050102010706020507" pitchFamily="18" charset="2"/>
              <a:buChar char=""/>
            </a:pPr>
            <a:r>
              <a:rPr lang="fr-FR" dirty="0" smtClean="0">
                <a:solidFill>
                  <a:srgbClr val="009193"/>
                </a:solidFill>
                <a:latin typeface="Arial" panose="020B0604020202020204" pitchFamily="34" charset="0"/>
                <a:ea typeface="MS Mincho" panose="02020609040205080304" pitchFamily="49" charset="-128"/>
                <a:cs typeface="Arial" panose="020B0604020202020204" pitchFamily="34" charset="0"/>
              </a:rPr>
              <a:t>Le gouvernement rendra plus transparentes les procédures d’approvisionnement et les partenaires de développement augmenteront progressivement l’utilisation de ces systèmes </a:t>
            </a:r>
          </a:p>
          <a:p>
            <a:pPr marL="342900" indent="-342900">
              <a:lnSpc>
                <a:spcPct val="115000"/>
              </a:lnSpc>
              <a:spcBef>
                <a:spcPts val="0"/>
              </a:spcBef>
              <a:spcAft>
                <a:spcPts val="1000"/>
              </a:spcAft>
              <a:buFont typeface="Symbol" panose="05050102010706020507" pitchFamily="18" charset="2"/>
              <a:buChar char=""/>
            </a:pPr>
            <a:r>
              <a:rPr lang="fr-FR" dirty="0" smtClean="0">
                <a:solidFill>
                  <a:srgbClr val="009193"/>
                </a:solidFill>
                <a:latin typeface="Arial" panose="020B0604020202020204" pitchFamily="34" charset="0"/>
                <a:ea typeface="MS Mincho" panose="02020609040205080304" pitchFamily="49" charset="-128"/>
                <a:cs typeface="Arial" panose="020B0604020202020204" pitchFamily="34" charset="0"/>
              </a:rPr>
              <a:t>Le gouvernement développera une stratégie de financement qui prend en compte les trois </a:t>
            </a:r>
            <a:r>
              <a:rPr lang="fr-FR" dirty="0" err="1" smtClean="0">
                <a:solidFill>
                  <a:srgbClr val="009193"/>
                </a:solidFill>
                <a:latin typeface="Arial" panose="020B0604020202020204" pitchFamily="34" charset="0"/>
                <a:ea typeface="MS Mincho" panose="02020609040205080304" pitchFamily="49" charset="-128"/>
                <a:cs typeface="Arial" panose="020B0604020202020204" pitchFamily="34" charset="0"/>
              </a:rPr>
              <a:t>T</a:t>
            </a:r>
            <a:r>
              <a:rPr lang="fr-FR" dirty="0" smtClean="0">
                <a:solidFill>
                  <a:srgbClr val="009193"/>
                </a:solidFill>
                <a:latin typeface="Arial" panose="020B0604020202020204" pitchFamily="34" charset="0"/>
                <a:ea typeface="MS Mincho" panose="02020609040205080304" pitchFamily="49" charset="-128"/>
                <a:cs typeface="Arial" panose="020B0604020202020204" pitchFamily="34" charset="0"/>
              </a:rPr>
              <a:t> </a:t>
            </a:r>
            <a:endParaRPr lang="fr-FR" dirty="0">
              <a:solidFill>
                <a:srgbClr val="009193"/>
              </a:solidFill>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4291855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err="1" smtClean="0"/>
              <a:t>Merci</a:t>
            </a:r>
            <a:endParaRPr lang="en-GB"/>
          </a:p>
        </p:txBody>
      </p:sp>
      <p:sp>
        <p:nvSpPr>
          <p:cNvPr id="3" name="Subtitle 2"/>
          <p:cNvSpPr>
            <a:spLocks noGrp="1"/>
          </p:cNvSpPr>
          <p:nvPr>
            <p:ph type="subTitle" idx="1"/>
          </p:nvPr>
        </p:nvSpPr>
        <p:spPr/>
        <p:txBody>
          <a:bodyPr/>
          <a:lstStyle/>
          <a:p>
            <a:pPr algn="ctr"/>
            <a:r>
              <a:rPr lang="en-GB" smtClean="0"/>
              <a:t>www.sanitationandwaterforall.org </a:t>
            </a:r>
            <a:endParaRPr lang="en-GB"/>
          </a:p>
        </p:txBody>
      </p:sp>
    </p:spTree>
    <p:extLst>
      <p:ext uri="{BB962C8B-B14F-4D97-AF65-F5344CB8AC3E}">
        <p14:creationId xmlns:p14="http://schemas.microsoft.com/office/powerpoint/2010/main" val="1082772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797" y="1557344"/>
            <a:ext cx="6976169" cy="861774"/>
          </a:xfrm>
        </p:spPr>
        <p:txBody>
          <a:bodyPr/>
          <a:lstStyle/>
          <a:p>
            <a:r>
              <a:rPr lang="fr-FR" sz="2800" dirty="0"/>
              <a:t>Processus Préparatoire : </a:t>
            </a:r>
            <a:br>
              <a:rPr lang="fr-FR" sz="2800" dirty="0"/>
            </a:br>
            <a:r>
              <a:rPr lang="fr-FR" sz="2800" dirty="0"/>
              <a:t>Réunions de Haut Niveau</a:t>
            </a:r>
          </a:p>
        </p:txBody>
      </p:sp>
      <p:sp>
        <p:nvSpPr>
          <p:cNvPr id="6" name="Rectangle 5"/>
          <p:cNvSpPr/>
          <p:nvPr/>
        </p:nvSpPr>
        <p:spPr bwMode="auto">
          <a:xfrm>
            <a:off x="1275797" y="2625505"/>
            <a:ext cx="1911023" cy="6427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33605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2797" y="6132960"/>
            <a:ext cx="2281203" cy="72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274638"/>
            <a:ext cx="8686800" cy="710100"/>
          </a:xfrm>
        </p:spPr>
        <p:txBody>
          <a:bodyPr>
            <a:noAutofit/>
          </a:bodyPr>
          <a:lstStyle/>
          <a:p>
            <a:r>
              <a:rPr lang="fr-FR" dirty="0"/>
              <a:t>Répondre au Déficit de Financement pour un Accès Universel à l’Eau et à l’Assainissement </a:t>
            </a:r>
          </a:p>
        </p:txBody>
      </p:sp>
      <p:sp>
        <p:nvSpPr>
          <p:cNvPr id="4" name="Slide Number Placeholder 3"/>
          <p:cNvSpPr>
            <a:spLocks noGrp="1"/>
          </p:cNvSpPr>
          <p:nvPr>
            <p:ph type="sldNum" sz="quarter" idx="4"/>
          </p:nvPr>
        </p:nvSpPr>
        <p:spPr/>
        <p:txBody>
          <a:bodyPr/>
          <a:lstStyle/>
          <a:p>
            <a:fld id="{F9F971E6-D8D4-4C59-A1A0-5FE329A63D94}" type="slidenum">
              <a:rPr lang="en-US" smtClean="0"/>
              <a:pPr/>
              <a:t>19</a:t>
            </a:fld>
            <a:endParaRPr lang="en-US" dirty="0"/>
          </a:p>
        </p:txBody>
      </p:sp>
      <p:grpSp>
        <p:nvGrpSpPr>
          <p:cNvPr id="13" name="Group 12"/>
          <p:cNvGrpSpPr/>
          <p:nvPr/>
        </p:nvGrpSpPr>
        <p:grpSpPr>
          <a:xfrm>
            <a:off x="199198" y="4807353"/>
            <a:ext cx="6527798" cy="1775752"/>
            <a:chOff x="3407224" y="4648552"/>
            <a:chExt cx="5494569" cy="1819569"/>
          </a:xfrm>
          <a:solidFill>
            <a:schemeClr val="bg2">
              <a:lumMod val="20000"/>
              <a:lumOff val="80000"/>
            </a:schemeClr>
          </a:solidFill>
        </p:grpSpPr>
        <p:sp>
          <p:nvSpPr>
            <p:cNvPr id="11" name="Pentagon 10"/>
            <p:cNvSpPr/>
            <p:nvPr/>
          </p:nvSpPr>
          <p:spPr>
            <a:xfrm rot="16200000" flipV="1">
              <a:off x="5260795" y="2794981"/>
              <a:ext cx="1711222" cy="5418364"/>
            </a:xfrm>
            <a:prstGeom prst="homePlate">
              <a:avLst>
                <a:gd name="adj" fmla="val 261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535135" y="5143562"/>
              <a:ext cx="5366658" cy="1324559"/>
            </a:xfrm>
            <a:prstGeom prst="rect">
              <a:avLst/>
            </a:prstGeom>
            <a:noFill/>
            <a:ln>
              <a:noFill/>
            </a:ln>
          </p:spPr>
          <p:txBody>
            <a:bodyPr wrap="square" rtlCol="0">
              <a:spAutoFit/>
            </a:bodyPr>
            <a:lstStyle/>
            <a:p>
              <a:pPr marL="342900" indent="-342900">
                <a:buFont typeface="+mj-lt"/>
                <a:buAutoNum type="arabicPeriod" startAt="3"/>
              </a:pPr>
              <a:r>
                <a:rPr lang="fr-FR" sz="1800" dirty="0">
                  <a:latin typeface="+mn-lt"/>
                </a:rPr>
                <a:t>Faciliter la Transition vers des Financements Privés Domestiques Plus Importants </a:t>
              </a:r>
            </a:p>
            <a:p>
              <a:pPr marL="342900" indent="-342900">
                <a:buFont typeface="Arial" panose="020B0604020202020204" pitchFamily="34" charset="0"/>
                <a:buChar char="•"/>
              </a:pPr>
              <a:r>
                <a:rPr lang="fr-FR" sz="1400" b="0" dirty="0">
                  <a:latin typeface="+mn-lt"/>
                </a:rPr>
                <a:t>Comment les financements privés peuvent aider à répondre au déficit de financement ?  </a:t>
              </a:r>
              <a:endParaRPr lang="fr-FR" sz="1400" b="0" dirty="0">
                <a:latin typeface="+mj-lt"/>
              </a:endParaRPr>
            </a:p>
            <a:p>
              <a:pPr marL="285750" indent="-285750">
                <a:buFont typeface="Arial" panose="020B0604020202020204" pitchFamily="34" charset="0"/>
                <a:buChar char="•"/>
              </a:pPr>
              <a:r>
                <a:rPr lang="fr-FR" sz="1400" b="0" dirty="0">
                  <a:latin typeface="+mn-lt"/>
                </a:rPr>
                <a:t>Comment les financements privés peuvent être mobilisés ?  </a:t>
              </a:r>
            </a:p>
          </p:txBody>
        </p:sp>
      </p:grpSp>
      <p:sp>
        <p:nvSpPr>
          <p:cNvPr id="15" name="Pentagon 14"/>
          <p:cNvSpPr/>
          <p:nvPr/>
        </p:nvSpPr>
        <p:spPr>
          <a:xfrm rot="5400000">
            <a:off x="2863106" y="-1111277"/>
            <a:ext cx="1186041" cy="6408000"/>
          </a:xfrm>
          <a:prstGeom prst="homePlate">
            <a:avLst/>
          </a:prstGeom>
          <a:solidFill>
            <a:schemeClr val="bg1">
              <a:lumMod val="95000"/>
            </a:schemeClr>
          </a:solidFill>
          <a:ln>
            <a:noFill/>
          </a:ln>
        </p:spPr>
        <p:txBody>
          <a:bodyPr vert="vert270" wrap="square" rtlCol="0">
            <a:spAutoFit/>
          </a:bodyPr>
          <a:lstStyle/>
          <a:p>
            <a:pPr algn="ctr"/>
            <a:r>
              <a:rPr lang="fr-FR" sz="1800" dirty="0">
                <a:solidFill>
                  <a:schemeClr val="tx1"/>
                </a:solidFill>
                <a:latin typeface="+mj-lt"/>
              </a:rPr>
              <a:t>1. Comprendre le Défi</a:t>
            </a:r>
          </a:p>
          <a:p>
            <a:pPr algn="ctr"/>
            <a:r>
              <a:rPr lang="fr-FR" sz="1400" b="0" dirty="0">
                <a:latin typeface="+mj-lt"/>
              </a:rPr>
              <a:t>Quelle a été la réussite de l’ère OMD ? Comment le ODD6 est-il différent ?</a:t>
            </a:r>
          </a:p>
          <a:p>
            <a:pPr algn="ctr"/>
            <a:r>
              <a:rPr lang="fr-FR" sz="1400" b="0" dirty="0">
                <a:latin typeface="+mj-lt"/>
              </a:rPr>
              <a:t> Quels coûts pour augmenter l’accès et pérenniser les gains ?   </a:t>
            </a:r>
          </a:p>
        </p:txBody>
      </p:sp>
      <p:grpSp>
        <p:nvGrpSpPr>
          <p:cNvPr id="17" name="Group 16"/>
          <p:cNvGrpSpPr/>
          <p:nvPr/>
        </p:nvGrpSpPr>
        <p:grpSpPr>
          <a:xfrm>
            <a:off x="252128" y="2866291"/>
            <a:ext cx="6413738" cy="1881789"/>
            <a:chOff x="770771" y="3570513"/>
            <a:chExt cx="5809645" cy="1506774"/>
          </a:xfrm>
          <a:solidFill>
            <a:schemeClr val="bg2">
              <a:lumMod val="20000"/>
              <a:lumOff val="80000"/>
            </a:schemeClr>
          </a:solidFill>
        </p:grpSpPr>
        <p:sp>
          <p:nvSpPr>
            <p:cNvPr id="16" name="Pentagon 15"/>
            <p:cNvSpPr/>
            <p:nvPr/>
          </p:nvSpPr>
          <p:spPr>
            <a:xfrm rot="16200000" flipV="1">
              <a:off x="2922206" y="1419078"/>
              <a:ext cx="1506774" cy="5809644"/>
            </a:xfrm>
            <a:prstGeom prst="homePlate">
              <a:avLst>
                <a:gd name="adj" fmla="val 261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06017" y="3958858"/>
              <a:ext cx="5674399" cy="1035052"/>
            </a:xfrm>
            <a:prstGeom prst="rect">
              <a:avLst/>
            </a:prstGeom>
            <a:noFill/>
            <a:ln>
              <a:noFill/>
            </a:ln>
          </p:spPr>
          <p:txBody>
            <a:bodyPr wrap="square" rtlCol="0">
              <a:spAutoFit/>
            </a:bodyPr>
            <a:lstStyle/>
            <a:p>
              <a:pPr marL="342900" indent="-342900">
                <a:buFont typeface="+mj-lt"/>
                <a:buAutoNum type="arabicPeriod" startAt="2"/>
              </a:pPr>
              <a:r>
                <a:rPr lang="fr-FR" sz="1800" dirty="0">
                  <a:latin typeface="+mn-lt"/>
                </a:rPr>
                <a:t>Utiliser les Ressources Financières Existantes de Manière Plus Efficace</a:t>
              </a:r>
              <a:endParaRPr lang="fr-FR" sz="2000" dirty="0"/>
            </a:p>
            <a:p>
              <a:pPr marL="285750" indent="-285750">
                <a:buFont typeface="Arial"/>
                <a:buChar char="•"/>
              </a:pPr>
              <a:r>
                <a:rPr lang="fr-FR" sz="1400" b="0" dirty="0">
                  <a:latin typeface="+mj-lt"/>
                </a:rPr>
                <a:t>Comment rendre les fournisseurs de services plus efficaces?</a:t>
              </a:r>
            </a:p>
            <a:p>
              <a:pPr marL="285750" indent="-285750">
                <a:buFont typeface="Arial" panose="020B0604020202020204" pitchFamily="34" charset="0"/>
                <a:buChar char="•"/>
              </a:pPr>
              <a:r>
                <a:rPr lang="fr-FR" sz="1400" b="0" dirty="0">
                  <a:latin typeface="+mj-lt"/>
                </a:rPr>
                <a:t>Comment les tarifs, impôts et transferts sont utilisés actuellement ? </a:t>
              </a:r>
            </a:p>
            <a:p>
              <a:pPr marL="285750" indent="-285750">
                <a:buFont typeface="Arial" panose="020B0604020202020204" pitchFamily="34" charset="0"/>
                <a:buChar char="•"/>
              </a:pPr>
              <a:r>
                <a:rPr lang="fr-FR" sz="1400" b="0" dirty="0">
                  <a:latin typeface="+mj-lt"/>
                </a:rPr>
                <a:t>Peut-on les augmenter et mieux les répartir ?  </a:t>
              </a:r>
            </a:p>
          </p:txBody>
        </p:sp>
      </p:grpSp>
      <p:sp>
        <p:nvSpPr>
          <p:cNvPr id="3" name="Pentagon 2"/>
          <p:cNvSpPr/>
          <p:nvPr/>
        </p:nvSpPr>
        <p:spPr>
          <a:xfrm>
            <a:off x="6665866" y="1237502"/>
            <a:ext cx="2388041" cy="5620497"/>
          </a:xfrm>
          <a:prstGeom prst="homePlate">
            <a:avLst>
              <a:gd name="adj" fmla="val 50632"/>
            </a:avLst>
          </a:prstGeom>
          <a:solidFill>
            <a:srgbClr val="139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bg1"/>
                </a:solidFill>
                <a:latin typeface="+mj-lt"/>
                <a:ea typeface="MS PGothic" pitchFamily="34" charset="-128"/>
              </a:rPr>
              <a:t>4. Définir une Stratégie de Financement des ODD </a:t>
            </a:r>
          </a:p>
        </p:txBody>
      </p:sp>
    </p:spTree>
    <p:extLst>
      <p:ext uri="{BB962C8B-B14F-4D97-AF65-F5344CB8AC3E}">
        <p14:creationId xmlns:p14="http://schemas.microsoft.com/office/powerpoint/2010/main" val="25531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Réunion</a:t>
            </a:r>
            <a:r>
              <a:rPr lang="en-US" dirty="0" smtClean="0"/>
              <a:t> des </a:t>
            </a:r>
            <a:r>
              <a:rPr lang="en-US" dirty="0" err="1" smtClean="0"/>
              <a:t>Ministres</a:t>
            </a:r>
            <a:r>
              <a:rPr lang="en-US" dirty="0" smtClean="0"/>
              <a:t> du </a:t>
            </a:r>
            <a:r>
              <a:rPr lang="en-US" dirty="0" err="1" smtClean="0"/>
              <a:t>Secteur</a:t>
            </a:r>
            <a:r>
              <a:rPr lang="en-US" dirty="0" smtClean="0"/>
              <a:t> </a:t>
            </a:r>
            <a:endParaRPr lang="en-US" dirty="0"/>
          </a:p>
        </p:txBody>
      </p:sp>
      <p:sp>
        <p:nvSpPr>
          <p:cNvPr id="5" name="Subtitle 4"/>
          <p:cNvSpPr>
            <a:spLocks noGrp="1"/>
          </p:cNvSpPr>
          <p:nvPr>
            <p:ph type="subTitle" idx="1"/>
          </p:nvPr>
        </p:nvSpPr>
        <p:spPr/>
        <p:txBody>
          <a:bodyPr/>
          <a:lstStyle/>
          <a:p>
            <a:r>
              <a:rPr lang="en-US" dirty="0" smtClean="0"/>
              <a:t>Cindy Kushner, UNICEF</a:t>
            </a:r>
          </a:p>
          <a:p>
            <a:r>
              <a:rPr lang="en-US" dirty="0" err="1" smtClean="0"/>
              <a:t>Webinaire</a:t>
            </a:r>
            <a:r>
              <a:rPr lang="en-US" dirty="0" smtClean="0"/>
              <a:t> SWA : 7 et 8 </a:t>
            </a:r>
            <a:r>
              <a:rPr lang="en-US" dirty="0" err="1" smtClean="0"/>
              <a:t>Février</a:t>
            </a:r>
            <a:r>
              <a:rPr lang="en-US" dirty="0" smtClean="0"/>
              <a:t> 2017</a:t>
            </a:r>
            <a:endParaRPr lang="en-US" dirty="0"/>
          </a:p>
        </p:txBody>
      </p:sp>
    </p:spTree>
    <p:extLst>
      <p:ext uri="{BB962C8B-B14F-4D97-AF65-F5344CB8AC3E}">
        <p14:creationId xmlns:p14="http://schemas.microsoft.com/office/powerpoint/2010/main" val="392068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6720" y="4029956"/>
            <a:ext cx="4747260" cy="23898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p:cNvSpPr txBox="1">
            <a:spLocks/>
          </p:cNvSpPr>
          <p:nvPr/>
        </p:nvSpPr>
        <p:spPr>
          <a:xfrm>
            <a:off x="5455920" y="2835227"/>
            <a:ext cx="3403600" cy="3161713"/>
          </a:xfrm>
          <a:prstGeom prst="rect">
            <a:avLst/>
          </a:prstGeom>
          <a:noFill/>
        </p:spPr>
        <p:txBody>
          <a:bodyPr vert="horz" lIns="91440" tIns="612000" rIns="91440" bIns="46800" rtlCol="0">
            <a:normAutofit fontScale="92500" lnSpcReduction="10000"/>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fr-FR" sz="1400" b="0" dirty="0">
                <a:solidFill>
                  <a:schemeClr val="bg2"/>
                </a:solidFill>
              </a:rPr>
              <a:t>Atteindre d’ici à 2030, un </a:t>
            </a:r>
            <a:r>
              <a:rPr lang="fr-FR" sz="1400" dirty="0">
                <a:solidFill>
                  <a:schemeClr val="bg2"/>
                </a:solidFill>
              </a:rPr>
              <a:t>accès universel</a:t>
            </a:r>
            <a:r>
              <a:rPr lang="fr-FR" sz="1400" b="0" dirty="0">
                <a:solidFill>
                  <a:schemeClr val="bg2"/>
                </a:solidFill>
              </a:rPr>
              <a:t> à l’eau et à l’assainissement abordables et fiables</a:t>
            </a:r>
          </a:p>
          <a:p>
            <a:pPr marL="0" indent="0">
              <a:spcBef>
                <a:spcPts val="600"/>
              </a:spcBef>
              <a:spcAft>
                <a:spcPts val="600"/>
              </a:spcAft>
              <a:buNone/>
            </a:pPr>
            <a:r>
              <a:rPr lang="fr-FR" sz="1400" b="0" dirty="0">
                <a:solidFill>
                  <a:schemeClr val="bg2"/>
                </a:solidFill>
              </a:rPr>
              <a:t>Améliorer la </a:t>
            </a:r>
            <a:r>
              <a:rPr lang="fr-FR" sz="1400" dirty="0">
                <a:solidFill>
                  <a:schemeClr val="bg2"/>
                </a:solidFill>
              </a:rPr>
              <a:t>qualité</a:t>
            </a:r>
            <a:r>
              <a:rPr lang="fr-FR" sz="1400" b="0" dirty="0">
                <a:solidFill>
                  <a:schemeClr val="bg2"/>
                </a:solidFill>
              </a:rPr>
              <a:t> de l’eau </a:t>
            </a:r>
            <a:endParaRPr lang="fr-FR" sz="1400" dirty="0">
              <a:solidFill>
                <a:schemeClr val="bg2"/>
              </a:solidFill>
            </a:endParaRPr>
          </a:p>
          <a:p>
            <a:pPr marL="0" indent="0">
              <a:spcBef>
                <a:spcPts val="600"/>
              </a:spcBef>
              <a:spcAft>
                <a:spcPts val="600"/>
              </a:spcAft>
              <a:buNone/>
            </a:pPr>
            <a:r>
              <a:rPr lang="fr-FR" sz="1400" b="0" dirty="0">
                <a:solidFill>
                  <a:schemeClr val="bg2"/>
                </a:solidFill>
              </a:rPr>
              <a:t>Augmenter l’</a:t>
            </a:r>
            <a:r>
              <a:rPr lang="fr-FR" sz="1400" dirty="0">
                <a:solidFill>
                  <a:schemeClr val="bg2"/>
                </a:solidFill>
              </a:rPr>
              <a:t>efficacité</a:t>
            </a:r>
            <a:r>
              <a:rPr lang="fr-FR" sz="1400" b="0" dirty="0">
                <a:solidFill>
                  <a:schemeClr val="bg2"/>
                </a:solidFill>
              </a:rPr>
              <a:t> dans l’utilisation de l’eau </a:t>
            </a:r>
            <a:endParaRPr lang="fr-FR" sz="1400" dirty="0">
              <a:solidFill>
                <a:schemeClr val="bg2"/>
              </a:solidFill>
            </a:endParaRPr>
          </a:p>
          <a:p>
            <a:pPr marL="0" indent="0">
              <a:spcBef>
                <a:spcPts val="600"/>
              </a:spcBef>
              <a:spcAft>
                <a:spcPts val="600"/>
              </a:spcAft>
              <a:buNone/>
            </a:pPr>
            <a:r>
              <a:rPr lang="fr-FR" sz="1400" b="0" dirty="0">
                <a:solidFill>
                  <a:schemeClr val="bg2"/>
                </a:solidFill>
              </a:rPr>
              <a:t>Mettre en place une </a:t>
            </a:r>
            <a:r>
              <a:rPr lang="fr-FR" sz="1400" dirty="0">
                <a:solidFill>
                  <a:schemeClr val="bg2"/>
                </a:solidFill>
              </a:rPr>
              <a:t>gestion</a:t>
            </a:r>
            <a:r>
              <a:rPr lang="fr-FR" sz="1400" b="0" dirty="0">
                <a:solidFill>
                  <a:schemeClr val="bg2"/>
                </a:solidFill>
              </a:rPr>
              <a:t> intégrée des ressources en eau </a:t>
            </a:r>
            <a:endParaRPr lang="fr-FR" sz="1400" dirty="0">
              <a:solidFill>
                <a:schemeClr val="bg2"/>
              </a:solidFill>
            </a:endParaRPr>
          </a:p>
          <a:p>
            <a:pPr marL="0" indent="0">
              <a:spcBef>
                <a:spcPts val="600"/>
              </a:spcBef>
              <a:spcAft>
                <a:spcPts val="600"/>
              </a:spcAft>
              <a:buNone/>
            </a:pPr>
            <a:r>
              <a:rPr lang="fr-FR" sz="1400" b="0" dirty="0">
                <a:solidFill>
                  <a:schemeClr val="bg2"/>
                </a:solidFill>
              </a:rPr>
              <a:t>Protéger et restaurer les </a:t>
            </a:r>
            <a:r>
              <a:rPr lang="fr-FR" sz="1400" dirty="0">
                <a:solidFill>
                  <a:schemeClr val="bg2"/>
                </a:solidFill>
              </a:rPr>
              <a:t>écosystèmes</a:t>
            </a:r>
            <a:r>
              <a:rPr lang="fr-FR" sz="1400" b="0" dirty="0">
                <a:solidFill>
                  <a:schemeClr val="bg2"/>
                </a:solidFill>
              </a:rPr>
              <a:t> liées à l’eau </a:t>
            </a:r>
            <a:endParaRPr lang="fr-FR" sz="1400" dirty="0">
              <a:solidFill>
                <a:schemeClr val="bg2"/>
              </a:solidFill>
            </a:endParaRPr>
          </a:p>
        </p:txBody>
      </p:sp>
      <p:sp>
        <p:nvSpPr>
          <p:cNvPr id="12" name="Rectangle 11"/>
          <p:cNvSpPr/>
          <p:nvPr/>
        </p:nvSpPr>
        <p:spPr>
          <a:xfrm>
            <a:off x="5265419" y="2447455"/>
            <a:ext cx="614679" cy="82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entagon 5"/>
          <p:cNvSpPr/>
          <p:nvPr/>
        </p:nvSpPr>
        <p:spPr>
          <a:xfrm>
            <a:off x="426720" y="2130545"/>
            <a:ext cx="5262880" cy="82604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Objectifs du Millénaire pour le Développement</a:t>
            </a:r>
          </a:p>
        </p:txBody>
      </p:sp>
      <p:sp>
        <p:nvSpPr>
          <p:cNvPr id="9" name="Chevron 8"/>
          <p:cNvSpPr/>
          <p:nvPr/>
        </p:nvSpPr>
        <p:spPr>
          <a:xfrm>
            <a:off x="5283200" y="2130545"/>
            <a:ext cx="3403600" cy="826040"/>
          </a:xfrm>
          <a:prstGeom prst="chevron">
            <a:avLst/>
          </a:prstGeom>
          <a:solidFill>
            <a:srgbClr val="139AF0"/>
          </a:solidFill>
          <a:ln>
            <a:solidFill>
              <a:srgbClr val="139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rPr>
              <a:t>Objectifs de Développement Durable </a:t>
            </a:r>
          </a:p>
        </p:txBody>
      </p:sp>
      <p:sp>
        <p:nvSpPr>
          <p:cNvPr id="10" name="TextBox 9"/>
          <p:cNvSpPr txBox="1"/>
          <p:nvPr/>
        </p:nvSpPr>
        <p:spPr>
          <a:xfrm>
            <a:off x="469075" y="1523246"/>
            <a:ext cx="8519160" cy="584775"/>
          </a:xfrm>
          <a:prstGeom prst="rect">
            <a:avLst/>
          </a:prstGeom>
          <a:noFill/>
        </p:spPr>
        <p:txBody>
          <a:bodyPr wrap="square" rtlCol="0">
            <a:spAutoFit/>
          </a:bodyPr>
          <a:lstStyle/>
          <a:p>
            <a:r>
              <a:rPr lang="en-US" dirty="0">
                <a:latin typeface="+mn-lt"/>
              </a:rPr>
              <a:t>1990 	       	 2000                                     2015	                                      2030		</a:t>
            </a:r>
          </a:p>
        </p:txBody>
      </p:sp>
      <p:sp>
        <p:nvSpPr>
          <p:cNvPr id="2" name="Title 1"/>
          <p:cNvSpPr>
            <a:spLocks noGrp="1"/>
          </p:cNvSpPr>
          <p:nvPr>
            <p:ph type="title"/>
          </p:nvPr>
        </p:nvSpPr>
        <p:spPr/>
        <p:txBody>
          <a:bodyPr>
            <a:normAutofit fontScale="90000"/>
          </a:bodyPr>
          <a:lstStyle/>
          <a:p>
            <a:r>
              <a:rPr lang="fr-FR" dirty="0"/>
              <a:t>Les ODD Représentent un Défi Nouveau pour le Secteur de l’Eau</a:t>
            </a:r>
          </a:p>
        </p:txBody>
      </p:sp>
      <p:sp>
        <p:nvSpPr>
          <p:cNvPr id="4" name="Slide Number Placeholder 3"/>
          <p:cNvSpPr>
            <a:spLocks noGrp="1"/>
          </p:cNvSpPr>
          <p:nvPr>
            <p:ph type="sldNum" sz="quarter" idx="4"/>
          </p:nvPr>
        </p:nvSpPr>
        <p:spPr/>
        <p:txBody>
          <a:bodyPr/>
          <a:lstStyle/>
          <a:p>
            <a:fld id="{A24529FD-4433-4B05-99EA-E640E8B31C94}" type="slidenum">
              <a:rPr lang="en-US" smtClean="0"/>
              <a:t>20</a:t>
            </a:fld>
            <a:endParaRPr lang="en-US" dirty="0"/>
          </a:p>
        </p:txBody>
      </p:sp>
      <p:sp>
        <p:nvSpPr>
          <p:cNvPr id="13" name="Rectangle 12"/>
          <p:cNvSpPr/>
          <p:nvPr/>
        </p:nvSpPr>
        <p:spPr>
          <a:xfrm>
            <a:off x="438595" y="3060901"/>
            <a:ext cx="4430585" cy="830997"/>
          </a:xfrm>
          <a:prstGeom prst="rect">
            <a:avLst/>
          </a:prstGeom>
        </p:spPr>
        <p:txBody>
          <a:bodyPr wrap="square">
            <a:spAutoFit/>
          </a:bodyPr>
          <a:lstStyle/>
          <a:p>
            <a:r>
              <a:rPr lang="fr-FR" dirty="0">
                <a:latin typeface="+mj-lt"/>
              </a:rPr>
              <a:t>Réduire de moitié la proportion des personnes sans accès à l’eau et à l’assainissement </a:t>
            </a:r>
            <a:r>
              <a:rPr lang="fr-FR" b="0" dirty="0">
                <a:latin typeface="+mj-lt"/>
              </a:rPr>
              <a:t>comparé à 1990</a:t>
            </a:r>
          </a:p>
        </p:txBody>
      </p:sp>
      <p:sp>
        <p:nvSpPr>
          <p:cNvPr id="5" name="Rectangle 4"/>
          <p:cNvSpPr/>
          <p:nvPr/>
        </p:nvSpPr>
        <p:spPr>
          <a:xfrm>
            <a:off x="457199" y="4021765"/>
            <a:ext cx="4716781" cy="2354491"/>
          </a:xfrm>
          <a:prstGeom prst="rect">
            <a:avLst/>
          </a:prstGeom>
          <a:noFill/>
          <a:ln>
            <a:noFill/>
          </a:ln>
        </p:spPr>
        <p:txBody>
          <a:bodyPr wrap="square">
            <a:spAutoFit/>
          </a:bodyPr>
          <a:lstStyle/>
          <a:p>
            <a:pPr>
              <a:spcBef>
                <a:spcPts val="0"/>
              </a:spcBef>
              <a:spcAft>
                <a:spcPts val="600"/>
              </a:spcAft>
            </a:pPr>
            <a:r>
              <a:rPr lang="fr-FR" dirty="0">
                <a:solidFill>
                  <a:schemeClr val="bg1"/>
                </a:solidFill>
                <a:latin typeface="+mj-lt"/>
              </a:rPr>
              <a:t>3 grands changements avec les ODD :  </a:t>
            </a:r>
          </a:p>
          <a:p>
            <a:pPr marL="342900" indent="-342900">
              <a:spcBef>
                <a:spcPts val="0"/>
              </a:spcBef>
              <a:buFont typeface="+mj-lt"/>
              <a:buAutoNum type="arabicPeriod"/>
            </a:pPr>
            <a:r>
              <a:rPr lang="fr-FR" sz="1400" dirty="0">
                <a:solidFill>
                  <a:schemeClr val="bg1"/>
                </a:solidFill>
                <a:latin typeface="+mj-lt"/>
              </a:rPr>
              <a:t>Couverture Universelle : </a:t>
            </a:r>
            <a:r>
              <a:rPr lang="fr-FR" sz="1400" b="0" dirty="0">
                <a:solidFill>
                  <a:schemeClr val="bg1"/>
                </a:solidFill>
                <a:latin typeface="+mj-lt"/>
              </a:rPr>
              <a:t>De « réduire de moitié la population sans accès » à « accès universel » </a:t>
            </a:r>
          </a:p>
          <a:p>
            <a:pPr marL="342900" indent="-342900">
              <a:spcBef>
                <a:spcPts val="0"/>
              </a:spcBef>
              <a:buFont typeface="+mj-lt"/>
              <a:buAutoNum type="arabicPeriod"/>
            </a:pPr>
            <a:r>
              <a:rPr lang="fr-FR" sz="1400" dirty="0">
                <a:solidFill>
                  <a:schemeClr val="bg1"/>
                </a:solidFill>
                <a:latin typeface="+mj-lt"/>
              </a:rPr>
              <a:t>Couverture Compréhensive : </a:t>
            </a:r>
            <a:r>
              <a:rPr lang="fr-FR" sz="1400" b="0" dirty="0">
                <a:solidFill>
                  <a:schemeClr val="bg1"/>
                </a:solidFill>
                <a:latin typeface="+mj-lt"/>
              </a:rPr>
              <a:t>De « se concentrer sur les systèmes d’approvisionnement » à « prendre en compte le cycle aquatique complet » </a:t>
            </a:r>
          </a:p>
          <a:p>
            <a:pPr marL="342900" indent="-342900">
              <a:spcBef>
                <a:spcPts val="0"/>
              </a:spcBef>
              <a:buFont typeface="+mj-lt"/>
              <a:buAutoNum type="arabicPeriod"/>
            </a:pPr>
            <a:r>
              <a:rPr lang="fr-FR" sz="1400" dirty="0">
                <a:solidFill>
                  <a:schemeClr val="bg1"/>
                </a:solidFill>
                <a:latin typeface="+mj-lt"/>
              </a:rPr>
              <a:t>Couverture Durable :</a:t>
            </a:r>
            <a:r>
              <a:rPr lang="fr-FR" sz="1400" b="0" dirty="0">
                <a:solidFill>
                  <a:schemeClr val="bg1"/>
                </a:solidFill>
                <a:latin typeface="+mj-lt"/>
              </a:rPr>
              <a:t> De « accès de base » à « services durables » </a:t>
            </a:r>
          </a:p>
          <a:p>
            <a:pPr marL="342900" indent="-342900">
              <a:spcBef>
                <a:spcPts val="0"/>
              </a:spcBef>
              <a:buFont typeface="+mj-lt"/>
              <a:buAutoNum type="arabicPeriod"/>
            </a:pPr>
            <a:r>
              <a:rPr lang="fr-FR" sz="1400" dirty="0">
                <a:solidFill>
                  <a:schemeClr val="bg1"/>
                </a:solidFill>
                <a:latin typeface="+mj-lt"/>
              </a:rPr>
              <a:t>Financement : </a:t>
            </a:r>
            <a:r>
              <a:rPr lang="fr-FR" sz="1400" b="0" dirty="0">
                <a:solidFill>
                  <a:schemeClr val="bg1"/>
                </a:solidFill>
                <a:latin typeface="+mj-lt"/>
              </a:rPr>
              <a:t>Besoin accru de mobiliser des sources de financement supplémentaires </a:t>
            </a:r>
            <a:endParaRPr lang="fr-FR" b="0" dirty="0">
              <a:solidFill>
                <a:schemeClr val="bg1"/>
              </a:solidFill>
              <a:latin typeface="+mj-lt"/>
            </a:endParaRPr>
          </a:p>
        </p:txBody>
      </p:sp>
      <p:cxnSp>
        <p:nvCxnSpPr>
          <p:cNvPr id="20" name="Straight Connector 19"/>
          <p:cNvCxnSpPr/>
          <p:nvPr/>
        </p:nvCxnSpPr>
        <p:spPr>
          <a:xfrm>
            <a:off x="426720" y="4029957"/>
            <a:ext cx="0" cy="23898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588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00"/>
          </a:xfrm>
        </p:spPr>
        <p:txBody>
          <a:bodyPr>
            <a:normAutofit fontScale="90000"/>
          </a:bodyPr>
          <a:lstStyle/>
          <a:p>
            <a:r>
              <a:rPr lang="fr-FR" dirty="0"/>
              <a:t>Pour atteindre l’Accès Universel, il Faudra Tripler les Investissements comparé à la Période OMD </a:t>
            </a:r>
          </a:p>
        </p:txBody>
      </p:sp>
      <p:sp>
        <p:nvSpPr>
          <p:cNvPr id="11" name="Content Placeholder 10"/>
          <p:cNvSpPr>
            <a:spLocks noGrp="1"/>
          </p:cNvSpPr>
          <p:nvPr>
            <p:ph sz="half" idx="1"/>
          </p:nvPr>
        </p:nvSpPr>
        <p:spPr>
          <a:xfrm>
            <a:off x="223978" y="1631781"/>
            <a:ext cx="3899647" cy="4525963"/>
          </a:xfrm>
        </p:spPr>
        <p:txBody>
          <a:bodyPr>
            <a:normAutofit fontScale="85000" lnSpcReduction="10000"/>
          </a:bodyPr>
          <a:lstStyle/>
          <a:p>
            <a:pPr marL="0" indent="0">
              <a:buNone/>
            </a:pPr>
            <a:r>
              <a:rPr lang="fr-FR" sz="1800" b="1" dirty="0"/>
              <a:t>Entre 2000 et 2015, un investissement d’environ $35 milliards par an pour étendre l’accès </a:t>
            </a:r>
            <a:endParaRPr lang="fr-FR" sz="1800" dirty="0"/>
          </a:p>
          <a:p>
            <a:pPr marL="0" indent="0">
              <a:buNone/>
            </a:pPr>
            <a:endParaRPr lang="fr-FR" sz="1800" dirty="0"/>
          </a:p>
          <a:p>
            <a:pPr marL="0" indent="0">
              <a:buNone/>
            </a:pPr>
            <a:r>
              <a:rPr lang="fr-FR" sz="1800" b="1" dirty="0"/>
              <a:t>Investissement total d’environ $114 milliards par an pour l’accès universel aux services WASH gérés en toute sécurité </a:t>
            </a:r>
            <a:endParaRPr lang="fr-FR" sz="1800" dirty="0"/>
          </a:p>
          <a:p>
            <a:pPr marL="0" indent="0">
              <a:buNone/>
            </a:pPr>
            <a:endParaRPr lang="fr-FR" sz="1800" dirty="0"/>
          </a:p>
          <a:p>
            <a:pPr marL="0" indent="0">
              <a:buNone/>
            </a:pPr>
            <a:r>
              <a:rPr lang="fr-FR" sz="1800" b="1" dirty="0"/>
              <a:t>L’assainissement représente 60% des coûts estimés, y compris 40% pour l’assainissement urbain. </a:t>
            </a:r>
            <a:r>
              <a:rPr lang="fr-FR" sz="1800" dirty="0"/>
              <a:t>Les dépenses sur l’assainissement urbain doivent être </a:t>
            </a:r>
            <a:r>
              <a:rPr lang="fr-FR" sz="1800" dirty="0" err="1"/>
              <a:t>multipliése</a:t>
            </a:r>
            <a:r>
              <a:rPr lang="fr-FR" sz="1800" dirty="0"/>
              <a:t> par 2 pour avoir des services de base, et par 4 pour des services gérés en toute sécurité </a:t>
            </a:r>
          </a:p>
        </p:txBody>
      </p:sp>
      <p:sp>
        <p:nvSpPr>
          <p:cNvPr id="4" name="Slide Number Placeholder 3"/>
          <p:cNvSpPr>
            <a:spLocks noGrp="1"/>
          </p:cNvSpPr>
          <p:nvPr>
            <p:ph type="sldNum" sz="quarter" idx="4"/>
          </p:nvPr>
        </p:nvSpPr>
        <p:spPr/>
        <p:txBody>
          <a:bodyPr/>
          <a:lstStyle/>
          <a:p>
            <a:pPr marL="0" marR="0" lvl="0" indent="0" algn="r" rtl="0">
              <a:spcBef>
                <a:spcPts val="0"/>
              </a:spcBef>
              <a:spcAft>
                <a:spcPts val="0"/>
              </a:spcAft>
              <a:buSzPct val="25000"/>
              <a:buNone/>
            </a:pPr>
            <a:fld id="{00000000-1234-1234-1234-123412341234}" type="slidenum">
              <a:rPr lang="en-US" sz="1000" b="1" smtClean="0">
                <a:solidFill>
                  <a:srgbClr val="595959"/>
                </a:solidFill>
                <a:latin typeface="Arial"/>
                <a:ea typeface="Arial"/>
                <a:cs typeface="Arial"/>
                <a:sym typeface="Arial"/>
              </a:rPr>
              <a:t>21</a:t>
            </a:fld>
            <a:endParaRPr lang="en-US" sz="1000" b="1" dirty="0">
              <a:solidFill>
                <a:srgbClr val="595959"/>
              </a:solidFill>
              <a:latin typeface="Arial"/>
              <a:ea typeface="Arial"/>
              <a:cs typeface="Arial"/>
              <a:sym typeface="Arial"/>
            </a:endParaRPr>
          </a:p>
        </p:txBody>
      </p:sp>
      <p:sp>
        <p:nvSpPr>
          <p:cNvPr id="10" name="TextBox 9"/>
          <p:cNvSpPr txBox="1"/>
          <p:nvPr/>
        </p:nvSpPr>
        <p:spPr>
          <a:xfrm>
            <a:off x="4123625" y="5522715"/>
            <a:ext cx="4805680" cy="553998"/>
          </a:xfrm>
          <a:prstGeom prst="rect">
            <a:avLst/>
          </a:prstGeom>
          <a:noFill/>
        </p:spPr>
        <p:txBody>
          <a:bodyPr wrap="square" rtlCol="0">
            <a:spAutoFit/>
          </a:bodyPr>
          <a:lstStyle/>
          <a:p>
            <a:r>
              <a:rPr lang="fr-FR" sz="1000" b="0" dirty="0">
                <a:solidFill>
                  <a:srgbClr val="021F43"/>
                </a:solidFill>
              </a:rPr>
              <a:t>Source: Hutton et </a:t>
            </a:r>
            <a:r>
              <a:rPr lang="fr-FR" sz="1000" b="0" dirty="0" err="1">
                <a:solidFill>
                  <a:srgbClr val="021F43"/>
                </a:solidFill>
              </a:rPr>
              <a:t>Varughese</a:t>
            </a:r>
            <a:r>
              <a:rPr lang="fr-FR" sz="1000" b="0" dirty="0">
                <a:solidFill>
                  <a:srgbClr val="021F43"/>
                </a:solidFill>
              </a:rPr>
              <a:t>. 2016. The </a:t>
            </a:r>
            <a:r>
              <a:rPr lang="fr-FR" sz="1000" b="0" dirty="0" err="1">
                <a:solidFill>
                  <a:srgbClr val="021F43"/>
                </a:solidFill>
              </a:rPr>
              <a:t>Costs</a:t>
            </a:r>
            <a:r>
              <a:rPr lang="fr-FR" sz="1000" b="0" dirty="0">
                <a:solidFill>
                  <a:srgbClr val="021F43"/>
                </a:solidFill>
              </a:rPr>
              <a:t> of Meeting the 2030 </a:t>
            </a:r>
            <a:r>
              <a:rPr lang="fr-FR" sz="1000" b="0" dirty="0" err="1">
                <a:solidFill>
                  <a:srgbClr val="021F43"/>
                </a:solidFill>
              </a:rPr>
              <a:t>Sustainable</a:t>
            </a:r>
            <a:r>
              <a:rPr lang="fr-FR" sz="1000" b="0" dirty="0">
                <a:solidFill>
                  <a:srgbClr val="021F43"/>
                </a:solidFill>
              </a:rPr>
              <a:t> </a:t>
            </a:r>
            <a:r>
              <a:rPr lang="fr-FR" sz="1000" b="0" dirty="0" err="1">
                <a:solidFill>
                  <a:srgbClr val="021F43"/>
                </a:solidFill>
              </a:rPr>
              <a:t>Development</a:t>
            </a:r>
            <a:r>
              <a:rPr lang="fr-FR" sz="1000" b="0" dirty="0">
                <a:solidFill>
                  <a:srgbClr val="021F43"/>
                </a:solidFill>
              </a:rPr>
              <a:t> Goal </a:t>
            </a:r>
            <a:r>
              <a:rPr lang="fr-FR" sz="1000" b="0" dirty="0" err="1">
                <a:solidFill>
                  <a:srgbClr val="021F43"/>
                </a:solidFill>
              </a:rPr>
              <a:t>Targets</a:t>
            </a:r>
            <a:r>
              <a:rPr lang="fr-FR" sz="1000" b="0" dirty="0">
                <a:solidFill>
                  <a:srgbClr val="021F43"/>
                </a:solidFill>
              </a:rPr>
              <a:t> on </a:t>
            </a:r>
            <a:r>
              <a:rPr lang="fr-FR" sz="1000" b="0" dirty="0" err="1">
                <a:solidFill>
                  <a:srgbClr val="021F43"/>
                </a:solidFill>
              </a:rPr>
              <a:t>Drinking</a:t>
            </a:r>
            <a:r>
              <a:rPr lang="fr-FR" sz="1000" b="0" dirty="0">
                <a:solidFill>
                  <a:srgbClr val="021F43"/>
                </a:solidFill>
              </a:rPr>
              <a:t> Water, </a:t>
            </a:r>
            <a:r>
              <a:rPr lang="fr-FR" sz="1000" b="0" dirty="0" err="1">
                <a:solidFill>
                  <a:srgbClr val="021F43"/>
                </a:solidFill>
              </a:rPr>
              <a:t>Sanitation</a:t>
            </a:r>
            <a:r>
              <a:rPr lang="fr-FR" sz="1000" b="0" dirty="0">
                <a:solidFill>
                  <a:srgbClr val="021F43"/>
                </a:solidFill>
              </a:rPr>
              <a:t>, and </a:t>
            </a:r>
            <a:r>
              <a:rPr lang="fr-FR" sz="1000" b="0" dirty="0" err="1">
                <a:solidFill>
                  <a:srgbClr val="021F43"/>
                </a:solidFill>
              </a:rPr>
              <a:t>Hygiene</a:t>
            </a:r>
            <a:r>
              <a:rPr lang="fr-FR" sz="1000" b="0" dirty="0">
                <a:solidFill>
                  <a:srgbClr val="021F43"/>
                </a:solidFill>
              </a:rPr>
              <a:t>. </a:t>
            </a:r>
          </a:p>
          <a:p>
            <a:r>
              <a:rPr lang="fr-FR" sz="1000" b="0" dirty="0">
                <a:solidFill>
                  <a:srgbClr val="021F43"/>
                </a:solidFill>
              </a:rPr>
              <a:t>Washington, DC. World Bank.</a:t>
            </a:r>
          </a:p>
        </p:txBody>
      </p:sp>
      <p:sp>
        <p:nvSpPr>
          <p:cNvPr id="13" name="TextBox 12"/>
          <p:cNvSpPr txBox="1"/>
          <p:nvPr/>
        </p:nvSpPr>
        <p:spPr>
          <a:xfrm>
            <a:off x="1036320" y="1940560"/>
            <a:ext cx="184731" cy="338554"/>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3987602" y="1701576"/>
            <a:ext cx="5355176" cy="3497618"/>
          </a:xfrm>
          <a:prstGeom prst="rect">
            <a:avLst/>
          </a:prstGeom>
        </p:spPr>
      </p:pic>
    </p:spTree>
    <p:extLst>
      <p:ext uri="{BB962C8B-B14F-4D97-AF65-F5344CB8AC3E}">
        <p14:creationId xmlns:p14="http://schemas.microsoft.com/office/powerpoint/2010/main" val="270646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fr-FR" dirty="0"/>
              <a:t>Le secteur a besoin de plus de ressources financières mieux allouées ET d’une efficacité augmentée </a:t>
            </a:r>
            <a:endParaRPr lang="fr-FR" b="0" i="1" dirty="0">
              <a:solidFill>
                <a:schemeClr val="accent2"/>
              </a:solidFill>
            </a:endParaRPr>
          </a:p>
        </p:txBody>
      </p:sp>
      <p:sp>
        <p:nvSpPr>
          <p:cNvPr id="8195" name="Content Placeholder 2"/>
          <p:cNvSpPr>
            <a:spLocks noGrp="1"/>
          </p:cNvSpPr>
          <p:nvPr>
            <p:ph type="body" sz="quarter" idx="11"/>
          </p:nvPr>
        </p:nvSpPr>
        <p:spPr>
          <a:xfrm>
            <a:off x="457200" y="3310296"/>
            <a:ext cx="5402580" cy="1341120"/>
          </a:xfrm>
        </p:spPr>
        <p:txBody>
          <a:bodyPr>
            <a:noAutofit/>
          </a:bodyPr>
          <a:lstStyle/>
          <a:p>
            <a:pPr>
              <a:buFont typeface="Wingdings" charset="2"/>
              <a:buChar char="Ø"/>
            </a:pPr>
            <a:r>
              <a:rPr lang="fr-FR" sz="1600" dirty="0"/>
              <a:t>Les tarifs aux utilisateurs doivent être optimisés </a:t>
            </a:r>
          </a:p>
          <a:p>
            <a:pPr>
              <a:buFont typeface="Wingdings" charset="2"/>
              <a:buChar char="Ø"/>
            </a:pPr>
            <a:r>
              <a:rPr lang="fr-FR" sz="1600" dirty="0"/>
              <a:t>Les taxes doivent être allouées et bien utilisées </a:t>
            </a:r>
          </a:p>
          <a:p>
            <a:pPr>
              <a:buFont typeface="Wingdings" charset="2"/>
              <a:buChar char="Ø"/>
            </a:pPr>
            <a:r>
              <a:rPr lang="fr-FR" sz="1600" dirty="0"/>
              <a:t>Une meilleure efficacité libérera des ressources </a:t>
            </a:r>
          </a:p>
          <a:p>
            <a:pPr marL="0" indent="0">
              <a:buNone/>
            </a:pPr>
            <a:endParaRPr lang="fr-FR" sz="1100" dirty="0"/>
          </a:p>
          <a:p>
            <a:pPr marL="0" indent="0">
              <a:buNone/>
            </a:pPr>
            <a:r>
              <a:rPr lang="fr-FR" sz="1600" b="1" dirty="0"/>
              <a:t>Les dispositifs de gouvernance</a:t>
            </a:r>
            <a:r>
              <a:rPr lang="fr-FR" sz="1600" dirty="0"/>
              <a:t> influent les revenus, l’efficacité et la capacité de mobiliser des sources supplémentaires </a:t>
            </a:r>
          </a:p>
          <a:p>
            <a:pPr marL="0" indent="0">
              <a:buNone/>
            </a:pPr>
            <a:r>
              <a:rPr lang="fr-FR" sz="1600" b="1" dirty="0"/>
              <a:t>Une meilleure coordination </a:t>
            </a:r>
            <a:r>
              <a:rPr lang="fr-FR" sz="1600" dirty="0"/>
              <a:t>des finances publiques et des ressources concessionnelles peut également mobiliser des financements supplémentaires </a:t>
            </a:r>
          </a:p>
        </p:txBody>
      </p:sp>
      <p:sp>
        <p:nvSpPr>
          <p:cNvPr id="2" name="Rectangle 1"/>
          <p:cNvSpPr/>
          <p:nvPr/>
        </p:nvSpPr>
        <p:spPr>
          <a:xfrm>
            <a:off x="0" y="1341599"/>
            <a:ext cx="4495800" cy="1005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r>
              <a:rPr lang="fr-FR" dirty="0">
                <a:solidFill>
                  <a:schemeClr val="bg1"/>
                </a:solidFill>
              </a:rPr>
              <a:t>Les besoins de financement</a:t>
            </a:r>
            <a:br>
              <a:rPr lang="fr-FR" dirty="0">
                <a:solidFill>
                  <a:schemeClr val="bg1"/>
                </a:solidFill>
              </a:rPr>
            </a:br>
            <a:r>
              <a:rPr lang="fr-FR" dirty="0">
                <a:solidFill>
                  <a:schemeClr val="bg1"/>
                </a:solidFill>
              </a:rPr>
              <a:t> </a:t>
            </a:r>
            <a:r>
              <a:rPr lang="fr-FR" b="0" dirty="0">
                <a:solidFill>
                  <a:schemeClr val="bg2"/>
                </a:solidFill>
              </a:rPr>
              <a:t>pour atteindre un accès universel sont bien plus élevés que les investissements faits pendant la période des OMD </a:t>
            </a:r>
          </a:p>
        </p:txBody>
      </p:sp>
      <p:sp>
        <p:nvSpPr>
          <p:cNvPr id="5" name="Rectangle 4"/>
          <p:cNvSpPr/>
          <p:nvPr/>
        </p:nvSpPr>
        <p:spPr>
          <a:xfrm>
            <a:off x="4495800" y="1342012"/>
            <a:ext cx="4648200" cy="1005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fr-FR" dirty="0"/>
              <a:t>Des gains dans l’efficacité opérationnelle </a:t>
            </a:r>
            <a:br>
              <a:rPr lang="fr-FR" dirty="0"/>
            </a:br>
            <a:r>
              <a:rPr lang="fr-FR" b="0" dirty="0">
                <a:solidFill>
                  <a:schemeClr val="tx1"/>
                </a:solidFill>
              </a:rPr>
              <a:t>dans le secteur pourront libérer des ressources, sans même augmenter les tarifs ; réduisant ainsi les besoins d’investissement </a:t>
            </a:r>
          </a:p>
        </p:txBody>
      </p:sp>
      <p:sp>
        <p:nvSpPr>
          <p:cNvPr id="6" name="Rectangle 5"/>
          <p:cNvSpPr/>
          <p:nvPr/>
        </p:nvSpPr>
        <p:spPr>
          <a:xfrm>
            <a:off x="358588" y="2386254"/>
            <a:ext cx="6088380" cy="1015663"/>
          </a:xfrm>
          <a:prstGeom prst="rect">
            <a:avLst/>
          </a:prstGeom>
        </p:spPr>
        <p:txBody>
          <a:bodyPr wrap="square">
            <a:spAutoFit/>
          </a:bodyPr>
          <a:lstStyle/>
          <a:p>
            <a:pPr marL="0" indent="0">
              <a:buNone/>
            </a:pPr>
            <a:r>
              <a:rPr lang="fr-FR" sz="2000" dirty="0">
                <a:latin typeface="+mn-lt"/>
              </a:rPr>
              <a:t>Les Gouvernements doivent décider comment mobiliser les fonds : par une combinaison de tarifs et d’impôts </a:t>
            </a:r>
          </a:p>
        </p:txBody>
      </p:sp>
      <p:sp>
        <p:nvSpPr>
          <p:cNvPr id="4" name="Explosion 2 3"/>
          <p:cNvSpPr/>
          <p:nvPr/>
        </p:nvSpPr>
        <p:spPr>
          <a:xfrm rot="12046304">
            <a:off x="5406591" y="2249806"/>
            <a:ext cx="3721694" cy="3330464"/>
          </a:xfrm>
          <a:prstGeom prst="irregularSeal2">
            <a:avLst/>
          </a:prstGeom>
          <a:solidFill>
            <a:schemeClr val="bg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21272634">
            <a:off x="5928033" y="3072915"/>
            <a:ext cx="2812252" cy="1815882"/>
          </a:xfrm>
          <a:prstGeom prst="rect">
            <a:avLst/>
          </a:prstGeom>
          <a:noFill/>
        </p:spPr>
        <p:txBody>
          <a:bodyPr wrap="square" rtlCol="0">
            <a:spAutoFit/>
          </a:bodyPr>
          <a:lstStyle/>
          <a:p>
            <a:pPr algn="ctr"/>
            <a:r>
              <a:rPr lang="fr-FR" b="0" dirty="0"/>
              <a:t>Vu l’échelle de l’investissement requis, </a:t>
            </a:r>
            <a:r>
              <a:rPr lang="fr-FR" dirty="0">
                <a:solidFill>
                  <a:srgbClr val="139AF0"/>
                </a:solidFill>
              </a:rPr>
              <a:t>des financements remboursables </a:t>
            </a:r>
            <a:r>
              <a:rPr lang="fr-FR" b="0" dirty="0"/>
              <a:t>seront nécessaires, notamment des sources privées dans les pays </a:t>
            </a:r>
            <a:endParaRPr lang="fr-FR" dirty="0"/>
          </a:p>
        </p:txBody>
      </p:sp>
    </p:spTree>
    <p:extLst>
      <p:ext uri="{BB962C8B-B14F-4D97-AF65-F5344CB8AC3E}">
        <p14:creationId xmlns:p14="http://schemas.microsoft.com/office/powerpoint/2010/main" val="57645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2"/>
                </a:solidFill>
              </a:rPr>
              <a:t>Augmenter l’efficacité opérationnelle </a:t>
            </a:r>
            <a:r>
              <a:rPr lang="fr-FR" dirty="0"/>
              <a:t/>
            </a:r>
            <a:br>
              <a:rPr lang="fr-FR" dirty="0"/>
            </a:br>
            <a:r>
              <a:rPr lang="fr-FR" sz="2700" dirty="0"/>
              <a:t>est la première étape vers un secteur durable </a:t>
            </a:r>
            <a:endParaRPr lang="fr-FR" dirty="0"/>
          </a:p>
        </p:txBody>
      </p:sp>
      <p:sp>
        <p:nvSpPr>
          <p:cNvPr id="3" name="Slide Number Placeholder 2"/>
          <p:cNvSpPr>
            <a:spLocks noGrp="1"/>
          </p:cNvSpPr>
          <p:nvPr>
            <p:ph type="sldNum" sz="quarter" idx="4"/>
          </p:nvPr>
        </p:nvSpPr>
        <p:spPr/>
        <p:txBody>
          <a:bodyPr/>
          <a:lstStyle/>
          <a:p>
            <a:fld id="{F9F971E6-D8D4-4C59-A1A0-5FE329A63D94}" type="slidenum">
              <a:rPr lang="en-US" smtClean="0"/>
              <a:pPr/>
              <a:t>23</a:t>
            </a:fld>
            <a:endParaRPr lang="en-US" dirty="0"/>
          </a:p>
        </p:txBody>
      </p:sp>
      <p:sp>
        <p:nvSpPr>
          <p:cNvPr id="4" name="Content Placeholder 3"/>
          <p:cNvSpPr>
            <a:spLocks noGrp="1"/>
          </p:cNvSpPr>
          <p:nvPr>
            <p:ph sz="quarter" idx="12"/>
          </p:nvPr>
        </p:nvSpPr>
        <p:spPr>
          <a:xfrm>
            <a:off x="457200" y="1448563"/>
            <a:ext cx="3362991" cy="4560887"/>
          </a:xfrm>
        </p:spPr>
        <p:txBody>
          <a:bodyPr>
            <a:normAutofit fontScale="77500" lnSpcReduction="20000"/>
          </a:bodyPr>
          <a:lstStyle/>
          <a:p>
            <a:pPr>
              <a:spcAft>
                <a:spcPts val="600"/>
              </a:spcAft>
            </a:pPr>
            <a:r>
              <a:rPr lang="fr-FR" sz="2200" b="1" dirty="0">
                <a:solidFill>
                  <a:srgbClr val="139AF0"/>
                </a:solidFill>
              </a:rPr>
              <a:t>Les fournisseurs de services doivent réduire les coûts et libérer des ressources actuellement gaspillées</a:t>
            </a:r>
          </a:p>
          <a:p>
            <a:pPr>
              <a:lnSpc>
                <a:spcPct val="120000"/>
              </a:lnSpc>
              <a:spcBef>
                <a:spcPts val="600"/>
              </a:spcBef>
              <a:spcAft>
                <a:spcPts val="600"/>
              </a:spcAft>
            </a:pPr>
            <a:r>
              <a:rPr lang="fr-FR" sz="1700" dirty="0"/>
              <a:t>Investir dans des solutions plus efficaces financièrement </a:t>
            </a:r>
          </a:p>
          <a:p>
            <a:pPr>
              <a:lnSpc>
                <a:spcPct val="120000"/>
              </a:lnSpc>
              <a:spcBef>
                <a:spcPts val="600"/>
              </a:spcBef>
              <a:spcAft>
                <a:spcPts val="600"/>
              </a:spcAft>
            </a:pPr>
            <a:r>
              <a:rPr lang="fr-FR" sz="1700" dirty="0"/>
              <a:t>Mettre en place des systèmes de gestion des biens </a:t>
            </a:r>
          </a:p>
          <a:p>
            <a:pPr>
              <a:lnSpc>
                <a:spcPct val="120000"/>
              </a:lnSpc>
              <a:spcBef>
                <a:spcPts val="600"/>
              </a:spcBef>
              <a:spcAft>
                <a:spcPts val="600"/>
              </a:spcAft>
            </a:pPr>
            <a:r>
              <a:rPr lang="fr-FR" sz="1700" dirty="0"/>
              <a:t>Réduire les pertes d’eau</a:t>
            </a:r>
          </a:p>
          <a:p>
            <a:pPr>
              <a:lnSpc>
                <a:spcPct val="120000"/>
              </a:lnSpc>
              <a:spcBef>
                <a:spcPts val="600"/>
              </a:spcBef>
              <a:spcAft>
                <a:spcPts val="600"/>
              </a:spcAft>
            </a:pPr>
            <a:r>
              <a:rPr lang="fr-FR" sz="1700" dirty="0">
                <a:solidFill>
                  <a:srgbClr val="002041"/>
                </a:solidFill>
              </a:rPr>
              <a:t>Améliorer les taux de collecte </a:t>
            </a:r>
          </a:p>
          <a:p>
            <a:pPr>
              <a:lnSpc>
                <a:spcPct val="120000"/>
              </a:lnSpc>
              <a:spcBef>
                <a:spcPts val="600"/>
              </a:spcBef>
              <a:spcAft>
                <a:spcPts val="600"/>
              </a:spcAft>
            </a:pPr>
            <a:r>
              <a:rPr lang="fr-FR" sz="1700" dirty="0">
                <a:solidFill>
                  <a:srgbClr val="002041"/>
                </a:solidFill>
              </a:rPr>
              <a:t>Réduire les coûts en énergie </a:t>
            </a:r>
          </a:p>
          <a:p>
            <a:pPr>
              <a:lnSpc>
                <a:spcPct val="120000"/>
              </a:lnSpc>
              <a:spcBef>
                <a:spcPts val="600"/>
              </a:spcBef>
              <a:spcAft>
                <a:spcPts val="600"/>
              </a:spcAft>
            </a:pPr>
            <a:r>
              <a:rPr lang="fr-FR" sz="1700" dirty="0">
                <a:solidFill>
                  <a:srgbClr val="002041"/>
                </a:solidFill>
              </a:rPr>
              <a:t>Maximiser la réutilisation des ressources </a:t>
            </a:r>
          </a:p>
          <a:p>
            <a:pPr>
              <a:lnSpc>
                <a:spcPct val="120000"/>
              </a:lnSpc>
              <a:spcBef>
                <a:spcPts val="600"/>
              </a:spcBef>
              <a:spcAft>
                <a:spcPts val="600"/>
              </a:spcAft>
            </a:pPr>
            <a:r>
              <a:rPr lang="fr-FR" sz="1700" dirty="0">
                <a:solidFill>
                  <a:srgbClr val="002041"/>
                </a:solidFill>
              </a:rPr>
              <a:t>Professionnaliser le personnel </a:t>
            </a:r>
          </a:p>
          <a:p>
            <a:pPr>
              <a:lnSpc>
                <a:spcPct val="120000"/>
              </a:lnSpc>
              <a:spcBef>
                <a:spcPts val="600"/>
              </a:spcBef>
              <a:spcAft>
                <a:spcPts val="600"/>
              </a:spcAft>
            </a:pPr>
            <a:r>
              <a:rPr lang="fr-FR" sz="1700" dirty="0">
                <a:solidFill>
                  <a:srgbClr val="002041"/>
                </a:solidFill>
              </a:rPr>
              <a:t>Augmenter les dispositifs de gouvernance</a:t>
            </a:r>
          </a:p>
        </p:txBody>
      </p:sp>
      <p:grpSp>
        <p:nvGrpSpPr>
          <p:cNvPr id="7" name="Group 6"/>
          <p:cNvGrpSpPr/>
          <p:nvPr/>
        </p:nvGrpSpPr>
        <p:grpSpPr>
          <a:xfrm>
            <a:off x="3693153" y="1356124"/>
            <a:ext cx="5481637" cy="5277342"/>
            <a:chOff x="1907140" y="235433"/>
            <a:chExt cx="4893791" cy="5277342"/>
          </a:xfrm>
        </p:grpSpPr>
        <p:grpSp>
          <p:nvGrpSpPr>
            <p:cNvPr id="8" name="Group 7"/>
            <p:cNvGrpSpPr/>
            <p:nvPr/>
          </p:nvGrpSpPr>
          <p:grpSpPr>
            <a:xfrm>
              <a:off x="1907140" y="235433"/>
              <a:ext cx="4893791" cy="5277342"/>
              <a:chOff x="1907140" y="235433"/>
              <a:chExt cx="4893791" cy="5277342"/>
            </a:xfrm>
          </p:grpSpPr>
          <p:grpSp>
            <p:nvGrpSpPr>
              <p:cNvPr id="11" name="Group 10"/>
              <p:cNvGrpSpPr/>
              <p:nvPr/>
            </p:nvGrpSpPr>
            <p:grpSpPr>
              <a:xfrm>
                <a:off x="1907140" y="678287"/>
                <a:ext cx="4893791" cy="4834488"/>
                <a:chOff x="1589083" y="712382"/>
                <a:chExt cx="7543213" cy="6149282"/>
              </a:xfrm>
            </p:grpSpPr>
            <p:grpSp>
              <p:nvGrpSpPr>
                <p:cNvPr id="13" name="Group 12"/>
                <p:cNvGrpSpPr/>
                <p:nvPr/>
              </p:nvGrpSpPr>
              <p:grpSpPr>
                <a:xfrm>
                  <a:off x="1852047" y="1438605"/>
                  <a:ext cx="7280249" cy="5423059"/>
                  <a:chOff x="1852047" y="1438605"/>
                  <a:chExt cx="7280249" cy="5423059"/>
                </a:xfrm>
              </p:grpSpPr>
              <p:sp>
                <p:nvSpPr>
                  <p:cNvPr id="22" name="TextBox 21"/>
                  <p:cNvSpPr txBox="1"/>
                  <p:nvPr/>
                </p:nvSpPr>
                <p:spPr>
                  <a:xfrm>
                    <a:off x="6435664" y="3150255"/>
                    <a:ext cx="2302869" cy="704664"/>
                  </a:xfrm>
                  <a:prstGeom prst="rect">
                    <a:avLst/>
                  </a:prstGeom>
                  <a:noFill/>
                </p:spPr>
                <p:txBody>
                  <a:bodyPr wrap="square" rtlCol="0">
                    <a:spAutoFit/>
                  </a:bodyPr>
                  <a:lstStyle/>
                  <a:p>
                    <a:r>
                      <a:rPr lang="fr-FR" sz="1000" dirty="0">
                        <a:solidFill>
                          <a:schemeClr val="accent2"/>
                        </a:solidFill>
                        <a:latin typeface="Arial" panose="020B0604020202020204" pitchFamily="34" charset="0"/>
                        <a:cs typeface="Arial" panose="020B0604020202020204" pitchFamily="34" charset="0"/>
                      </a:rPr>
                      <a:t>Les consommateurs utilisent l’eau plus efficacement </a:t>
                    </a:r>
                  </a:p>
                </p:txBody>
              </p:sp>
              <p:sp>
                <p:nvSpPr>
                  <p:cNvPr id="23" name="TextBox 22"/>
                  <p:cNvSpPr txBox="1"/>
                  <p:nvPr/>
                </p:nvSpPr>
                <p:spPr>
                  <a:xfrm>
                    <a:off x="6457991" y="1438605"/>
                    <a:ext cx="2674305" cy="704664"/>
                  </a:xfrm>
                  <a:prstGeom prst="rect">
                    <a:avLst/>
                  </a:prstGeom>
                  <a:noFill/>
                </p:spPr>
                <p:txBody>
                  <a:bodyPr wrap="square" rtlCol="0">
                    <a:spAutoFit/>
                  </a:bodyPr>
                  <a:lstStyle/>
                  <a:p>
                    <a:r>
                      <a:rPr lang="fr-FR" sz="1000" dirty="0">
                        <a:solidFill>
                          <a:schemeClr val="accent2"/>
                        </a:solidFill>
                        <a:latin typeface="Arial" panose="020B0604020202020204" pitchFamily="34" charset="0"/>
                        <a:cs typeface="Arial" panose="020B0604020202020204" pitchFamily="34" charset="0"/>
                      </a:rPr>
                      <a:t>Les investissements pour le nouvel accès étendent la base de revenus </a:t>
                    </a:r>
                  </a:p>
                </p:txBody>
              </p:sp>
              <p:sp>
                <p:nvSpPr>
                  <p:cNvPr id="24" name="TextBox 23"/>
                  <p:cNvSpPr txBox="1"/>
                  <p:nvPr/>
                </p:nvSpPr>
                <p:spPr>
                  <a:xfrm>
                    <a:off x="6457992" y="4129211"/>
                    <a:ext cx="2368423" cy="704664"/>
                  </a:xfrm>
                  <a:prstGeom prst="rect">
                    <a:avLst/>
                  </a:prstGeom>
                  <a:noFill/>
                </p:spPr>
                <p:txBody>
                  <a:bodyPr wrap="square" rtlCol="0">
                    <a:spAutoFit/>
                  </a:bodyPr>
                  <a:lstStyle/>
                  <a:p>
                    <a:r>
                      <a:rPr lang="fr-FR" sz="1000" dirty="0">
                        <a:solidFill>
                          <a:schemeClr val="accent2"/>
                        </a:solidFill>
                        <a:latin typeface="Arial" panose="020B0604020202020204" pitchFamily="34" charset="0"/>
                        <a:cs typeface="Arial" panose="020B0604020202020204" pitchFamily="34" charset="0"/>
                      </a:rPr>
                      <a:t>Plus de clients satisfaits = plus de clients prêts à payer</a:t>
                    </a:r>
                  </a:p>
                </p:txBody>
              </p:sp>
              <p:sp>
                <p:nvSpPr>
                  <p:cNvPr id="25" name="TextBox 24"/>
                  <p:cNvSpPr txBox="1"/>
                  <p:nvPr/>
                </p:nvSpPr>
                <p:spPr>
                  <a:xfrm>
                    <a:off x="1852047" y="5961260"/>
                    <a:ext cx="2706240" cy="900404"/>
                  </a:xfrm>
                  <a:prstGeom prst="rect">
                    <a:avLst/>
                  </a:prstGeom>
                  <a:noFill/>
                </p:spPr>
                <p:txBody>
                  <a:bodyPr wrap="square" rtlCol="0">
                    <a:spAutoFit/>
                  </a:bodyPr>
                  <a:lstStyle/>
                  <a:p>
                    <a:pPr algn="r"/>
                    <a:r>
                      <a:rPr lang="fr-FR" sz="1000" dirty="0">
                        <a:solidFill>
                          <a:schemeClr val="accent2"/>
                        </a:solidFill>
                        <a:latin typeface="Arial" panose="020B0604020202020204" pitchFamily="34" charset="0"/>
                        <a:cs typeface="Arial" panose="020B0604020202020204" pitchFamily="34" charset="0"/>
                      </a:rPr>
                      <a:t>Le personnel et les managers sont récompensés pour les améliorations dans la performance </a:t>
                    </a:r>
                  </a:p>
                </p:txBody>
              </p:sp>
              <p:sp>
                <p:nvSpPr>
                  <p:cNvPr id="26" name="TextBox 25"/>
                  <p:cNvSpPr txBox="1"/>
                  <p:nvPr/>
                </p:nvSpPr>
                <p:spPr>
                  <a:xfrm>
                    <a:off x="1928132" y="1857765"/>
                    <a:ext cx="2630151" cy="704664"/>
                  </a:xfrm>
                  <a:prstGeom prst="rect">
                    <a:avLst/>
                  </a:prstGeom>
                  <a:noFill/>
                </p:spPr>
                <p:txBody>
                  <a:bodyPr wrap="square" rtlCol="0">
                    <a:spAutoFit/>
                  </a:bodyPr>
                  <a:lstStyle/>
                  <a:p>
                    <a:pPr algn="r"/>
                    <a:r>
                      <a:rPr lang="fr-FR" sz="1000" dirty="0">
                        <a:solidFill>
                          <a:schemeClr val="accent2"/>
                        </a:solidFill>
                        <a:latin typeface="Arial" panose="020B0604020202020204" pitchFamily="34" charset="0"/>
                        <a:cs typeface="Arial" panose="020B0604020202020204" pitchFamily="34" charset="0"/>
                      </a:rPr>
                      <a:t>Des subventions transparentes et ciblées pour un nouvel accès </a:t>
                    </a:r>
                  </a:p>
                </p:txBody>
              </p:sp>
              <p:sp>
                <p:nvSpPr>
                  <p:cNvPr id="27" name="TextBox 26"/>
                  <p:cNvSpPr txBox="1"/>
                  <p:nvPr/>
                </p:nvSpPr>
                <p:spPr>
                  <a:xfrm>
                    <a:off x="6457992" y="5708536"/>
                    <a:ext cx="1952364" cy="704664"/>
                  </a:xfrm>
                  <a:prstGeom prst="rect">
                    <a:avLst/>
                  </a:prstGeom>
                  <a:noFill/>
                </p:spPr>
                <p:txBody>
                  <a:bodyPr wrap="square" rtlCol="0">
                    <a:spAutoFit/>
                  </a:bodyPr>
                  <a:lstStyle/>
                  <a:p>
                    <a:r>
                      <a:rPr lang="fr-FR" sz="1000" dirty="0">
                        <a:solidFill>
                          <a:schemeClr val="accent2"/>
                        </a:solidFill>
                        <a:latin typeface="Arial" panose="020B0604020202020204" pitchFamily="34" charset="0"/>
                        <a:cs typeface="Arial" panose="020B0604020202020204" pitchFamily="34" charset="0"/>
                      </a:rPr>
                      <a:t>La motivation du personnel s’améliore</a:t>
                    </a:r>
                  </a:p>
                </p:txBody>
              </p:sp>
            </p:grpSp>
            <p:grpSp>
              <p:nvGrpSpPr>
                <p:cNvPr id="14" name="Group 13"/>
                <p:cNvGrpSpPr/>
                <p:nvPr/>
              </p:nvGrpSpPr>
              <p:grpSpPr>
                <a:xfrm>
                  <a:off x="1589083" y="2329784"/>
                  <a:ext cx="7363870" cy="3490576"/>
                  <a:chOff x="1589083" y="2329784"/>
                  <a:chExt cx="7363870" cy="3490576"/>
                </a:xfrm>
              </p:grpSpPr>
              <p:sp>
                <p:nvSpPr>
                  <p:cNvPr id="16" name="TextBox 15"/>
                  <p:cNvSpPr txBox="1"/>
                  <p:nvPr/>
                </p:nvSpPr>
                <p:spPr>
                  <a:xfrm>
                    <a:off x="1589083" y="3577338"/>
                    <a:ext cx="2969201" cy="704664"/>
                  </a:xfrm>
                  <a:prstGeom prst="rect">
                    <a:avLst/>
                  </a:prstGeom>
                  <a:noFill/>
                </p:spPr>
                <p:txBody>
                  <a:bodyPr wrap="square" rtlCol="0">
                    <a:spAutoFit/>
                  </a:bodyPr>
                  <a:lstStyle/>
                  <a:p>
                    <a:pPr algn="r"/>
                    <a:r>
                      <a:rPr lang="fr-FR" sz="1000" dirty="0">
                        <a:solidFill>
                          <a:schemeClr val="accent2"/>
                        </a:solidFill>
                        <a:latin typeface="Arial" panose="020B0604020202020204" pitchFamily="34" charset="0"/>
                        <a:cs typeface="Arial" panose="020B0604020202020204" pitchFamily="34" charset="0"/>
                      </a:rPr>
                      <a:t>Les tarifs sont augmentés pour couvrir une plus grande partie des coûts </a:t>
                    </a:r>
                  </a:p>
                </p:txBody>
              </p:sp>
              <p:sp>
                <p:nvSpPr>
                  <p:cNvPr id="17" name="TextBox 16"/>
                  <p:cNvSpPr txBox="1"/>
                  <p:nvPr/>
                </p:nvSpPr>
                <p:spPr>
                  <a:xfrm>
                    <a:off x="6457992" y="4892276"/>
                    <a:ext cx="2028116" cy="508924"/>
                  </a:xfrm>
                  <a:prstGeom prst="rect">
                    <a:avLst/>
                  </a:prstGeom>
                  <a:noFill/>
                </p:spPr>
                <p:txBody>
                  <a:bodyPr wrap="square" rtlCol="0">
                    <a:spAutoFit/>
                  </a:bodyPr>
                  <a:lstStyle/>
                  <a:p>
                    <a:r>
                      <a:rPr lang="fr-FR" sz="1000" dirty="0">
                        <a:solidFill>
                          <a:schemeClr val="accent2"/>
                        </a:solidFill>
                        <a:latin typeface="Arial" panose="020B0604020202020204" pitchFamily="34" charset="0"/>
                        <a:cs typeface="Arial" panose="020B0604020202020204" pitchFamily="34" charset="0"/>
                      </a:rPr>
                      <a:t>Pertes diminuées : coûts diminués </a:t>
                    </a:r>
                  </a:p>
                </p:txBody>
              </p:sp>
              <p:sp>
                <p:nvSpPr>
                  <p:cNvPr id="18" name="TextBox 17"/>
                  <p:cNvSpPr txBox="1"/>
                  <p:nvPr/>
                </p:nvSpPr>
                <p:spPr>
                  <a:xfrm>
                    <a:off x="2605918" y="4507018"/>
                    <a:ext cx="1952367" cy="508924"/>
                  </a:xfrm>
                  <a:prstGeom prst="rect">
                    <a:avLst/>
                  </a:prstGeom>
                  <a:noFill/>
                </p:spPr>
                <p:txBody>
                  <a:bodyPr wrap="square" rtlCol="0">
                    <a:spAutoFit/>
                  </a:bodyPr>
                  <a:lstStyle/>
                  <a:p>
                    <a:pPr algn="r"/>
                    <a:r>
                      <a:rPr lang="fr-FR" sz="1000" dirty="0">
                        <a:solidFill>
                          <a:schemeClr val="accent2"/>
                        </a:solidFill>
                        <a:latin typeface="Arial" panose="020B0604020202020204" pitchFamily="34" charset="0"/>
                        <a:cs typeface="Arial" panose="020B0604020202020204" pitchFamily="34" charset="0"/>
                      </a:rPr>
                      <a:t>La qualité de service s’améliore </a:t>
                    </a:r>
                  </a:p>
                </p:txBody>
              </p:sp>
              <p:sp>
                <p:nvSpPr>
                  <p:cNvPr id="19" name="TextBox 18"/>
                  <p:cNvSpPr txBox="1"/>
                  <p:nvPr/>
                </p:nvSpPr>
                <p:spPr>
                  <a:xfrm>
                    <a:off x="2452438" y="5311436"/>
                    <a:ext cx="2105848" cy="508924"/>
                  </a:xfrm>
                  <a:prstGeom prst="rect">
                    <a:avLst/>
                  </a:prstGeom>
                  <a:noFill/>
                </p:spPr>
                <p:txBody>
                  <a:bodyPr wrap="square" rtlCol="0">
                    <a:spAutoFit/>
                  </a:bodyPr>
                  <a:lstStyle/>
                  <a:p>
                    <a:pPr algn="r"/>
                    <a:r>
                      <a:rPr lang="fr-FR" sz="1000" dirty="0">
                        <a:solidFill>
                          <a:schemeClr val="accent2"/>
                        </a:solidFill>
                        <a:latin typeface="Arial" panose="020B0604020202020204" pitchFamily="34" charset="0"/>
                        <a:cs typeface="Arial" panose="020B0604020202020204" pitchFamily="34" charset="0"/>
                      </a:rPr>
                      <a:t>L’efficacité technique s’améliore</a:t>
                    </a:r>
                  </a:p>
                </p:txBody>
              </p:sp>
              <p:sp>
                <p:nvSpPr>
                  <p:cNvPr id="20" name="TextBox 19"/>
                  <p:cNvSpPr txBox="1"/>
                  <p:nvPr/>
                </p:nvSpPr>
                <p:spPr>
                  <a:xfrm>
                    <a:off x="2256666" y="2748944"/>
                    <a:ext cx="2301617" cy="704664"/>
                  </a:xfrm>
                  <a:prstGeom prst="rect">
                    <a:avLst/>
                  </a:prstGeom>
                  <a:noFill/>
                </p:spPr>
                <p:txBody>
                  <a:bodyPr wrap="square" rtlCol="0">
                    <a:spAutoFit/>
                  </a:bodyPr>
                  <a:lstStyle/>
                  <a:p>
                    <a:pPr algn="r"/>
                    <a:r>
                      <a:rPr lang="fr-FR" sz="1000" dirty="0">
                        <a:solidFill>
                          <a:schemeClr val="accent2"/>
                        </a:solidFill>
                        <a:latin typeface="Arial" panose="020B0604020202020204" pitchFamily="34" charset="0"/>
                        <a:cs typeface="Arial" panose="020B0604020202020204" pitchFamily="34" charset="0"/>
                      </a:rPr>
                      <a:t>Les fournisseurs couvrent tous les couts opérationnels </a:t>
                    </a:r>
                  </a:p>
                </p:txBody>
              </p:sp>
              <p:sp>
                <p:nvSpPr>
                  <p:cNvPr id="21" name="TextBox 20"/>
                  <p:cNvSpPr txBox="1"/>
                  <p:nvPr/>
                </p:nvSpPr>
                <p:spPr>
                  <a:xfrm>
                    <a:off x="6457992" y="2329784"/>
                    <a:ext cx="2494961" cy="508924"/>
                  </a:xfrm>
                  <a:prstGeom prst="rect">
                    <a:avLst/>
                  </a:prstGeom>
                  <a:noFill/>
                </p:spPr>
                <p:txBody>
                  <a:bodyPr wrap="square" rtlCol="0">
                    <a:spAutoFit/>
                  </a:bodyPr>
                  <a:lstStyle/>
                  <a:p>
                    <a:r>
                      <a:rPr lang="fr-FR" sz="1000" dirty="0">
                        <a:solidFill>
                          <a:schemeClr val="accent2"/>
                        </a:solidFill>
                        <a:latin typeface="Arial" panose="020B0604020202020204" pitchFamily="34" charset="0"/>
                        <a:cs typeface="Arial" panose="020B0604020202020204" pitchFamily="34" charset="0"/>
                      </a:rPr>
                      <a:t>Les actifs sont mieux gérés </a:t>
                    </a:r>
                  </a:p>
                </p:txBody>
              </p:sp>
            </p:grpSp>
            <p:sp>
              <p:nvSpPr>
                <p:cNvPr id="15" name="Freeform 14"/>
                <p:cNvSpPr/>
                <p:nvPr/>
              </p:nvSpPr>
              <p:spPr>
                <a:xfrm rot="10800000">
                  <a:off x="4599037" y="712382"/>
                  <a:ext cx="1795878" cy="5505078"/>
                </a:xfrm>
                <a:custGeom>
                  <a:avLst/>
                  <a:gdLst>
                    <a:gd name="connsiteX0" fmla="*/ 1816443 w 1947919"/>
                    <a:gd name="connsiteY0" fmla="*/ 0 h 5387546"/>
                    <a:gd name="connsiteX1" fmla="*/ 123568 w 1947919"/>
                    <a:gd name="connsiteY1" fmla="*/ 259492 h 5387546"/>
                    <a:gd name="connsiteX2" fmla="*/ 1853513 w 1947919"/>
                    <a:gd name="connsiteY2" fmla="*/ 667265 h 5387546"/>
                    <a:gd name="connsiteX3" fmla="*/ 123568 w 1947919"/>
                    <a:gd name="connsiteY3" fmla="*/ 1050324 h 5387546"/>
                    <a:gd name="connsiteX4" fmla="*/ 1742303 w 1947919"/>
                    <a:gd name="connsiteY4" fmla="*/ 1458097 h 5387546"/>
                    <a:gd name="connsiteX5" fmla="*/ 86497 w 1947919"/>
                    <a:gd name="connsiteY5" fmla="*/ 1841157 h 5387546"/>
                    <a:gd name="connsiteX6" fmla="*/ 1767016 w 1947919"/>
                    <a:gd name="connsiteY6" fmla="*/ 2298357 h 5387546"/>
                    <a:gd name="connsiteX7" fmla="*/ 86497 w 1947919"/>
                    <a:gd name="connsiteY7" fmla="*/ 2706130 h 5387546"/>
                    <a:gd name="connsiteX8" fmla="*/ 1779373 w 1947919"/>
                    <a:gd name="connsiteY8" fmla="*/ 3163330 h 5387546"/>
                    <a:gd name="connsiteX9" fmla="*/ 49427 w 1947919"/>
                    <a:gd name="connsiteY9" fmla="*/ 3595816 h 5387546"/>
                    <a:gd name="connsiteX10" fmla="*/ 1927654 w 1947919"/>
                    <a:gd name="connsiteY10" fmla="*/ 4028303 h 5387546"/>
                    <a:gd name="connsiteX11" fmla="*/ 0 w 1947919"/>
                    <a:gd name="connsiteY11" fmla="*/ 4436076 h 5387546"/>
                    <a:gd name="connsiteX12" fmla="*/ 1927654 w 1947919"/>
                    <a:gd name="connsiteY12" fmla="*/ 4917989 h 5387546"/>
                    <a:gd name="connsiteX13" fmla="*/ 1062681 w 1947919"/>
                    <a:gd name="connsiteY13" fmla="*/ 5387546 h 5387546"/>
                    <a:gd name="connsiteX14" fmla="*/ 1062681 w 1947919"/>
                    <a:gd name="connsiteY14" fmla="*/ 5387546 h 538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7919" h="5387546">
                      <a:moveTo>
                        <a:pt x="1816443" y="0"/>
                      </a:moveTo>
                      <a:cubicBezTo>
                        <a:pt x="966916" y="74140"/>
                        <a:pt x="117390" y="148281"/>
                        <a:pt x="123568" y="259492"/>
                      </a:cubicBezTo>
                      <a:cubicBezTo>
                        <a:pt x="129746" y="370703"/>
                        <a:pt x="1853513" y="535460"/>
                        <a:pt x="1853513" y="667265"/>
                      </a:cubicBezTo>
                      <a:cubicBezTo>
                        <a:pt x="1853513" y="799070"/>
                        <a:pt x="142103" y="918519"/>
                        <a:pt x="123568" y="1050324"/>
                      </a:cubicBezTo>
                      <a:cubicBezTo>
                        <a:pt x="105033" y="1182129"/>
                        <a:pt x="1748481" y="1326292"/>
                        <a:pt x="1742303" y="1458097"/>
                      </a:cubicBezTo>
                      <a:cubicBezTo>
                        <a:pt x="1736124" y="1589903"/>
                        <a:pt x="82378" y="1701114"/>
                        <a:pt x="86497" y="1841157"/>
                      </a:cubicBezTo>
                      <a:cubicBezTo>
                        <a:pt x="90616" y="1981200"/>
                        <a:pt x="1767016" y="2154195"/>
                        <a:pt x="1767016" y="2298357"/>
                      </a:cubicBezTo>
                      <a:cubicBezTo>
                        <a:pt x="1767016" y="2442519"/>
                        <a:pt x="84438" y="2561968"/>
                        <a:pt x="86497" y="2706130"/>
                      </a:cubicBezTo>
                      <a:cubicBezTo>
                        <a:pt x="88556" y="2850292"/>
                        <a:pt x="1785551" y="3015049"/>
                        <a:pt x="1779373" y="3163330"/>
                      </a:cubicBezTo>
                      <a:cubicBezTo>
                        <a:pt x="1773195" y="3311611"/>
                        <a:pt x="24713" y="3451654"/>
                        <a:pt x="49427" y="3595816"/>
                      </a:cubicBezTo>
                      <a:cubicBezTo>
                        <a:pt x="74141" y="3739978"/>
                        <a:pt x="1935892" y="3888260"/>
                        <a:pt x="1927654" y="4028303"/>
                      </a:cubicBezTo>
                      <a:cubicBezTo>
                        <a:pt x="1919416" y="4168346"/>
                        <a:pt x="0" y="4287795"/>
                        <a:pt x="0" y="4436076"/>
                      </a:cubicBezTo>
                      <a:cubicBezTo>
                        <a:pt x="0" y="4584357"/>
                        <a:pt x="1750540" y="4759411"/>
                        <a:pt x="1927654" y="4917989"/>
                      </a:cubicBezTo>
                      <a:cubicBezTo>
                        <a:pt x="2104768" y="5076567"/>
                        <a:pt x="1062681" y="5387546"/>
                        <a:pt x="1062681" y="5387546"/>
                      </a:cubicBezTo>
                      <a:lnTo>
                        <a:pt x="1062681" y="5387546"/>
                      </a:lnTo>
                    </a:path>
                  </a:pathLst>
                </a:custGeom>
                <a:ln w="53975" cmpd="thinThick">
                  <a:gradFill flip="none" rotWithShape="1">
                    <a:gsLst>
                      <a:gs pos="0">
                        <a:srgbClr val="FFFF00"/>
                      </a:gs>
                      <a:gs pos="46000">
                        <a:schemeClr val="accent6">
                          <a:lumMod val="95000"/>
                          <a:lumOff val="5000"/>
                        </a:schemeClr>
                      </a:gs>
                      <a:gs pos="100000">
                        <a:schemeClr val="accent6">
                          <a:lumMod val="60000"/>
                        </a:schemeClr>
                      </a:gs>
                    </a:gsLst>
                    <a:path path="circle">
                      <a:fillToRect l="50000" t="130000" r="50000" b="-30000"/>
                    </a:path>
                    <a:tileRect/>
                  </a:gra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1000"/>
                </a:p>
              </p:txBody>
            </p:sp>
          </p:grpSp>
          <p:sp>
            <p:nvSpPr>
              <p:cNvPr id="12" name="TextBox 11"/>
              <p:cNvSpPr txBox="1"/>
              <p:nvPr/>
            </p:nvSpPr>
            <p:spPr>
              <a:xfrm>
                <a:off x="3372246" y="235433"/>
                <a:ext cx="2326998" cy="261610"/>
              </a:xfrm>
              <a:prstGeom prst="rect">
                <a:avLst/>
              </a:prstGeom>
              <a:noFill/>
            </p:spPr>
            <p:txBody>
              <a:bodyPr wrap="square" rtlCol="0">
                <a:spAutoFit/>
              </a:bodyPr>
              <a:lstStyle/>
              <a:p>
                <a:pPr algn="ctr"/>
                <a:r>
                  <a:rPr lang="fr-FR" sz="1100" b="1" dirty="0">
                    <a:solidFill>
                      <a:schemeClr val="accent2"/>
                    </a:solidFill>
                    <a:latin typeface="Arial" panose="020B0604020202020204" pitchFamily="34" charset="0"/>
                    <a:cs typeface="Arial" panose="020B0604020202020204" pitchFamily="34" charset="0"/>
                  </a:rPr>
                  <a:t>Secteur durable </a:t>
                </a:r>
              </a:p>
            </p:txBody>
          </p:sp>
        </p:grpSp>
        <p:cxnSp>
          <p:nvCxnSpPr>
            <p:cNvPr id="9" name="Straight Arrow Connector 8"/>
            <p:cNvCxnSpPr/>
            <p:nvPr/>
          </p:nvCxnSpPr>
          <p:spPr>
            <a:xfrm flipH="1">
              <a:off x="4178939" y="644933"/>
              <a:ext cx="278418" cy="146820"/>
            </a:xfrm>
            <a:prstGeom prst="straightConnector1">
              <a:avLst/>
            </a:prstGeom>
            <a:ln w="22225">
              <a:solidFill>
                <a:srgbClr val="92D05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7742" y="764575"/>
              <a:ext cx="1755719" cy="553998"/>
            </a:xfrm>
            <a:prstGeom prst="rect">
              <a:avLst/>
            </a:prstGeom>
            <a:noFill/>
          </p:spPr>
          <p:txBody>
            <a:bodyPr wrap="square" rtlCol="0">
              <a:spAutoFit/>
            </a:bodyPr>
            <a:lstStyle/>
            <a:p>
              <a:pPr algn="r"/>
              <a:r>
                <a:rPr lang="fr-FR" sz="1000" dirty="0">
                  <a:solidFill>
                    <a:schemeClr val="accent2"/>
                  </a:solidFill>
                  <a:latin typeface="Arial" panose="020B0604020202020204" pitchFamily="34" charset="0"/>
                  <a:cs typeface="Arial" panose="020B0604020202020204" pitchFamily="34" charset="0"/>
                </a:rPr>
                <a:t>Les financements privés sont mobilisés pour augmenter la capacité d’investissement </a:t>
              </a:r>
            </a:p>
          </p:txBody>
        </p:sp>
      </p:grpSp>
      <p:sp>
        <p:nvSpPr>
          <p:cNvPr id="6" name="Triangle 5"/>
          <p:cNvSpPr/>
          <p:nvPr/>
        </p:nvSpPr>
        <p:spPr>
          <a:xfrm rot="3350427">
            <a:off x="6372682" y="1627410"/>
            <a:ext cx="320655" cy="27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17914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Sources de financements dans le Secteur </a:t>
            </a:r>
          </a:p>
        </p:txBody>
      </p:sp>
      <p:sp>
        <p:nvSpPr>
          <p:cNvPr id="3" name="Slide Number Placeholder 2"/>
          <p:cNvSpPr>
            <a:spLocks noGrp="1"/>
          </p:cNvSpPr>
          <p:nvPr>
            <p:ph type="sldNum" sz="quarter" idx="4"/>
          </p:nvPr>
        </p:nvSpPr>
        <p:spPr/>
        <p:txBody>
          <a:bodyPr/>
          <a:lstStyle/>
          <a:p>
            <a:fld id="{F9F971E6-D8D4-4C59-A1A0-5FE329A63D94}" type="slidenum">
              <a:rPr lang="fr-BE" smtClean="0"/>
              <a:pPr/>
              <a:t>24</a:t>
            </a:fld>
            <a:endParaRPr lang="fr-BE" dirty="0"/>
          </a:p>
        </p:txBody>
      </p:sp>
      <p:grpSp>
        <p:nvGrpSpPr>
          <p:cNvPr id="657" name="Group 656"/>
          <p:cNvGrpSpPr/>
          <p:nvPr/>
        </p:nvGrpSpPr>
        <p:grpSpPr>
          <a:xfrm>
            <a:off x="447891" y="1607883"/>
            <a:ext cx="8052679" cy="3354093"/>
            <a:chOff x="447891" y="1607883"/>
            <a:chExt cx="8052679" cy="3354093"/>
          </a:xfrm>
        </p:grpSpPr>
        <p:sp>
          <p:nvSpPr>
            <p:cNvPr id="658" name="Rectangle 657"/>
            <p:cNvSpPr/>
            <p:nvPr/>
          </p:nvSpPr>
          <p:spPr>
            <a:xfrm>
              <a:off x="447891" y="1607883"/>
              <a:ext cx="2848559"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fr-BE" dirty="0">
                  <a:solidFill>
                    <a:srgbClr val="021F43"/>
                  </a:solidFill>
                </a:rPr>
                <a:t>Fonds disponibles (“3Ts”) </a:t>
              </a:r>
            </a:p>
          </p:txBody>
        </p:sp>
        <p:sp>
          <p:nvSpPr>
            <p:cNvPr id="659" name="Rectangle 658"/>
            <p:cNvSpPr/>
            <p:nvPr/>
          </p:nvSpPr>
          <p:spPr>
            <a:xfrm>
              <a:off x="449704" y="3846754"/>
              <a:ext cx="3233185" cy="86177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fr-BE" sz="1400" dirty="0">
                  <a:solidFill>
                    <a:srgbClr val="021F43"/>
                  </a:solidFill>
                </a:rPr>
                <a:t>Taxes</a:t>
              </a:r>
              <a:endParaRPr lang="fr-BE" sz="1400" dirty="0"/>
            </a:p>
            <a:p>
              <a:r>
                <a:rPr lang="fr-BE" sz="1200" b="0" dirty="0">
                  <a:solidFill>
                    <a:schemeClr val="tx1"/>
                  </a:solidFill>
                </a:rPr>
                <a:t>Impôts mobilises par les gouvernements centraux et locaux et transférés sous forme de subventions</a:t>
              </a:r>
              <a:endParaRPr lang="fr-BE" sz="1200" b="0" dirty="0">
                <a:solidFill>
                  <a:srgbClr val="021F43"/>
                </a:solidFill>
              </a:endParaRPr>
            </a:p>
          </p:txBody>
        </p:sp>
        <p:sp>
          <p:nvSpPr>
            <p:cNvPr id="660" name="Rectangle 659"/>
            <p:cNvSpPr/>
            <p:nvPr/>
          </p:nvSpPr>
          <p:spPr>
            <a:xfrm>
              <a:off x="447892" y="1988371"/>
              <a:ext cx="3233185" cy="8617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fr-BE" sz="1400" dirty="0">
                  <a:solidFill>
                    <a:srgbClr val="021F43"/>
                  </a:solidFill>
                </a:rPr>
                <a:t>Tarifs</a:t>
              </a:r>
              <a:endParaRPr lang="fr-BE" sz="1400" dirty="0"/>
            </a:p>
            <a:p>
              <a:r>
                <a:rPr lang="fr-BE" sz="1200" b="0" dirty="0">
                  <a:solidFill>
                    <a:schemeClr val="tx1"/>
                  </a:solidFill>
                </a:rPr>
                <a:t>Charges pour les services fournis et investissements des ménages pour l’auto-approvisionnement</a:t>
              </a:r>
            </a:p>
          </p:txBody>
        </p:sp>
        <p:sp>
          <p:nvSpPr>
            <p:cNvPr id="661" name="Rectangle 660"/>
            <p:cNvSpPr/>
            <p:nvPr/>
          </p:nvSpPr>
          <p:spPr>
            <a:xfrm>
              <a:off x="455151" y="2910270"/>
              <a:ext cx="3233185" cy="861774"/>
            </a:xfrm>
            <a:prstGeom prst="rect">
              <a:avLst/>
            </a:prstGeom>
            <a:pattFill prst="wdUpDiag">
              <a:fgClr>
                <a:schemeClr val="accent2">
                  <a:lumMod val="60000"/>
                  <a:lumOff val="40000"/>
                </a:schemeClr>
              </a:fgClr>
              <a:bgClr>
                <a:schemeClr val="accent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fr-BE" sz="1400" dirty="0">
                  <a:solidFill>
                    <a:srgbClr val="021F43"/>
                  </a:solidFill>
                </a:rPr>
                <a:t>Transferts</a:t>
              </a:r>
              <a:endParaRPr lang="fr-BE" sz="1400" dirty="0"/>
            </a:p>
            <a:p>
              <a:r>
                <a:rPr lang="fr-BE" sz="1200" b="0" dirty="0">
                  <a:solidFill>
                    <a:schemeClr val="tx1"/>
                  </a:solidFill>
                </a:rPr>
                <a:t>Transferts de sources externes, comme les bailleurs (dons), les fondations, </a:t>
              </a:r>
              <a:r>
                <a:rPr lang="fr-BE" sz="1200" b="0" dirty="0" err="1">
                  <a:solidFill>
                    <a:schemeClr val="tx1"/>
                  </a:solidFill>
                </a:rPr>
                <a:t>ONGs</a:t>
              </a:r>
              <a:r>
                <a:rPr lang="fr-BE" sz="1200" b="0" dirty="0">
                  <a:solidFill>
                    <a:schemeClr val="tx1"/>
                  </a:solidFill>
                </a:rPr>
                <a:t>, envois de fonds</a:t>
              </a:r>
            </a:p>
          </p:txBody>
        </p:sp>
        <p:sp>
          <p:nvSpPr>
            <p:cNvPr id="662" name="Rectangle 661"/>
            <p:cNvSpPr/>
            <p:nvPr/>
          </p:nvSpPr>
          <p:spPr>
            <a:xfrm>
              <a:off x="5260570" y="1607883"/>
              <a:ext cx="3151910" cy="319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BE" dirty="0">
                  <a:solidFill>
                    <a:srgbClr val="021F43"/>
                  </a:solidFill>
                </a:rPr>
                <a:t>Financements remboursables </a:t>
              </a:r>
            </a:p>
          </p:txBody>
        </p:sp>
        <p:sp>
          <p:nvSpPr>
            <p:cNvPr id="663" name="Rectangle 662"/>
            <p:cNvSpPr/>
            <p:nvPr/>
          </p:nvSpPr>
          <p:spPr>
            <a:xfrm>
              <a:off x="5260570" y="1988371"/>
              <a:ext cx="3240000" cy="677108"/>
            </a:xfrm>
            <a:prstGeom prst="rect">
              <a:avLst/>
            </a:prstGeom>
            <a:pattFill prst="wdUpDiag">
              <a:fgClr>
                <a:schemeClr val="accent2">
                  <a:lumMod val="60000"/>
                  <a:lumOff val="40000"/>
                </a:schemeClr>
              </a:fgClr>
              <a:bgClr>
                <a:schemeClr val="accent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fr-BE" sz="1400" dirty="0">
                  <a:solidFill>
                    <a:srgbClr val="021F43"/>
                  </a:solidFill>
                </a:rPr>
                <a:t>Financements concessionnels </a:t>
              </a:r>
            </a:p>
            <a:p>
              <a:r>
                <a:rPr lang="fr-BE" sz="1200" b="0" dirty="0">
                  <a:solidFill>
                    <a:schemeClr val="tx1"/>
                  </a:solidFill>
                </a:rPr>
                <a:t>Fournis par les organismes de financement du développement avec un élément de don</a:t>
              </a:r>
            </a:p>
          </p:txBody>
        </p:sp>
        <p:sp>
          <p:nvSpPr>
            <p:cNvPr id="664" name="Rectangle 663"/>
            <p:cNvSpPr/>
            <p:nvPr/>
          </p:nvSpPr>
          <p:spPr>
            <a:xfrm>
              <a:off x="5260570" y="2913130"/>
              <a:ext cx="3240000" cy="104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fr-BE" sz="1400" dirty="0">
                  <a:solidFill>
                    <a:srgbClr val="021F43"/>
                  </a:solidFill>
                </a:rPr>
                <a:t>Financements privés </a:t>
              </a:r>
              <a:endParaRPr lang="fr-BE" sz="1400" dirty="0"/>
            </a:p>
            <a:p>
              <a:r>
                <a:rPr lang="fr-BE" sz="1200" b="0" dirty="0">
                  <a:solidFill>
                    <a:schemeClr val="tx1"/>
                  </a:solidFill>
                </a:rPr>
                <a:t>Fournis par les financiers prives aux taux du marche (par les fournisseurs d’équipement, microfinance, prêts commerciaux, obligations, actions)</a:t>
              </a:r>
            </a:p>
          </p:txBody>
        </p:sp>
        <p:sp>
          <p:nvSpPr>
            <p:cNvPr id="665" name="TextBox 664"/>
            <p:cNvSpPr txBox="1"/>
            <p:nvPr/>
          </p:nvSpPr>
          <p:spPr>
            <a:xfrm>
              <a:off x="3798128" y="2179558"/>
              <a:ext cx="1345391" cy="307777"/>
            </a:xfrm>
            <a:prstGeom prst="rect">
              <a:avLst/>
            </a:prstGeom>
            <a:noFill/>
          </p:spPr>
          <p:txBody>
            <a:bodyPr vert="horz" wrap="square" rtlCol="0">
              <a:spAutoFit/>
            </a:bodyPr>
            <a:lstStyle/>
            <a:p>
              <a:pPr algn="ctr"/>
              <a:r>
                <a:rPr lang="fr-BE" sz="1400" dirty="0" err="1">
                  <a:latin typeface="+mj-lt"/>
                </a:rPr>
                <a:t>Pré-financer</a:t>
              </a:r>
              <a:endParaRPr lang="fr-BE" sz="1400" dirty="0">
                <a:latin typeface="+mj-lt"/>
              </a:endParaRPr>
            </a:p>
          </p:txBody>
        </p:sp>
        <p:sp>
          <p:nvSpPr>
            <p:cNvPr id="666" name="Rectangle 665"/>
            <p:cNvSpPr/>
            <p:nvPr/>
          </p:nvSpPr>
          <p:spPr>
            <a:xfrm>
              <a:off x="5345155" y="4737860"/>
              <a:ext cx="218086" cy="18858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67" name="Rectangle 666"/>
            <p:cNvSpPr/>
            <p:nvPr/>
          </p:nvSpPr>
          <p:spPr>
            <a:xfrm>
              <a:off x="5345155" y="4262761"/>
              <a:ext cx="218087" cy="1885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68" name="TextBox 667"/>
            <p:cNvSpPr txBox="1"/>
            <p:nvPr/>
          </p:nvSpPr>
          <p:spPr>
            <a:xfrm>
              <a:off x="5560066" y="4207923"/>
              <a:ext cx="2412786" cy="754053"/>
            </a:xfrm>
            <a:prstGeom prst="rect">
              <a:avLst/>
            </a:prstGeom>
            <a:noFill/>
          </p:spPr>
          <p:txBody>
            <a:bodyPr wrap="square" rtlCol="0">
              <a:spAutoFit/>
            </a:bodyPr>
            <a:lstStyle>
              <a:defPPr>
                <a:defRPr lang="en-US"/>
              </a:defPPr>
              <a:lvl1pPr>
                <a:defRPr sz="1000">
                  <a:latin typeface="+mj-lt"/>
                </a:defRPr>
              </a:lvl1pPr>
            </a:lstStyle>
            <a:p>
              <a:pPr>
                <a:spcAft>
                  <a:spcPts val="600"/>
                </a:spcAft>
              </a:pPr>
              <a:r>
                <a:rPr lang="fr-BE" sz="1100" dirty="0">
                  <a:latin typeface="+mn-lt"/>
                </a:rPr>
                <a:t>Financements de nature privée </a:t>
              </a:r>
              <a:endParaRPr lang="fr-BE" sz="1100" b="0" dirty="0">
                <a:latin typeface="+mn-lt"/>
              </a:endParaRPr>
            </a:p>
            <a:p>
              <a:pPr>
                <a:spcAft>
                  <a:spcPts val="600"/>
                </a:spcAft>
              </a:pPr>
              <a:r>
                <a:rPr lang="fr-BE" sz="1100" dirty="0">
                  <a:latin typeface="+mn-lt"/>
                </a:rPr>
                <a:t>Financements priv</a:t>
              </a:r>
              <a:r>
                <a:rPr lang="fr-BE" sz="1100" dirty="0"/>
                <a:t>é</a:t>
              </a:r>
              <a:r>
                <a:rPr lang="fr-BE" sz="1100" dirty="0">
                  <a:latin typeface="+mn-lt"/>
                </a:rPr>
                <a:t>s et publics </a:t>
              </a:r>
            </a:p>
            <a:p>
              <a:pPr>
                <a:spcAft>
                  <a:spcPts val="600"/>
                </a:spcAft>
              </a:pPr>
              <a:r>
                <a:rPr lang="fr-BE" sz="1100" dirty="0">
                  <a:latin typeface="+mn-lt"/>
                </a:rPr>
                <a:t>Fonds publics</a:t>
              </a:r>
              <a:endParaRPr lang="fr-BE" sz="1100" b="0" dirty="0">
                <a:latin typeface="+mn-lt"/>
              </a:endParaRPr>
            </a:p>
          </p:txBody>
        </p:sp>
        <p:sp>
          <p:nvSpPr>
            <p:cNvPr id="669" name="Rectangle 668"/>
            <p:cNvSpPr/>
            <p:nvPr/>
          </p:nvSpPr>
          <p:spPr>
            <a:xfrm>
              <a:off x="5345155" y="4500311"/>
              <a:ext cx="218086" cy="188589"/>
            </a:xfrm>
            <a:prstGeom prst="rect">
              <a:avLst/>
            </a:prstGeom>
            <a:pattFill prst="wdUpDiag">
              <a:fgClr>
                <a:schemeClr val="accent2">
                  <a:lumMod val="20000"/>
                  <a:lumOff val="80000"/>
                </a:schemeClr>
              </a:fgClr>
              <a:bgClr>
                <a:schemeClr val="accent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rgbClr val="021F43"/>
                </a:solidFill>
              </a:endParaRPr>
            </a:p>
          </p:txBody>
        </p:sp>
        <p:sp>
          <p:nvSpPr>
            <p:cNvPr id="670" name="TextBox 669"/>
            <p:cNvSpPr txBox="1"/>
            <p:nvPr/>
          </p:nvSpPr>
          <p:spPr>
            <a:xfrm>
              <a:off x="5260570" y="3980512"/>
              <a:ext cx="1150988" cy="292388"/>
            </a:xfrm>
            <a:prstGeom prst="rect">
              <a:avLst/>
            </a:prstGeom>
            <a:noFill/>
          </p:spPr>
          <p:txBody>
            <a:bodyPr wrap="square" rtlCol="0">
              <a:spAutoFit/>
            </a:bodyPr>
            <a:lstStyle/>
            <a:p>
              <a:r>
                <a:rPr lang="fr-BE" sz="1300" dirty="0">
                  <a:latin typeface="Arial" panose="020B0604020202020204" pitchFamily="34" charset="0"/>
                  <a:ea typeface="+mn-ea"/>
                  <a:cs typeface="Arial" panose="020B0604020202020204" pitchFamily="34" charset="0"/>
                </a:rPr>
                <a:t>Légende </a:t>
              </a:r>
            </a:p>
          </p:txBody>
        </p:sp>
        <p:sp>
          <p:nvSpPr>
            <p:cNvPr id="671" name="TextBox 670"/>
            <p:cNvSpPr txBox="1"/>
            <p:nvPr/>
          </p:nvSpPr>
          <p:spPr>
            <a:xfrm>
              <a:off x="3798128" y="3116386"/>
              <a:ext cx="1270765" cy="307777"/>
            </a:xfrm>
            <a:prstGeom prst="rect">
              <a:avLst/>
            </a:prstGeom>
            <a:noFill/>
          </p:spPr>
          <p:txBody>
            <a:bodyPr vert="horz" wrap="square" rtlCol="0">
              <a:spAutoFit/>
            </a:bodyPr>
            <a:lstStyle/>
            <a:p>
              <a:pPr algn="ctr"/>
              <a:r>
                <a:rPr lang="fr-BE" sz="1400" dirty="0">
                  <a:latin typeface="+mj-lt"/>
                </a:rPr>
                <a:t>Rembourser</a:t>
              </a:r>
            </a:p>
          </p:txBody>
        </p:sp>
        <p:cxnSp>
          <p:nvCxnSpPr>
            <p:cNvPr id="672" name="Straight Arrow Connector 671"/>
            <p:cNvCxnSpPr/>
            <p:nvPr/>
          </p:nvCxnSpPr>
          <p:spPr bwMode="auto">
            <a:xfrm flipH="1">
              <a:off x="3851916" y="2492768"/>
              <a:ext cx="1216978" cy="0"/>
            </a:xfrm>
            <a:prstGeom prst="straightConnector1">
              <a:avLst/>
            </a:prstGeom>
            <a:noFill/>
            <a:ln w="25400" cap="flat" cmpd="sng" algn="ctr">
              <a:solidFill>
                <a:srgbClr val="002041"/>
              </a:solidFill>
              <a:prstDash val="solid"/>
              <a:round/>
              <a:headEnd type="none" w="med" len="med"/>
              <a:tailEnd type="triangle"/>
            </a:ln>
            <a:effectLst/>
          </p:spPr>
        </p:cxnSp>
        <p:cxnSp>
          <p:nvCxnSpPr>
            <p:cNvPr id="673" name="Straight Arrow Connector 672"/>
            <p:cNvCxnSpPr/>
            <p:nvPr/>
          </p:nvCxnSpPr>
          <p:spPr bwMode="auto">
            <a:xfrm>
              <a:off x="3851916" y="3088009"/>
              <a:ext cx="1216978" cy="0"/>
            </a:xfrm>
            <a:prstGeom prst="straightConnector1">
              <a:avLst/>
            </a:prstGeom>
            <a:noFill/>
            <a:ln w="25400" cap="flat" cmpd="sng" algn="ctr">
              <a:solidFill>
                <a:srgbClr val="002041"/>
              </a:solidFill>
              <a:prstDash val="solid"/>
              <a:round/>
              <a:headEnd type="none" w="med" len="med"/>
              <a:tailEnd type="triangle"/>
            </a:ln>
            <a:effectLst/>
          </p:spPr>
        </p:cxnSp>
        <p:cxnSp>
          <p:nvCxnSpPr>
            <p:cNvPr id="674" name="Straight Connector 673"/>
            <p:cNvCxnSpPr/>
            <p:nvPr/>
          </p:nvCxnSpPr>
          <p:spPr bwMode="auto">
            <a:xfrm>
              <a:off x="5143519" y="1988371"/>
              <a:ext cx="0" cy="1785899"/>
            </a:xfrm>
            <a:prstGeom prst="line">
              <a:avLst/>
            </a:prstGeom>
            <a:noFill/>
            <a:ln w="9525" cap="flat" cmpd="sng" algn="ctr">
              <a:solidFill>
                <a:srgbClr val="002041"/>
              </a:solidFill>
              <a:prstDash val="solid"/>
              <a:round/>
              <a:headEnd type="none" w="med" len="med"/>
              <a:tailEnd type="none" w="med" len="med"/>
            </a:ln>
            <a:effectLst/>
          </p:spPr>
        </p:cxnSp>
        <p:cxnSp>
          <p:nvCxnSpPr>
            <p:cNvPr id="675" name="Straight Connector 674"/>
            <p:cNvCxnSpPr/>
            <p:nvPr/>
          </p:nvCxnSpPr>
          <p:spPr bwMode="auto">
            <a:xfrm>
              <a:off x="3798128" y="1988370"/>
              <a:ext cx="0" cy="2722384"/>
            </a:xfrm>
            <a:prstGeom prst="line">
              <a:avLst/>
            </a:prstGeom>
            <a:noFill/>
            <a:ln w="9525" cap="flat" cmpd="sng" algn="ctr">
              <a:solidFill>
                <a:srgbClr val="002041"/>
              </a:solidFill>
              <a:prstDash val="solid"/>
              <a:round/>
              <a:headEnd type="none" w="med" len="med"/>
              <a:tailEnd type="none" w="med" len="med"/>
            </a:ln>
            <a:effectLst/>
          </p:spPr>
        </p:cxnSp>
      </p:grpSp>
    </p:spTree>
    <p:extLst>
      <p:ext uri="{BB962C8B-B14F-4D97-AF65-F5344CB8AC3E}">
        <p14:creationId xmlns:p14="http://schemas.microsoft.com/office/powerpoint/2010/main" val="2223348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19199"/>
            <a:ext cx="9144000" cy="1233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Autofit/>
          </a:bodyPr>
          <a:lstStyle/>
          <a:p>
            <a:r>
              <a:rPr lang="fr-FR" sz="2600" dirty="0">
                <a:solidFill>
                  <a:srgbClr val="139AF0"/>
                </a:solidFill>
              </a:rPr>
              <a:t>Les paiements par les utilisateurs </a:t>
            </a:r>
            <a:r>
              <a:rPr lang="fr-FR" sz="2600" dirty="0"/>
              <a:t>doivent constituer la principale source de financement</a:t>
            </a:r>
          </a:p>
        </p:txBody>
      </p:sp>
      <p:sp>
        <p:nvSpPr>
          <p:cNvPr id="3" name="Slide Number Placeholder 2"/>
          <p:cNvSpPr>
            <a:spLocks noGrp="1"/>
          </p:cNvSpPr>
          <p:nvPr>
            <p:ph type="sldNum" sz="quarter" idx="4"/>
          </p:nvPr>
        </p:nvSpPr>
        <p:spPr/>
        <p:txBody>
          <a:bodyPr/>
          <a:lstStyle/>
          <a:p>
            <a:fld id="{F9F971E6-D8D4-4C59-A1A0-5FE329A63D94}" type="slidenum">
              <a:rPr lang="en-US" smtClean="0"/>
              <a:pPr/>
              <a:t>25</a:t>
            </a:fld>
            <a:endParaRPr lang="en-US" dirty="0"/>
          </a:p>
        </p:txBody>
      </p:sp>
      <p:sp>
        <p:nvSpPr>
          <p:cNvPr id="4" name="Content Placeholder 3"/>
          <p:cNvSpPr>
            <a:spLocks noGrp="1"/>
          </p:cNvSpPr>
          <p:nvPr>
            <p:ph sz="quarter" idx="12"/>
          </p:nvPr>
        </p:nvSpPr>
        <p:spPr>
          <a:xfrm>
            <a:off x="457200" y="1406998"/>
            <a:ext cx="8229600" cy="1003691"/>
          </a:xfrm>
        </p:spPr>
        <p:txBody>
          <a:bodyPr>
            <a:normAutofit/>
          </a:bodyPr>
          <a:lstStyle/>
          <a:p>
            <a:pPr marL="0" lvl="1" indent="0">
              <a:spcBef>
                <a:spcPts val="0"/>
              </a:spcBef>
              <a:buNone/>
            </a:pPr>
            <a:r>
              <a:rPr lang="fr-FR" sz="1800" b="1" dirty="0"/>
              <a:t>Tarifs</a:t>
            </a:r>
          </a:p>
          <a:p>
            <a:pPr marL="0" lvl="1" indent="0">
              <a:spcBef>
                <a:spcPts val="0"/>
              </a:spcBef>
              <a:buNone/>
            </a:pPr>
            <a:r>
              <a:rPr lang="fr-FR" sz="1800" b="1" dirty="0"/>
              <a:t>Autres charges (frais de raccordement, etc.) </a:t>
            </a:r>
          </a:p>
          <a:p>
            <a:pPr marL="0" lvl="1" indent="0">
              <a:spcBef>
                <a:spcPts val="0"/>
              </a:spcBef>
              <a:spcAft>
                <a:spcPts val="600"/>
              </a:spcAft>
              <a:buNone/>
            </a:pPr>
            <a:r>
              <a:rPr lang="fr-FR" sz="1800" b="1" dirty="0"/>
              <a:t>Investissements des ménages pour auto-approvisionnement </a:t>
            </a:r>
          </a:p>
        </p:txBody>
      </p:sp>
      <p:sp>
        <p:nvSpPr>
          <p:cNvPr id="7" name="Rectangle 6"/>
          <p:cNvSpPr/>
          <p:nvPr/>
        </p:nvSpPr>
        <p:spPr>
          <a:xfrm>
            <a:off x="309685" y="2538318"/>
            <a:ext cx="4114800" cy="2769989"/>
          </a:xfrm>
          <a:prstGeom prst="rect">
            <a:avLst/>
          </a:prstGeom>
        </p:spPr>
        <p:txBody>
          <a:bodyPr wrap="square">
            <a:spAutoFit/>
          </a:bodyPr>
          <a:lstStyle/>
          <a:p>
            <a:pPr marL="0" lvl="1" indent="0">
              <a:spcAft>
                <a:spcPts val="600"/>
              </a:spcAft>
              <a:buNone/>
            </a:pPr>
            <a:r>
              <a:rPr lang="fr-FR" sz="1800" dirty="0">
                <a:latin typeface="Arial" charset="0"/>
                <a:ea typeface="Arial" charset="0"/>
                <a:cs typeface="Arial" charset="0"/>
              </a:rPr>
              <a:t>Les tarifs sont la source la plus durable dans le temps </a:t>
            </a:r>
          </a:p>
          <a:p>
            <a:pPr marL="313200" lvl="1" indent="-313200">
              <a:spcAft>
                <a:spcPts val="600"/>
              </a:spcAft>
            </a:pPr>
            <a:r>
              <a:rPr lang="fr-FR" b="0" dirty="0">
                <a:latin typeface="Arial" charset="0"/>
                <a:ea typeface="Arial" charset="0"/>
                <a:cs typeface="Arial" charset="0"/>
              </a:rPr>
              <a:t>Couvrir une plus grande proportion des coûts par les tarifs permettrait un financement plus durable et augmenterait la solvabilité </a:t>
            </a:r>
          </a:p>
          <a:p>
            <a:pPr marL="313200" lvl="1" indent="-313200">
              <a:spcAft>
                <a:spcPts val="600"/>
              </a:spcAft>
            </a:pPr>
            <a:r>
              <a:rPr lang="fr-FR" b="0" dirty="0">
                <a:latin typeface="Arial" charset="0"/>
                <a:ea typeface="Arial" charset="0"/>
                <a:cs typeface="Arial" charset="0"/>
              </a:rPr>
              <a:t>Générer des revenus directement des clients crée des motivations pour améliorer la fourniture de services, ce qui augmente les revenus </a:t>
            </a:r>
          </a:p>
        </p:txBody>
      </p:sp>
      <p:sp>
        <p:nvSpPr>
          <p:cNvPr id="8" name="Rectangle 7"/>
          <p:cNvSpPr/>
          <p:nvPr/>
        </p:nvSpPr>
        <p:spPr>
          <a:xfrm>
            <a:off x="4572000" y="2519663"/>
            <a:ext cx="4572000" cy="2800767"/>
          </a:xfrm>
          <a:prstGeom prst="rect">
            <a:avLst/>
          </a:prstGeom>
        </p:spPr>
        <p:txBody>
          <a:bodyPr wrap="square">
            <a:spAutoFit/>
          </a:bodyPr>
          <a:lstStyle/>
          <a:p>
            <a:pPr marL="0" lvl="1" indent="0">
              <a:spcAft>
                <a:spcPts val="600"/>
              </a:spcAft>
              <a:buNone/>
            </a:pPr>
            <a:r>
              <a:rPr lang="fr-FR" sz="1800" dirty="0">
                <a:latin typeface="+mn-lt"/>
              </a:rPr>
              <a:t>Les tarifs doivent être établis pour un meilleur compromis entre </a:t>
            </a:r>
            <a:r>
              <a:rPr lang="fr-FR" sz="1800" dirty="0" err="1">
                <a:latin typeface="+mn-lt"/>
              </a:rPr>
              <a:t>abordabilité</a:t>
            </a:r>
            <a:r>
              <a:rPr lang="fr-FR" sz="1800" dirty="0">
                <a:latin typeface="+mn-lt"/>
              </a:rPr>
              <a:t>, efficacité et recouvrement des coûts </a:t>
            </a:r>
            <a:endParaRPr lang="fr-FR" sz="1800" spc="-70" dirty="0">
              <a:latin typeface="+mn-lt"/>
            </a:endParaRPr>
          </a:p>
          <a:p>
            <a:pPr marL="313200" lvl="1" indent="-313200">
              <a:spcAft>
                <a:spcPts val="600"/>
              </a:spcAft>
            </a:pPr>
            <a:r>
              <a:rPr lang="fr-FR" b="0" dirty="0">
                <a:latin typeface="+mn-lt"/>
              </a:rPr>
              <a:t>Les tarifs doivent couvrir une plus grande proportion des coûts efficaces si l’on instaure des subventions pour les frais de raccordement et des tarifs sociaux</a:t>
            </a:r>
          </a:p>
          <a:p>
            <a:pPr marL="313200" lvl="1" indent="-313200">
              <a:spcAft>
                <a:spcPts val="600"/>
              </a:spcAft>
            </a:pPr>
            <a:r>
              <a:rPr lang="fr-FR" b="0" dirty="0">
                <a:latin typeface="+mn-lt"/>
              </a:rPr>
              <a:t>La volonté de payer existe déjà : les clients des fournisseurs informels paient bien plus que les autres</a:t>
            </a:r>
          </a:p>
        </p:txBody>
      </p:sp>
      <p:grpSp>
        <p:nvGrpSpPr>
          <p:cNvPr id="10" name="Group 9"/>
          <p:cNvGrpSpPr/>
          <p:nvPr/>
        </p:nvGrpSpPr>
        <p:grpSpPr>
          <a:xfrm>
            <a:off x="2861936" y="5422051"/>
            <a:ext cx="3743259" cy="1323950"/>
            <a:chOff x="2367085" y="5566651"/>
            <a:chExt cx="3743259" cy="1323950"/>
          </a:xfrm>
        </p:grpSpPr>
        <p:sp>
          <p:nvSpPr>
            <p:cNvPr id="9" name="Oval 8"/>
            <p:cNvSpPr/>
            <p:nvPr/>
          </p:nvSpPr>
          <p:spPr>
            <a:xfrm>
              <a:off x="2367085" y="5566651"/>
              <a:ext cx="3743259" cy="1323950"/>
            </a:xfrm>
            <a:prstGeom prst="ellipse">
              <a:avLst/>
            </a:prstGeom>
            <a:solidFill>
              <a:schemeClr val="bg2">
                <a:lumMod val="40000"/>
                <a:lumOff val="60000"/>
              </a:schemeClr>
            </a:solidFill>
            <a:ln>
              <a:solidFill>
                <a:srgbClr val="021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2914465" y="5652715"/>
              <a:ext cx="2919157" cy="1077218"/>
            </a:xfrm>
            <a:prstGeom prst="rect">
              <a:avLst/>
            </a:prstGeom>
          </p:spPr>
          <p:txBody>
            <a:bodyPr wrap="square">
              <a:spAutoFit/>
            </a:bodyPr>
            <a:lstStyle/>
            <a:p>
              <a:pPr marL="0" lvl="1" indent="0" algn="ctr">
                <a:buNone/>
              </a:pPr>
              <a:r>
                <a:rPr lang="fr-FR" dirty="0"/>
                <a:t>En général, les consommateurs sont prêts à payer pour des services abordables et efficaces</a:t>
              </a:r>
              <a:endParaRPr lang="fr-FR" sz="1500" dirty="0"/>
            </a:p>
          </p:txBody>
        </p:sp>
      </p:grpSp>
    </p:spTree>
    <p:extLst>
      <p:ext uri="{BB962C8B-B14F-4D97-AF65-F5344CB8AC3E}">
        <p14:creationId xmlns:p14="http://schemas.microsoft.com/office/powerpoint/2010/main" val="268007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a:t>Ce qui ne vient pas des tarifs doit venir des impôts </a:t>
            </a:r>
          </a:p>
        </p:txBody>
      </p:sp>
      <p:sp>
        <p:nvSpPr>
          <p:cNvPr id="3" name="Text Placeholder 2"/>
          <p:cNvSpPr>
            <a:spLocks noGrp="1"/>
          </p:cNvSpPr>
          <p:nvPr>
            <p:ph sz="half" idx="1"/>
          </p:nvPr>
        </p:nvSpPr>
        <p:spPr>
          <a:xfrm>
            <a:off x="469075" y="1346437"/>
            <a:ext cx="8274880" cy="4764803"/>
          </a:xfrm>
        </p:spPr>
        <p:txBody>
          <a:bodyPr numCol="2" spcCol="360000">
            <a:noAutofit/>
          </a:bodyPr>
          <a:lstStyle/>
          <a:p>
            <a:pPr marL="0" indent="0">
              <a:buNone/>
            </a:pPr>
            <a:r>
              <a:rPr lang="fr-FR" sz="2400" b="1" dirty="0">
                <a:solidFill>
                  <a:srgbClr val="139AF0"/>
                </a:solidFill>
              </a:rPr>
              <a:t>Les financements publics pour le secteur sont nécessaires </a:t>
            </a:r>
          </a:p>
          <a:p>
            <a:pPr marL="0" indent="0">
              <a:buNone/>
            </a:pPr>
            <a:r>
              <a:rPr lang="fr-FR" sz="1750" dirty="0">
                <a:solidFill>
                  <a:schemeClr val="tx1"/>
                </a:solidFill>
              </a:rPr>
              <a:t>Financer la gouvernance du secteur: politiques, planification et budgétisation, suivi </a:t>
            </a:r>
          </a:p>
          <a:p>
            <a:pPr marL="0" lvl="1" indent="0">
              <a:spcBef>
                <a:spcPts val="600"/>
              </a:spcBef>
              <a:spcAft>
                <a:spcPts val="600"/>
              </a:spcAft>
              <a:buNone/>
            </a:pPr>
            <a:r>
              <a:rPr lang="fr-FR" sz="1750" dirty="0">
                <a:solidFill>
                  <a:schemeClr val="tx1"/>
                </a:solidFill>
              </a:rPr>
              <a:t>Investir dans les services à fortes externalités pour assurer que toute la société bénéficie (ex. assainissement)</a:t>
            </a:r>
          </a:p>
          <a:p>
            <a:pPr marL="0" lvl="1" indent="0">
              <a:spcBef>
                <a:spcPts val="600"/>
              </a:spcBef>
              <a:spcAft>
                <a:spcPts val="600"/>
              </a:spcAft>
              <a:buNone/>
            </a:pPr>
            <a:r>
              <a:rPr lang="fr-FR" sz="1750" dirty="0">
                <a:solidFill>
                  <a:schemeClr val="tx1"/>
                </a:solidFill>
              </a:rPr>
              <a:t>Etendre les services à ceux qui en ont le plus besoin, sur la base du principe d’équité (ex. les défavorisés)</a:t>
            </a:r>
          </a:p>
          <a:p>
            <a:pPr marL="0" indent="0">
              <a:buNone/>
            </a:pPr>
            <a:endParaRPr lang="fr-FR" sz="1750" b="1" dirty="0"/>
          </a:p>
          <a:p>
            <a:pPr marL="0" indent="0">
              <a:spcAft>
                <a:spcPts val="600"/>
              </a:spcAft>
              <a:buNone/>
            </a:pPr>
            <a:endParaRPr lang="fr-FR" sz="2400" b="1" dirty="0">
              <a:solidFill>
                <a:srgbClr val="139AF0"/>
              </a:solidFill>
            </a:endParaRPr>
          </a:p>
          <a:p>
            <a:pPr marL="0" indent="0">
              <a:spcAft>
                <a:spcPts val="600"/>
              </a:spcAft>
              <a:buNone/>
            </a:pPr>
            <a:r>
              <a:rPr lang="fr-FR" sz="2400" b="1" dirty="0">
                <a:solidFill>
                  <a:srgbClr val="139AF0"/>
                </a:solidFill>
              </a:rPr>
              <a:t>L’efficacité des impôts publics doit être améliorée </a:t>
            </a:r>
            <a:endParaRPr lang="fr-FR" sz="1750" b="1" dirty="0">
              <a:solidFill>
                <a:srgbClr val="139AF0"/>
              </a:solidFill>
            </a:endParaRPr>
          </a:p>
          <a:p>
            <a:pPr marL="0" lvl="1" indent="0">
              <a:buNone/>
            </a:pPr>
            <a:r>
              <a:rPr lang="fr-FR" sz="1750" dirty="0">
                <a:solidFill>
                  <a:schemeClr val="tx1"/>
                </a:solidFill>
              </a:rPr>
              <a:t>Mobiliser des impôts dédiés aux services WASH, avec des sources de revenu associées </a:t>
            </a:r>
          </a:p>
          <a:p>
            <a:pPr marL="0" lvl="1" indent="0">
              <a:buNone/>
            </a:pPr>
            <a:r>
              <a:rPr lang="fr-FR" sz="1750" dirty="0">
                <a:solidFill>
                  <a:schemeClr val="tx1"/>
                </a:solidFill>
              </a:rPr>
              <a:t>Des fonctions clés du secteur (ex. régulation, suivi) doivent être financées </a:t>
            </a:r>
          </a:p>
          <a:p>
            <a:pPr marL="0" lvl="1" indent="0">
              <a:buNone/>
            </a:pPr>
            <a:r>
              <a:rPr lang="fr-FR" sz="1750" dirty="0">
                <a:solidFill>
                  <a:schemeClr val="tx1"/>
                </a:solidFill>
              </a:rPr>
              <a:t>Subventionner les investissements publics à meilleur rapport bénéfice/coût et pour les services qui touchent le plus de personnes </a:t>
            </a:r>
          </a:p>
          <a:p>
            <a:pPr marL="0" lvl="1" indent="0">
              <a:buNone/>
            </a:pPr>
            <a:r>
              <a:rPr lang="fr-FR" sz="1750" dirty="0">
                <a:solidFill>
                  <a:schemeClr val="tx1"/>
                </a:solidFill>
              </a:rPr>
              <a:t>Les subventions doivent être prévisibles, transparentes et bien ciblées </a:t>
            </a:r>
          </a:p>
        </p:txBody>
      </p:sp>
      <p:sp>
        <p:nvSpPr>
          <p:cNvPr id="4" name="Slide Number Placeholder 3"/>
          <p:cNvSpPr>
            <a:spLocks noGrp="1"/>
          </p:cNvSpPr>
          <p:nvPr>
            <p:ph type="sldNum" sz="quarter" idx="4"/>
          </p:nvPr>
        </p:nvSpPr>
        <p:spPr/>
        <p:txBody>
          <a:bodyPr/>
          <a:lstStyle/>
          <a:p>
            <a:pPr marL="0" marR="0" lvl="0" indent="0" algn="r" rtl="0">
              <a:spcBef>
                <a:spcPts val="0"/>
              </a:spcBef>
              <a:spcAft>
                <a:spcPts val="0"/>
              </a:spcAft>
              <a:buSzPct val="25000"/>
              <a:buNone/>
            </a:pPr>
            <a:fld id="{00000000-1234-1234-1234-123412341234}" type="slidenum">
              <a:rPr lang="en-US" sz="1000" b="1" smtClean="0">
                <a:solidFill>
                  <a:srgbClr val="595959"/>
                </a:solidFill>
                <a:latin typeface="Arial"/>
                <a:ea typeface="Arial"/>
                <a:cs typeface="Arial"/>
                <a:sym typeface="Arial"/>
              </a:rPr>
              <a:t>26</a:t>
            </a:fld>
            <a:endParaRPr lang="en-US" sz="1000" b="1" dirty="0">
              <a:solidFill>
                <a:srgbClr val="595959"/>
              </a:solidFill>
              <a:latin typeface="Arial"/>
              <a:ea typeface="Arial"/>
              <a:cs typeface="Arial"/>
              <a:sym typeface="Arial"/>
            </a:endParaRPr>
          </a:p>
        </p:txBody>
      </p:sp>
    </p:spTree>
    <p:extLst>
      <p:ext uri="{BB962C8B-B14F-4D97-AF65-F5344CB8AC3E}">
        <p14:creationId xmlns:p14="http://schemas.microsoft.com/office/powerpoint/2010/main" val="406874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fr-FR" sz="2400" dirty="0"/>
              <a:t>Tous les pays, indépendamment de leur état de développement, ont besoin de financements remboursables</a:t>
            </a:r>
            <a:endParaRPr lang="fr-FR" sz="2400" dirty="0">
              <a:ea typeface="ＭＳ Ｐゴシック" charset="0"/>
            </a:endParaRPr>
          </a:p>
        </p:txBody>
      </p:sp>
      <p:sp>
        <p:nvSpPr>
          <p:cNvPr id="3" name="TextBox 2"/>
          <p:cNvSpPr txBox="1"/>
          <p:nvPr/>
        </p:nvSpPr>
        <p:spPr>
          <a:xfrm>
            <a:off x="632460" y="1981590"/>
            <a:ext cx="1074420" cy="338554"/>
          </a:xfrm>
          <a:prstGeom prst="rect">
            <a:avLst/>
          </a:prstGeom>
          <a:noFill/>
        </p:spPr>
        <p:txBody>
          <a:bodyPr wrap="square" rtlCol="0">
            <a:spAutoFit/>
          </a:bodyPr>
          <a:lstStyle/>
          <a:p>
            <a:r>
              <a:rPr lang="fr-FR" dirty="0">
                <a:solidFill>
                  <a:schemeClr val="bg2"/>
                </a:solidFill>
                <a:latin typeface="+mn-lt"/>
              </a:rPr>
              <a:t>Coûts</a:t>
            </a:r>
          </a:p>
        </p:txBody>
      </p:sp>
      <p:sp>
        <p:nvSpPr>
          <p:cNvPr id="7" name="TextBox 6"/>
          <p:cNvSpPr txBox="1"/>
          <p:nvPr/>
        </p:nvSpPr>
        <p:spPr>
          <a:xfrm>
            <a:off x="632460" y="3038857"/>
            <a:ext cx="1485900" cy="584776"/>
          </a:xfrm>
          <a:prstGeom prst="rect">
            <a:avLst/>
          </a:prstGeom>
          <a:solidFill>
            <a:schemeClr val="bg2">
              <a:lumMod val="20000"/>
              <a:lumOff val="80000"/>
            </a:schemeClr>
          </a:solidFill>
        </p:spPr>
        <p:txBody>
          <a:bodyPr wrap="square" rtlCol="0">
            <a:spAutoFit/>
          </a:bodyPr>
          <a:lstStyle/>
          <a:p>
            <a:r>
              <a:rPr lang="fr-FR" b="0" dirty="0">
                <a:latin typeface="+mn-lt"/>
              </a:rPr>
              <a:t>Coûts financiers </a:t>
            </a:r>
          </a:p>
        </p:txBody>
      </p:sp>
      <p:sp>
        <p:nvSpPr>
          <p:cNvPr id="8" name="TextBox 7"/>
          <p:cNvSpPr txBox="1"/>
          <p:nvPr/>
        </p:nvSpPr>
        <p:spPr>
          <a:xfrm>
            <a:off x="632460" y="4731043"/>
            <a:ext cx="1485900" cy="1583651"/>
          </a:xfrm>
          <a:prstGeom prst="rect">
            <a:avLst/>
          </a:prstGeom>
          <a:solidFill>
            <a:schemeClr val="bg2">
              <a:lumMod val="20000"/>
              <a:lumOff val="80000"/>
            </a:schemeClr>
          </a:solidFill>
        </p:spPr>
        <p:txBody>
          <a:bodyPr wrap="square" rtlCol="0">
            <a:noAutofit/>
          </a:bodyPr>
          <a:lstStyle/>
          <a:p>
            <a:r>
              <a:rPr lang="fr-FR" b="0" dirty="0">
                <a:latin typeface="+mn-lt"/>
              </a:rPr>
              <a:t>Coûts d’Investissement </a:t>
            </a:r>
          </a:p>
        </p:txBody>
      </p:sp>
      <p:sp>
        <p:nvSpPr>
          <p:cNvPr id="9" name="TextBox 8"/>
          <p:cNvSpPr txBox="1"/>
          <p:nvPr/>
        </p:nvSpPr>
        <p:spPr>
          <a:xfrm>
            <a:off x="632460" y="2416659"/>
            <a:ext cx="1485900" cy="584775"/>
          </a:xfrm>
          <a:prstGeom prst="rect">
            <a:avLst/>
          </a:prstGeom>
          <a:solidFill>
            <a:schemeClr val="bg2">
              <a:lumMod val="20000"/>
              <a:lumOff val="80000"/>
            </a:schemeClr>
          </a:solidFill>
        </p:spPr>
        <p:txBody>
          <a:bodyPr wrap="square" rtlCol="0">
            <a:spAutoFit/>
          </a:bodyPr>
          <a:lstStyle/>
          <a:p>
            <a:r>
              <a:rPr lang="fr-FR" b="0" dirty="0">
                <a:latin typeface="+mn-lt"/>
              </a:rPr>
              <a:t>Grosse maintenance</a:t>
            </a:r>
          </a:p>
        </p:txBody>
      </p:sp>
      <p:sp>
        <p:nvSpPr>
          <p:cNvPr id="10" name="TextBox 9"/>
          <p:cNvSpPr txBox="1"/>
          <p:nvPr/>
        </p:nvSpPr>
        <p:spPr>
          <a:xfrm>
            <a:off x="624840" y="3650930"/>
            <a:ext cx="1485900" cy="1052815"/>
          </a:xfrm>
          <a:prstGeom prst="rect">
            <a:avLst/>
          </a:prstGeom>
          <a:solidFill>
            <a:schemeClr val="bg2">
              <a:lumMod val="20000"/>
              <a:lumOff val="80000"/>
            </a:schemeClr>
          </a:solidFill>
        </p:spPr>
        <p:txBody>
          <a:bodyPr wrap="square" rtlCol="0">
            <a:noAutofit/>
          </a:bodyPr>
          <a:lstStyle/>
          <a:p>
            <a:r>
              <a:rPr lang="fr-FR" b="0" dirty="0">
                <a:latin typeface="+mn-lt"/>
              </a:rPr>
              <a:t>Opération et maintenance</a:t>
            </a:r>
          </a:p>
        </p:txBody>
      </p:sp>
      <p:sp>
        <p:nvSpPr>
          <p:cNvPr id="11" name="TextBox 10"/>
          <p:cNvSpPr txBox="1"/>
          <p:nvPr/>
        </p:nvSpPr>
        <p:spPr>
          <a:xfrm>
            <a:off x="2227129" y="4074452"/>
            <a:ext cx="1485900" cy="584775"/>
          </a:xfrm>
          <a:prstGeom prst="rect">
            <a:avLst/>
          </a:prstGeom>
          <a:solidFill>
            <a:schemeClr val="accent2">
              <a:lumMod val="60000"/>
              <a:lumOff val="40000"/>
            </a:schemeClr>
          </a:solidFill>
        </p:spPr>
        <p:txBody>
          <a:bodyPr wrap="square" rtlCol="0">
            <a:noAutofit/>
          </a:bodyPr>
          <a:lstStyle/>
          <a:p>
            <a:r>
              <a:rPr lang="fr-FR" b="0" dirty="0">
                <a:latin typeface="+mn-lt"/>
              </a:rPr>
              <a:t>Transferts</a:t>
            </a:r>
          </a:p>
        </p:txBody>
      </p:sp>
      <p:sp>
        <p:nvSpPr>
          <p:cNvPr id="12" name="TextBox 11"/>
          <p:cNvSpPr txBox="1"/>
          <p:nvPr/>
        </p:nvSpPr>
        <p:spPr>
          <a:xfrm>
            <a:off x="2227129" y="5353241"/>
            <a:ext cx="1485900" cy="961453"/>
          </a:xfrm>
          <a:prstGeom prst="rect">
            <a:avLst/>
          </a:prstGeom>
          <a:solidFill>
            <a:schemeClr val="accent2">
              <a:lumMod val="20000"/>
              <a:lumOff val="80000"/>
            </a:schemeClr>
          </a:solidFill>
        </p:spPr>
        <p:txBody>
          <a:bodyPr wrap="square" rtlCol="0">
            <a:noAutofit/>
          </a:bodyPr>
          <a:lstStyle/>
          <a:p>
            <a:r>
              <a:rPr lang="fr-FR" b="0" dirty="0">
                <a:latin typeface="+mn-lt"/>
              </a:rPr>
              <a:t>Tarifs</a:t>
            </a:r>
          </a:p>
        </p:txBody>
      </p:sp>
      <p:sp>
        <p:nvSpPr>
          <p:cNvPr id="13" name="TextBox 12"/>
          <p:cNvSpPr txBox="1"/>
          <p:nvPr/>
        </p:nvSpPr>
        <p:spPr>
          <a:xfrm>
            <a:off x="2227129" y="2416659"/>
            <a:ext cx="1485900" cy="1622799"/>
          </a:xfrm>
          <a:prstGeom prst="rect">
            <a:avLst/>
          </a:prstGeom>
          <a:solidFill>
            <a:schemeClr val="bg1"/>
          </a:solidFill>
          <a:ln>
            <a:solidFill>
              <a:schemeClr val="accent1">
                <a:shade val="50000"/>
              </a:schemeClr>
            </a:solidFill>
            <a:prstDash val="dash"/>
          </a:ln>
        </p:spPr>
        <p:txBody>
          <a:bodyPr wrap="square" rtlCol="0">
            <a:noAutofit/>
          </a:bodyPr>
          <a:lstStyle/>
          <a:p>
            <a:r>
              <a:rPr lang="fr-FR" b="0" dirty="0">
                <a:latin typeface="+mn-lt"/>
              </a:rPr>
              <a:t>Déficit de financement </a:t>
            </a:r>
          </a:p>
        </p:txBody>
      </p:sp>
      <p:sp>
        <p:nvSpPr>
          <p:cNvPr id="14" name="TextBox 13"/>
          <p:cNvSpPr txBox="1"/>
          <p:nvPr/>
        </p:nvSpPr>
        <p:spPr>
          <a:xfrm>
            <a:off x="2227129" y="4694221"/>
            <a:ext cx="1485900" cy="627045"/>
          </a:xfrm>
          <a:prstGeom prst="rect">
            <a:avLst/>
          </a:prstGeom>
          <a:solidFill>
            <a:schemeClr val="accent2">
              <a:lumMod val="60000"/>
              <a:lumOff val="40000"/>
            </a:schemeClr>
          </a:solidFill>
        </p:spPr>
        <p:txBody>
          <a:bodyPr wrap="square" rtlCol="0">
            <a:noAutofit/>
          </a:bodyPr>
          <a:lstStyle/>
          <a:p>
            <a:r>
              <a:rPr lang="fr-FR" b="0" dirty="0">
                <a:latin typeface="+mn-lt"/>
              </a:rPr>
              <a:t>Impôts</a:t>
            </a:r>
          </a:p>
        </p:txBody>
      </p:sp>
      <p:sp>
        <p:nvSpPr>
          <p:cNvPr id="15" name="TextBox 14"/>
          <p:cNvSpPr txBox="1"/>
          <p:nvPr/>
        </p:nvSpPr>
        <p:spPr>
          <a:xfrm>
            <a:off x="2233961" y="1959849"/>
            <a:ext cx="1479067" cy="338554"/>
          </a:xfrm>
          <a:prstGeom prst="rect">
            <a:avLst/>
          </a:prstGeom>
          <a:noFill/>
        </p:spPr>
        <p:txBody>
          <a:bodyPr wrap="square" rtlCol="0">
            <a:spAutoFit/>
          </a:bodyPr>
          <a:lstStyle/>
          <a:p>
            <a:r>
              <a:rPr lang="fr-FR" dirty="0">
                <a:solidFill>
                  <a:schemeClr val="accent2"/>
                </a:solidFill>
                <a:latin typeface="+mn-lt"/>
              </a:rPr>
              <a:t>Financement</a:t>
            </a:r>
          </a:p>
        </p:txBody>
      </p:sp>
      <p:sp>
        <p:nvSpPr>
          <p:cNvPr id="6" name="TextBox 5"/>
          <p:cNvSpPr txBox="1"/>
          <p:nvPr/>
        </p:nvSpPr>
        <p:spPr>
          <a:xfrm>
            <a:off x="632460" y="1513195"/>
            <a:ext cx="4991100" cy="369332"/>
          </a:xfrm>
          <a:prstGeom prst="rect">
            <a:avLst/>
          </a:prstGeom>
          <a:noFill/>
        </p:spPr>
        <p:txBody>
          <a:bodyPr wrap="square" rtlCol="0">
            <a:spAutoFit/>
          </a:bodyPr>
          <a:lstStyle/>
          <a:p>
            <a:r>
              <a:rPr lang="fr-FR" sz="1800" dirty="0">
                <a:latin typeface="+mn-lt"/>
              </a:rPr>
              <a:t>Les finances des fournisseurs de services</a:t>
            </a:r>
          </a:p>
        </p:txBody>
      </p:sp>
      <p:sp>
        <p:nvSpPr>
          <p:cNvPr id="17" name="TextBox 16"/>
          <p:cNvSpPr txBox="1"/>
          <p:nvPr/>
        </p:nvSpPr>
        <p:spPr>
          <a:xfrm>
            <a:off x="4130040" y="2436232"/>
            <a:ext cx="1671914" cy="939428"/>
          </a:xfrm>
          <a:prstGeom prst="rect">
            <a:avLst/>
          </a:prstGeom>
          <a:solidFill>
            <a:schemeClr val="accent2">
              <a:lumMod val="60000"/>
              <a:lumOff val="40000"/>
            </a:schemeClr>
          </a:solidFill>
        </p:spPr>
        <p:txBody>
          <a:bodyPr wrap="square" rtlCol="0">
            <a:noAutofit/>
          </a:bodyPr>
          <a:lstStyle/>
          <a:p>
            <a:r>
              <a:rPr lang="fr-FR" b="0" dirty="0">
                <a:latin typeface="+mn-lt"/>
              </a:rPr>
              <a:t>Finance concessionnelle</a:t>
            </a:r>
          </a:p>
        </p:txBody>
      </p:sp>
      <p:sp>
        <p:nvSpPr>
          <p:cNvPr id="18" name="TextBox 17"/>
          <p:cNvSpPr txBox="1"/>
          <p:nvPr/>
        </p:nvSpPr>
        <p:spPr>
          <a:xfrm>
            <a:off x="4130040" y="3436833"/>
            <a:ext cx="1671914" cy="602625"/>
          </a:xfrm>
          <a:prstGeom prst="rect">
            <a:avLst/>
          </a:prstGeom>
          <a:solidFill>
            <a:schemeClr val="accent2">
              <a:lumMod val="20000"/>
              <a:lumOff val="80000"/>
            </a:schemeClr>
          </a:solidFill>
        </p:spPr>
        <p:txBody>
          <a:bodyPr wrap="square" rtlCol="0">
            <a:noAutofit/>
          </a:bodyPr>
          <a:lstStyle/>
          <a:p>
            <a:r>
              <a:rPr lang="fr-FR" b="0" dirty="0">
                <a:latin typeface="+mn-lt"/>
              </a:rPr>
              <a:t>Finance privée</a:t>
            </a:r>
          </a:p>
        </p:txBody>
      </p:sp>
      <p:sp>
        <p:nvSpPr>
          <p:cNvPr id="20" name="Freeform 19"/>
          <p:cNvSpPr/>
          <p:nvPr/>
        </p:nvSpPr>
        <p:spPr>
          <a:xfrm>
            <a:off x="3825240" y="2552700"/>
            <a:ext cx="190500" cy="1386840"/>
          </a:xfrm>
          <a:custGeom>
            <a:avLst/>
            <a:gdLst>
              <a:gd name="connsiteX0" fmla="*/ 266700 w 289560"/>
              <a:gd name="connsiteY0" fmla="*/ 0 h 1607820"/>
              <a:gd name="connsiteX1" fmla="*/ 0 w 289560"/>
              <a:gd name="connsiteY1" fmla="*/ 762000 h 1607820"/>
              <a:gd name="connsiteX2" fmla="*/ 289560 w 289560"/>
              <a:gd name="connsiteY2" fmla="*/ 1607820 h 1607820"/>
              <a:gd name="connsiteX0" fmla="*/ 220980 w 243840"/>
              <a:gd name="connsiteY0" fmla="*/ 0 h 1607820"/>
              <a:gd name="connsiteX1" fmla="*/ 0 w 243840"/>
              <a:gd name="connsiteY1" fmla="*/ 822960 h 1607820"/>
              <a:gd name="connsiteX2" fmla="*/ 243840 w 243840"/>
              <a:gd name="connsiteY2" fmla="*/ 1607820 h 1607820"/>
            </a:gdLst>
            <a:ahLst/>
            <a:cxnLst>
              <a:cxn ang="0">
                <a:pos x="connsiteX0" y="connsiteY0"/>
              </a:cxn>
              <a:cxn ang="0">
                <a:pos x="connsiteX1" y="connsiteY1"/>
              </a:cxn>
              <a:cxn ang="0">
                <a:pos x="connsiteX2" y="connsiteY2"/>
              </a:cxn>
            </a:cxnLst>
            <a:rect l="l" t="t" r="r" b="b"/>
            <a:pathLst>
              <a:path w="243840" h="1607820">
                <a:moveTo>
                  <a:pt x="220980" y="0"/>
                </a:moveTo>
                <a:lnTo>
                  <a:pt x="0" y="822960"/>
                </a:lnTo>
                <a:lnTo>
                  <a:pt x="243840" y="160782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4153944" y="1990147"/>
            <a:ext cx="2063976" cy="461665"/>
          </a:xfrm>
          <a:prstGeom prst="rect">
            <a:avLst/>
          </a:prstGeom>
          <a:noFill/>
        </p:spPr>
        <p:txBody>
          <a:bodyPr wrap="square" rtlCol="0">
            <a:spAutoFit/>
          </a:bodyPr>
          <a:lstStyle/>
          <a:p>
            <a:r>
              <a:rPr lang="fr-FR" sz="1200" b="0" dirty="0">
                <a:solidFill>
                  <a:schemeClr val="accent2"/>
                </a:solidFill>
                <a:latin typeface="+mn-lt"/>
              </a:rPr>
              <a:t>FINANCEMENT REMBOURSABLE </a:t>
            </a:r>
          </a:p>
        </p:txBody>
      </p:sp>
      <p:sp>
        <p:nvSpPr>
          <p:cNvPr id="21" name="TextBox 20"/>
          <p:cNvSpPr txBox="1"/>
          <p:nvPr/>
        </p:nvSpPr>
        <p:spPr>
          <a:xfrm>
            <a:off x="4153945" y="6046690"/>
            <a:ext cx="891539" cy="276999"/>
          </a:xfrm>
          <a:prstGeom prst="rect">
            <a:avLst/>
          </a:prstGeom>
          <a:solidFill>
            <a:schemeClr val="accent2">
              <a:lumMod val="20000"/>
              <a:lumOff val="80000"/>
            </a:schemeClr>
          </a:solidFill>
        </p:spPr>
        <p:txBody>
          <a:bodyPr wrap="square" rtlCol="0">
            <a:spAutoFit/>
          </a:bodyPr>
          <a:lstStyle/>
          <a:p>
            <a:r>
              <a:rPr lang="fr-FR" sz="1200" b="0" dirty="0">
                <a:latin typeface="+mn-lt"/>
              </a:rPr>
              <a:t>PRIVE</a:t>
            </a:r>
          </a:p>
        </p:txBody>
      </p:sp>
      <p:sp>
        <p:nvSpPr>
          <p:cNvPr id="24" name="TextBox 23"/>
          <p:cNvSpPr txBox="1"/>
          <p:nvPr/>
        </p:nvSpPr>
        <p:spPr>
          <a:xfrm>
            <a:off x="4153944" y="5733359"/>
            <a:ext cx="891539" cy="276999"/>
          </a:xfrm>
          <a:prstGeom prst="rect">
            <a:avLst/>
          </a:prstGeom>
          <a:solidFill>
            <a:schemeClr val="accent2">
              <a:lumMod val="60000"/>
              <a:lumOff val="40000"/>
            </a:schemeClr>
          </a:solidFill>
        </p:spPr>
        <p:txBody>
          <a:bodyPr wrap="square" rtlCol="0">
            <a:spAutoFit/>
          </a:bodyPr>
          <a:lstStyle/>
          <a:p>
            <a:r>
              <a:rPr lang="fr-FR" sz="1200" b="0" dirty="0">
                <a:latin typeface="+mn-lt"/>
              </a:rPr>
              <a:t>PUBLIC</a:t>
            </a:r>
          </a:p>
        </p:txBody>
      </p:sp>
      <p:sp>
        <p:nvSpPr>
          <p:cNvPr id="23" name="Rectangle 22"/>
          <p:cNvSpPr/>
          <p:nvPr/>
        </p:nvSpPr>
        <p:spPr>
          <a:xfrm>
            <a:off x="6064475" y="1567589"/>
            <a:ext cx="2726915" cy="3785652"/>
          </a:xfrm>
          <a:prstGeom prst="rect">
            <a:avLst/>
          </a:prstGeom>
        </p:spPr>
        <p:txBody>
          <a:bodyPr wrap="square">
            <a:spAutoFit/>
          </a:bodyPr>
          <a:lstStyle/>
          <a:p>
            <a:r>
              <a:rPr lang="fr-FR" dirty="0">
                <a:latin typeface="+mn-lt"/>
              </a:rPr>
              <a:t>Traditionnellement, la plupart des financements remboursable sont des financements concessionnels,</a:t>
            </a:r>
            <a:r>
              <a:rPr lang="fr-FR" b="0" dirty="0">
                <a:latin typeface="+mn-lt"/>
              </a:rPr>
              <a:t> i.e. des organismes de finance de développement avec un fort élément « don » </a:t>
            </a:r>
          </a:p>
          <a:p>
            <a:endParaRPr lang="fr-FR" b="0" dirty="0">
              <a:latin typeface="+mn-lt"/>
            </a:endParaRPr>
          </a:p>
          <a:p>
            <a:r>
              <a:rPr lang="fr-FR" dirty="0">
                <a:latin typeface="+mn-lt"/>
              </a:rPr>
              <a:t>Pour atteindre les ODD, la finance privée doit être mobilisée </a:t>
            </a:r>
            <a:r>
              <a:rPr lang="fr-FR" b="0" dirty="0">
                <a:latin typeface="+mn-lt"/>
              </a:rPr>
              <a:t>avec un effort particulier sur la </a:t>
            </a:r>
            <a:r>
              <a:rPr lang="fr-FR" b="0" i="1" dirty="0">
                <a:latin typeface="+mn-lt"/>
              </a:rPr>
              <a:t>finance commerciale venant du pays </a:t>
            </a:r>
          </a:p>
        </p:txBody>
      </p:sp>
      <p:sp>
        <p:nvSpPr>
          <p:cNvPr id="25" name="TextBox 24"/>
          <p:cNvSpPr txBox="1"/>
          <p:nvPr/>
        </p:nvSpPr>
        <p:spPr>
          <a:xfrm>
            <a:off x="4153943" y="5428913"/>
            <a:ext cx="1233153" cy="276999"/>
          </a:xfrm>
          <a:prstGeom prst="rect">
            <a:avLst/>
          </a:prstGeom>
          <a:noFill/>
        </p:spPr>
        <p:txBody>
          <a:bodyPr wrap="square" rtlCol="0">
            <a:spAutoFit/>
          </a:bodyPr>
          <a:lstStyle/>
          <a:p>
            <a:r>
              <a:rPr lang="fr-FR" sz="1200" dirty="0">
                <a:latin typeface="+mn-lt"/>
              </a:rPr>
              <a:t>Financement</a:t>
            </a:r>
          </a:p>
        </p:txBody>
      </p:sp>
    </p:spTree>
    <p:extLst>
      <p:ext uri="{BB962C8B-B14F-4D97-AF65-F5344CB8AC3E}">
        <p14:creationId xmlns:p14="http://schemas.microsoft.com/office/powerpoint/2010/main" val="3649181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Les options pour les financements privés ne sont pas limitées aux pays à revenu moyen </a:t>
            </a:r>
          </a:p>
        </p:txBody>
      </p:sp>
      <p:sp>
        <p:nvSpPr>
          <p:cNvPr id="3" name="Slide Number Placeholder 2"/>
          <p:cNvSpPr>
            <a:spLocks noGrp="1"/>
          </p:cNvSpPr>
          <p:nvPr>
            <p:ph type="sldNum" sz="quarter" idx="4"/>
          </p:nvPr>
        </p:nvSpPr>
        <p:spPr>
          <a:xfrm>
            <a:off x="228600" y="6352337"/>
            <a:ext cx="480950" cy="365125"/>
          </a:xfrm>
        </p:spPr>
        <p:txBody>
          <a:bodyPr/>
          <a:lstStyle/>
          <a:p>
            <a:fld id="{F9F971E6-D8D4-4C59-A1A0-5FE329A63D94}" type="slidenum">
              <a:rPr lang="en-US" smtClean="0"/>
              <a:pPr/>
              <a:t>28</a:t>
            </a:fld>
            <a:endParaRPr lang="en-US" dirty="0"/>
          </a:p>
        </p:txBody>
      </p:sp>
      <p:sp>
        <p:nvSpPr>
          <p:cNvPr id="27" name="Rounded Rectangle 26"/>
          <p:cNvSpPr/>
          <p:nvPr/>
        </p:nvSpPr>
        <p:spPr>
          <a:xfrm>
            <a:off x="1431675" y="4165453"/>
            <a:ext cx="7216641" cy="648000"/>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08000" bIns="108000" rtlCol="0" anchor="ctr"/>
          <a:lstStyle/>
          <a:p>
            <a:r>
              <a:rPr lang="fr-FR" dirty="0">
                <a:solidFill>
                  <a:schemeClr val="bg1"/>
                </a:solidFill>
              </a:rPr>
              <a:t>Finance Vendeur / Fournisseur</a:t>
            </a:r>
          </a:p>
        </p:txBody>
      </p:sp>
      <p:cxnSp>
        <p:nvCxnSpPr>
          <p:cNvPr id="28" name="Straight Arrow Connector 27"/>
          <p:cNvCxnSpPr/>
          <p:nvPr/>
        </p:nvCxnSpPr>
        <p:spPr>
          <a:xfrm flipV="1">
            <a:off x="1315532" y="1782637"/>
            <a:ext cx="0" cy="3886199"/>
          </a:xfrm>
          <a:prstGeom prst="straightConnector1">
            <a:avLst/>
          </a:prstGeom>
          <a:ln w="31750">
            <a:solidFill>
              <a:srgbClr val="021F4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315532" y="5668836"/>
            <a:ext cx="7543800" cy="2"/>
          </a:xfrm>
          <a:prstGeom prst="straightConnector1">
            <a:avLst/>
          </a:prstGeom>
          <a:ln w="317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431676" y="4909108"/>
            <a:ext cx="2088764" cy="648000"/>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08000" bIns="108000" rtlCol="0" anchor="ctr"/>
          <a:lstStyle/>
          <a:p>
            <a:r>
              <a:rPr lang="fr-FR" dirty="0" err="1">
                <a:solidFill>
                  <a:schemeClr val="bg1"/>
                </a:solidFill>
              </a:rPr>
              <a:t>Microfinance</a:t>
            </a:r>
            <a:endParaRPr lang="fr-FR" dirty="0">
              <a:solidFill>
                <a:schemeClr val="bg1"/>
              </a:solidFill>
            </a:endParaRPr>
          </a:p>
        </p:txBody>
      </p:sp>
      <p:sp>
        <p:nvSpPr>
          <p:cNvPr id="31" name="TextBox 30"/>
          <p:cNvSpPr txBox="1"/>
          <p:nvPr/>
        </p:nvSpPr>
        <p:spPr>
          <a:xfrm>
            <a:off x="252677" y="5369290"/>
            <a:ext cx="966580" cy="276999"/>
          </a:xfrm>
          <a:prstGeom prst="rect">
            <a:avLst/>
          </a:prstGeom>
          <a:noFill/>
        </p:spPr>
        <p:txBody>
          <a:bodyPr vert="horz" wrap="square" rtlCol="0">
            <a:spAutoFit/>
          </a:bodyPr>
          <a:lstStyle/>
          <a:p>
            <a:pPr algn="r"/>
            <a:r>
              <a:rPr lang="fr-FR" sz="1200" dirty="0">
                <a:latin typeface="+mn-lt"/>
              </a:rPr>
              <a:t>Petit</a:t>
            </a:r>
          </a:p>
        </p:txBody>
      </p:sp>
      <p:sp>
        <p:nvSpPr>
          <p:cNvPr id="32" name="TextBox 31"/>
          <p:cNvSpPr txBox="1"/>
          <p:nvPr/>
        </p:nvSpPr>
        <p:spPr>
          <a:xfrm>
            <a:off x="459985" y="3390225"/>
            <a:ext cx="759272" cy="276999"/>
          </a:xfrm>
          <a:prstGeom prst="rect">
            <a:avLst/>
          </a:prstGeom>
          <a:noFill/>
        </p:spPr>
        <p:txBody>
          <a:bodyPr vert="horz" wrap="square" rtlCol="0">
            <a:spAutoFit/>
          </a:bodyPr>
          <a:lstStyle/>
          <a:p>
            <a:pPr algn="r"/>
            <a:r>
              <a:rPr lang="fr-FR" sz="1200" dirty="0">
                <a:latin typeface="+mn-lt"/>
              </a:rPr>
              <a:t>Moyen</a:t>
            </a:r>
          </a:p>
        </p:txBody>
      </p:sp>
      <p:sp>
        <p:nvSpPr>
          <p:cNvPr id="33" name="TextBox 32"/>
          <p:cNvSpPr txBox="1"/>
          <p:nvPr/>
        </p:nvSpPr>
        <p:spPr>
          <a:xfrm>
            <a:off x="411480" y="1891184"/>
            <a:ext cx="807777" cy="276999"/>
          </a:xfrm>
          <a:prstGeom prst="rect">
            <a:avLst/>
          </a:prstGeom>
          <a:noFill/>
        </p:spPr>
        <p:txBody>
          <a:bodyPr vert="horz" wrap="square" rtlCol="0">
            <a:spAutoFit/>
          </a:bodyPr>
          <a:lstStyle/>
          <a:p>
            <a:pPr algn="r"/>
            <a:r>
              <a:rPr lang="fr-FR" sz="1200" dirty="0">
                <a:latin typeface="+mn-lt"/>
              </a:rPr>
              <a:t>Grand</a:t>
            </a:r>
          </a:p>
        </p:txBody>
      </p:sp>
      <p:sp>
        <p:nvSpPr>
          <p:cNvPr id="34" name="Rounded Rectangle 33"/>
          <p:cNvSpPr/>
          <p:nvPr/>
        </p:nvSpPr>
        <p:spPr>
          <a:xfrm>
            <a:off x="3520440" y="1782637"/>
            <a:ext cx="5127877" cy="2314955"/>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08000" bIns="108000" rtlCol="0" anchor="b"/>
          <a:lstStyle/>
          <a:p>
            <a:r>
              <a:rPr lang="fr-FR" dirty="0">
                <a:solidFill>
                  <a:schemeClr val="bg1"/>
                </a:solidFill>
              </a:rPr>
              <a:t>Emprunts bancaires </a:t>
            </a:r>
          </a:p>
          <a:p>
            <a:r>
              <a:rPr lang="fr-FR" dirty="0">
                <a:solidFill>
                  <a:schemeClr val="bg1"/>
                </a:solidFill>
              </a:rPr>
              <a:t>Commerciaux </a:t>
            </a:r>
          </a:p>
        </p:txBody>
      </p:sp>
      <p:sp>
        <p:nvSpPr>
          <p:cNvPr id="35" name="TextBox 34"/>
          <p:cNvSpPr txBox="1"/>
          <p:nvPr/>
        </p:nvSpPr>
        <p:spPr>
          <a:xfrm>
            <a:off x="1331862" y="5796617"/>
            <a:ext cx="1191983" cy="276999"/>
          </a:xfrm>
          <a:prstGeom prst="rect">
            <a:avLst/>
          </a:prstGeom>
          <a:noFill/>
        </p:spPr>
        <p:txBody>
          <a:bodyPr wrap="square" rtlCol="0" anchor="t">
            <a:spAutoFit/>
          </a:bodyPr>
          <a:lstStyle/>
          <a:p>
            <a:r>
              <a:rPr lang="fr-FR" sz="1200" dirty="0">
                <a:latin typeface="+mn-lt"/>
              </a:rPr>
              <a:t>Ménages</a:t>
            </a:r>
          </a:p>
        </p:txBody>
      </p:sp>
      <p:sp>
        <p:nvSpPr>
          <p:cNvPr id="36" name="TextBox 35"/>
          <p:cNvSpPr txBox="1"/>
          <p:nvPr/>
        </p:nvSpPr>
        <p:spPr>
          <a:xfrm>
            <a:off x="6584787" y="5796617"/>
            <a:ext cx="1349830" cy="276999"/>
          </a:xfrm>
          <a:prstGeom prst="rect">
            <a:avLst/>
          </a:prstGeom>
          <a:noFill/>
        </p:spPr>
        <p:txBody>
          <a:bodyPr wrap="square" rtlCol="0" anchor="t">
            <a:spAutoFit/>
          </a:bodyPr>
          <a:lstStyle/>
          <a:p>
            <a:r>
              <a:rPr lang="fr-FR" sz="1200" dirty="0">
                <a:latin typeface="+mn-lt"/>
              </a:rPr>
              <a:t>Municipalités </a:t>
            </a:r>
          </a:p>
        </p:txBody>
      </p:sp>
      <p:sp>
        <p:nvSpPr>
          <p:cNvPr id="37" name="TextBox 36"/>
          <p:cNvSpPr txBox="1"/>
          <p:nvPr/>
        </p:nvSpPr>
        <p:spPr>
          <a:xfrm>
            <a:off x="2799948" y="5796617"/>
            <a:ext cx="881743" cy="276999"/>
          </a:xfrm>
          <a:prstGeom prst="rect">
            <a:avLst/>
          </a:prstGeom>
          <a:noFill/>
        </p:spPr>
        <p:txBody>
          <a:bodyPr wrap="square" rtlCol="0" anchor="t">
            <a:spAutoFit/>
          </a:bodyPr>
          <a:lstStyle/>
          <a:p>
            <a:r>
              <a:rPr lang="fr-FR" sz="1200" dirty="0" err="1">
                <a:latin typeface="+mn-lt"/>
              </a:rPr>
              <a:t>SSIPs</a:t>
            </a:r>
            <a:r>
              <a:rPr lang="fr-FR" sz="1200" dirty="0">
                <a:latin typeface="+mn-lt"/>
              </a:rPr>
              <a:t> </a:t>
            </a:r>
          </a:p>
        </p:txBody>
      </p:sp>
      <p:sp>
        <p:nvSpPr>
          <p:cNvPr id="39" name="Rounded Rectangle 38"/>
          <p:cNvSpPr/>
          <p:nvPr/>
        </p:nvSpPr>
        <p:spPr>
          <a:xfrm>
            <a:off x="7052304" y="1944902"/>
            <a:ext cx="1377886" cy="1260386"/>
          </a:xfrm>
          <a:prstGeom prst="roundRect">
            <a:avLst>
              <a:gd name="adj" fmla="val 0"/>
            </a:avLst>
          </a:prstGeom>
          <a:solidFill>
            <a:schemeClr val="tx1">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08000" bIns="108000" rtlCol="0" anchor="b"/>
          <a:lstStyle/>
          <a:p>
            <a:r>
              <a:rPr lang="fr-FR" dirty="0"/>
              <a:t>Obligations</a:t>
            </a:r>
          </a:p>
        </p:txBody>
      </p:sp>
      <p:sp>
        <p:nvSpPr>
          <p:cNvPr id="40" name="TextBox 39"/>
          <p:cNvSpPr txBox="1"/>
          <p:nvPr/>
        </p:nvSpPr>
        <p:spPr>
          <a:xfrm>
            <a:off x="3699439" y="5796617"/>
            <a:ext cx="1261463" cy="276999"/>
          </a:xfrm>
          <a:prstGeom prst="rect">
            <a:avLst/>
          </a:prstGeom>
          <a:noFill/>
        </p:spPr>
        <p:txBody>
          <a:bodyPr wrap="square" rtlCol="0" anchor="t">
            <a:spAutoFit/>
          </a:bodyPr>
          <a:lstStyle/>
          <a:p>
            <a:r>
              <a:rPr lang="fr-FR" sz="1200" dirty="0">
                <a:latin typeface="+mn-lt"/>
              </a:rPr>
              <a:t>Communautés </a:t>
            </a:r>
          </a:p>
        </p:txBody>
      </p:sp>
      <p:sp>
        <p:nvSpPr>
          <p:cNvPr id="41" name="TextBox 40"/>
          <p:cNvSpPr txBox="1"/>
          <p:nvPr/>
        </p:nvSpPr>
        <p:spPr>
          <a:xfrm>
            <a:off x="2213605" y="6196346"/>
            <a:ext cx="4891593" cy="338554"/>
          </a:xfrm>
          <a:prstGeom prst="rect">
            <a:avLst/>
          </a:prstGeom>
          <a:noFill/>
        </p:spPr>
        <p:txBody>
          <a:bodyPr wrap="square" rtlCol="0">
            <a:spAutoFit/>
          </a:bodyPr>
          <a:lstStyle/>
          <a:p>
            <a:pPr algn="ctr"/>
            <a:r>
              <a:rPr lang="fr-FR" i="1" dirty="0">
                <a:latin typeface="+mj-lt"/>
              </a:rPr>
              <a:t>Taille des emprunteurs </a:t>
            </a:r>
          </a:p>
        </p:txBody>
      </p:sp>
      <p:sp>
        <p:nvSpPr>
          <p:cNvPr id="42" name="TextBox 41"/>
          <p:cNvSpPr txBox="1"/>
          <p:nvPr/>
        </p:nvSpPr>
        <p:spPr>
          <a:xfrm>
            <a:off x="5076059" y="5796617"/>
            <a:ext cx="1393571" cy="461665"/>
          </a:xfrm>
          <a:prstGeom prst="rect">
            <a:avLst/>
          </a:prstGeom>
          <a:noFill/>
        </p:spPr>
        <p:txBody>
          <a:bodyPr wrap="square" rtlCol="0" anchor="t">
            <a:spAutoFit/>
          </a:bodyPr>
          <a:lstStyle/>
          <a:p>
            <a:r>
              <a:rPr lang="fr-FR" sz="1200" dirty="0">
                <a:latin typeface="+mn-lt"/>
              </a:rPr>
              <a:t>Entrepreneurs à taille moyenne</a:t>
            </a:r>
          </a:p>
        </p:txBody>
      </p:sp>
      <p:sp>
        <p:nvSpPr>
          <p:cNvPr id="21" name="TextBox 20"/>
          <p:cNvSpPr txBox="1"/>
          <p:nvPr/>
        </p:nvSpPr>
        <p:spPr>
          <a:xfrm>
            <a:off x="348952" y="1349606"/>
            <a:ext cx="2615228" cy="338554"/>
          </a:xfrm>
          <a:prstGeom prst="rect">
            <a:avLst/>
          </a:prstGeom>
          <a:noFill/>
        </p:spPr>
        <p:txBody>
          <a:bodyPr wrap="square" rtlCol="0">
            <a:spAutoFit/>
          </a:bodyPr>
          <a:lstStyle/>
          <a:p>
            <a:r>
              <a:rPr lang="fr-FR" i="1" dirty="0">
                <a:latin typeface="+mn-lt"/>
              </a:rPr>
              <a:t>Taille du besoin financier </a:t>
            </a:r>
          </a:p>
        </p:txBody>
      </p:sp>
      <p:sp>
        <p:nvSpPr>
          <p:cNvPr id="20" name="TextBox 19"/>
          <p:cNvSpPr txBox="1"/>
          <p:nvPr/>
        </p:nvSpPr>
        <p:spPr>
          <a:xfrm>
            <a:off x="7741247" y="5794092"/>
            <a:ext cx="1349830" cy="276999"/>
          </a:xfrm>
          <a:prstGeom prst="rect">
            <a:avLst/>
          </a:prstGeom>
          <a:noFill/>
        </p:spPr>
        <p:txBody>
          <a:bodyPr wrap="square" rtlCol="0" anchor="t">
            <a:spAutoFit/>
          </a:bodyPr>
          <a:lstStyle/>
          <a:p>
            <a:r>
              <a:rPr lang="fr-FR" sz="1200" dirty="0">
                <a:latin typeface="+mn-lt"/>
              </a:rPr>
              <a:t>Etats </a:t>
            </a:r>
          </a:p>
        </p:txBody>
      </p:sp>
    </p:spTree>
    <p:extLst>
      <p:ext uri="{BB962C8B-B14F-4D97-AF65-F5344CB8AC3E}">
        <p14:creationId xmlns:p14="http://schemas.microsoft.com/office/powerpoint/2010/main" val="2696460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092"/>
            <a:ext cx="8229600" cy="710100"/>
          </a:xfrm>
        </p:spPr>
        <p:txBody>
          <a:bodyPr>
            <a:noAutofit/>
          </a:bodyPr>
          <a:lstStyle/>
          <a:p>
            <a:r>
              <a:rPr lang="fr-FR" sz="2700" dirty="0"/>
              <a:t>Les financements combinés (« </a:t>
            </a:r>
            <a:r>
              <a:rPr lang="fr-FR" sz="2700" dirty="0" err="1"/>
              <a:t>blending</a:t>
            </a:r>
            <a:r>
              <a:rPr lang="fr-FR" sz="2700" dirty="0"/>
              <a:t> ») augmentent les opportunités de finance privée </a:t>
            </a:r>
          </a:p>
        </p:txBody>
      </p:sp>
      <p:sp>
        <p:nvSpPr>
          <p:cNvPr id="3" name="Slide Number Placeholder 2"/>
          <p:cNvSpPr>
            <a:spLocks noGrp="1"/>
          </p:cNvSpPr>
          <p:nvPr>
            <p:ph type="sldNum" sz="quarter" idx="4"/>
          </p:nvPr>
        </p:nvSpPr>
        <p:spPr/>
        <p:txBody>
          <a:bodyPr/>
          <a:lstStyle/>
          <a:p>
            <a:fld id="{F9F971E6-D8D4-4C59-A1A0-5FE329A63D94}" type="slidenum">
              <a:rPr lang="en-US" smtClean="0"/>
              <a:pPr/>
              <a:t>29</a:t>
            </a:fld>
            <a:endParaRPr lang="en-US" dirty="0"/>
          </a:p>
        </p:txBody>
      </p:sp>
      <p:grpSp>
        <p:nvGrpSpPr>
          <p:cNvPr id="17" name="Group 16"/>
          <p:cNvGrpSpPr/>
          <p:nvPr/>
        </p:nvGrpSpPr>
        <p:grpSpPr>
          <a:xfrm>
            <a:off x="533400" y="1883140"/>
            <a:ext cx="2666696" cy="4565858"/>
            <a:chOff x="533400" y="2079170"/>
            <a:chExt cx="2666696" cy="4162241"/>
          </a:xfrm>
          <a:effectLst>
            <a:outerShdw blurRad="50800" dist="12700" dir="2700000" algn="tl" rotWithShape="0">
              <a:prstClr val="black">
                <a:alpha val="20000"/>
              </a:prstClr>
            </a:outerShdw>
          </a:effectLst>
        </p:grpSpPr>
        <p:sp>
          <p:nvSpPr>
            <p:cNvPr id="8" name="Rounded Rectangle 7"/>
            <p:cNvSpPr/>
            <p:nvPr/>
          </p:nvSpPr>
          <p:spPr>
            <a:xfrm>
              <a:off x="533400" y="2686688"/>
              <a:ext cx="2666696" cy="3554723"/>
            </a:xfrm>
            <a:prstGeom prst="roundRect">
              <a:avLst>
                <a:gd name="adj"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08000" rtlCol="0" anchor="t"/>
            <a:lstStyle/>
            <a:p>
              <a:pPr lvl="0" fontAlgn="auto">
                <a:spcBef>
                  <a:spcPts val="0"/>
                </a:spcBef>
                <a:spcAft>
                  <a:spcPts val="0"/>
                </a:spcAft>
                <a:defRPr/>
              </a:pPr>
              <a:r>
                <a:rPr lang="fr-FR" sz="1200" dirty="0">
                  <a:solidFill>
                    <a:srgbClr val="021F43"/>
                  </a:solidFill>
                </a:rPr>
                <a:t>Subventions conditionnées par des résultats</a:t>
              </a:r>
            </a:p>
            <a:p>
              <a:pPr lvl="0" fontAlgn="auto">
                <a:spcBef>
                  <a:spcPts val="0"/>
                </a:spcBef>
                <a:spcAft>
                  <a:spcPts val="0"/>
                </a:spcAft>
                <a:defRPr/>
              </a:pPr>
              <a:r>
                <a:rPr lang="fr-FR" sz="1200" b="0" i="1" dirty="0">
                  <a:solidFill>
                    <a:srgbClr val="021F43"/>
                  </a:solidFill>
                </a:rPr>
                <a:t>ex. Pour soutenir l’extension de la couverture du service</a:t>
              </a:r>
            </a:p>
            <a:p>
              <a:pPr marR="0" lvl="0">
                <a:spcBef>
                  <a:spcPts val="0"/>
                </a:spcBef>
                <a:spcAft>
                  <a:spcPts val="0"/>
                </a:spcAft>
              </a:pPr>
              <a:endParaRPr lang="fr-FR" sz="1200" dirty="0">
                <a:solidFill>
                  <a:srgbClr val="021F43"/>
                </a:solidFill>
              </a:endParaRPr>
            </a:p>
            <a:p>
              <a:pPr marR="0" lvl="0">
                <a:spcBef>
                  <a:spcPts val="0"/>
                </a:spcBef>
                <a:spcAft>
                  <a:spcPts val="0"/>
                </a:spcAft>
              </a:pPr>
              <a:r>
                <a:rPr lang="fr-FR" sz="1200" dirty="0">
                  <a:solidFill>
                    <a:srgbClr val="021F43"/>
                  </a:solidFill>
                </a:rPr>
                <a:t>Renforcement des capacités </a:t>
              </a:r>
            </a:p>
            <a:p>
              <a:pPr marR="0" lvl="0">
                <a:spcBef>
                  <a:spcPts val="0"/>
                </a:spcBef>
                <a:spcAft>
                  <a:spcPts val="0"/>
                </a:spcAft>
              </a:pPr>
              <a:r>
                <a:rPr lang="fr-FR" sz="1200" b="0" i="1" dirty="0">
                  <a:solidFill>
                    <a:srgbClr val="021F43"/>
                  </a:solidFill>
                </a:rPr>
                <a:t>ex. Formation des prêteurs et des emprunteurs </a:t>
              </a:r>
            </a:p>
            <a:p>
              <a:pPr marR="0" lvl="0">
                <a:spcBef>
                  <a:spcPts val="0"/>
                </a:spcBef>
                <a:spcAft>
                  <a:spcPts val="0"/>
                </a:spcAft>
              </a:pPr>
              <a:endParaRPr lang="fr-FR" sz="1200" dirty="0">
                <a:solidFill>
                  <a:srgbClr val="021F43"/>
                </a:solidFill>
              </a:endParaRPr>
            </a:p>
            <a:p>
              <a:pPr marR="0" lvl="0">
                <a:spcBef>
                  <a:spcPts val="0"/>
                </a:spcBef>
                <a:spcAft>
                  <a:spcPts val="0"/>
                </a:spcAft>
              </a:pPr>
              <a:r>
                <a:rPr lang="fr-FR" sz="1200" dirty="0">
                  <a:solidFill>
                    <a:srgbClr val="021F43"/>
                  </a:solidFill>
                </a:rPr>
                <a:t>Assistance technique </a:t>
              </a:r>
            </a:p>
            <a:p>
              <a:pPr marR="0" lvl="0">
                <a:spcBef>
                  <a:spcPts val="0"/>
                </a:spcBef>
                <a:spcAft>
                  <a:spcPts val="0"/>
                </a:spcAft>
              </a:pPr>
              <a:r>
                <a:rPr lang="fr-FR" sz="1200" b="0" i="1" dirty="0">
                  <a:solidFill>
                    <a:srgbClr val="021F43"/>
                  </a:solidFill>
                </a:rPr>
                <a:t>ex.</a:t>
              </a:r>
              <a:r>
                <a:rPr lang="fr-FR" sz="1200" dirty="0">
                  <a:solidFill>
                    <a:srgbClr val="021F43"/>
                  </a:solidFill>
                </a:rPr>
                <a:t> </a:t>
              </a:r>
              <a:r>
                <a:rPr lang="fr-FR" sz="1200" b="0" i="1" dirty="0">
                  <a:solidFill>
                    <a:srgbClr val="021F43"/>
                  </a:solidFill>
                </a:rPr>
                <a:t>Sensibilisation des banques aux opportunités commerciales, évaluation des projets d’investissement dans le secteur,  préparation des projets, notations de crédit </a:t>
              </a:r>
            </a:p>
            <a:p>
              <a:pPr marR="0" lvl="0">
                <a:spcBef>
                  <a:spcPts val="0"/>
                </a:spcBef>
                <a:spcAft>
                  <a:spcPts val="0"/>
                </a:spcAft>
              </a:pPr>
              <a:endParaRPr lang="fr-FR" sz="1200" b="0" dirty="0">
                <a:solidFill>
                  <a:srgbClr val="021F43"/>
                </a:solidFill>
              </a:endParaRPr>
            </a:p>
            <a:p>
              <a:pPr marR="0" lvl="0">
                <a:spcBef>
                  <a:spcPts val="0"/>
                </a:spcBef>
                <a:spcAft>
                  <a:spcPts val="0"/>
                </a:spcAft>
              </a:pPr>
              <a:r>
                <a:rPr lang="fr-FR" sz="1200" dirty="0">
                  <a:solidFill>
                    <a:srgbClr val="021F43"/>
                  </a:solidFill>
                </a:rPr>
                <a:t>Soutenir la mutualisation dans le secteur </a:t>
              </a:r>
              <a:r>
                <a:rPr lang="fr-FR" sz="1200" b="0" dirty="0">
                  <a:solidFill>
                    <a:srgbClr val="021F43"/>
                  </a:solidFill>
                </a:rPr>
                <a:t>pour accéder aux fournisseurs de fonds privés </a:t>
              </a:r>
            </a:p>
            <a:p>
              <a:pPr algn="ctr"/>
              <a:endParaRPr lang="fr-FR" dirty="0">
                <a:solidFill>
                  <a:srgbClr val="021F43"/>
                </a:solidFill>
              </a:endParaRPr>
            </a:p>
          </p:txBody>
        </p:sp>
        <p:sp>
          <p:nvSpPr>
            <p:cNvPr id="5" name="Rounded Rectangle 4"/>
            <p:cNvSpPr/>
            <p:nvPr/>
          </p:nvSpPr>
          <p:spPr>
            <a:xfrm>
              <a:off x="533400" y="2079170"/>
              <a:ext cx="2662874" cy="607519"/>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08000" rtlCol="0" anchor="t"/>
            <a:lstStyle/>
            <a:p>
              <a:r>
                <a:rPr lang="fr-FR" dirty="0"/>
                <a:t>Subventions</a:t>
              </a:r>
            </a:p>
          </p:txBody>
        </p:sp>
      </p:grpSp>
      <p:grpSp>
        <p:nvGrpSpPr>
          <p:cNvPr id="18" name="Group 17"/>
          <p:cNvGrpSpPr/>
          <p:nvPr/>
        </p:nvGrpSpPr>
        <p:grpSpPr>
          <a:xfrm>
            <a:off x="3287243" y="1883140"/>
            <a:ext cx="2752654" cy="4565858"/>
            <a:chOff x="3287243" y="2079169"/>
            <a:chExt cx="2752654" cy="3986351"/>
          </a:xfrm>
          <a:effectLst>
            <a:outerShdw blurRad="50800" dist="12700" dir="2700000" algn="tl" rotWithShape="0">
              <a:prstClr val="black">
                <a:alpha val="20000"/>
              </a:prstClr>
            </a:outerShdw>
          </a:effectLst>
        </p:grpSpPr>
        <p:sp>
          <p:nvSpPr>
            <p:cNvPr id="9" name="Rounded Rectangle 8"/>
            <p:cNvSpPr/>
            <p:nvPr/>
          </p:nvSpPr>
          <p:spPr>
            <a:xfrm>
              <a:off x="3288018" y="2686689"/>
              <a:ext cx="2751879" cy="3378831"/>
            </a:xfrm>
            <a:prstGeom prst="roundRect">
              <a:avLst>
                <a:gd name="adj"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08000" rtlCol="0" anchor="t"/>
            <a:lstStyle/>
            <a:p>
              <a:pPr marR="0">
                <a:spcBef>
                  <a:spcPts val="0"/>
                </a:spcBef>
                <a:spcAft>
                  <a:spcPts val="0"/>
                </a:spcAft>
              </a:pPr>
              <a:r>
                <a:rPr lang="fr-FR" sz="1400" dirty="0">
                  <a:solidFill>
                    <a:srgbClr val="021F43"/>
                  </a:solidFill>
                </a:rPr>
                <a:t>Fournir de la liquidité aux fournisseurs de finance privés  </a:t>
              </a:r>
            </a:p>
            <a:p>
              <a:pPr marR="0">
                <a:spcBef>
                  <a:spcPts val="0"/>
                </a:spcBef>
                <a:spcAft>
                  <a:spcPts val="0"/>
                </a:spcAft>
              </a:pPr>
              <a:endParaRPr lang="fr-FR" sz="1400" dirty="0">
                <a:solidFill>
                  <a:srgbClr val="021F43"/>
                </a:solidFill>
              </a:endParaRPr>
            </a:p>
            <a:p>
              <a:pPr marR="0">
                <a:spcBef>
                  <a:spcPts val="0"/>
                </a:spcBef>
                <a:spcAft>
                  <a:spcPts val="0"/>
                </a:spcAft>
              </a:pPr>
              <a:r>
                <a:rPr lang="fr-FR" sz="1400" dirty="0">
                  <a:solidFill>
                    <a:srgbClr val="021F43"/>
                  </a:solidFill>
                </a:rPr>
                <a:t>Mélanger les prêts concessionnels avec la finance commerciale pour adoucir les termes et conditions de prêt </a:t>
              </a:r>
            </a:p>
            <a:p>
              <a:pPr marL="0" marR="0" indent="0">
                <a:spcBef>
                  <a:spcPts val="0"/>
                </a:spcBef>
                <a:spcAft>
                  <a:spcPts val="0"/>
                </a:spcAft>
                <a:buFont typeface="Arial"/>
                <a:buNone/>
              </a:pPr>
              <a:endParaRPr lang="fr-FR" sz="1400" dirty="0">
                <a:solidFill>
                  <a:srgbClr val="021F43"/>
                </a:solidFill>
              </a:endParaRPr>
            </a:p>
            <a:p>
              <a:pPr marR="0">
                <a:spcBef>
                  <a:spcPts val="0"/>
                </a:spcBef>
                <a:spcAft>
                  <a:spcPts val="0"/>
                </a:spcAft>
              </a:pPr>
              <a:r>
                <a:rPr lang="fr-FR" sz="1400" dirty="0">
                  <a:solidFill>
                    <a:srgbClr val="021F43"/>
                  </a:solidFill>
                </a:rPr>
                <a:t>Accords “First </a:t>
              </a:r>
              <a:r>
                <a:rPr lang="fr-FR" sz="1400" dirty="0" err="1">
                  <a:solidFill>
                    <a:srgbClr val="021F43"/>
                  </a:solidFill>
                </a:rPr>
                <a:t>loss</a:t>
              </a:r>
              <a:r>
                <a:rPr lang="fr-FR" sz="1400" dirty="0">
                  <a:solidFill>
                    <a:srgbClr val="021F43"/>
                  </a:solidFill>
                </a:rPr>
                <a:t>”  </a:t>
              </a:r>
            </a:p>
            <a:p>
              <a:pPr marL="0" marR="0" indent="0">
                <a:spcBef>
                  <a:spcPts val="0"/>
                </a:spcBef>
                <a:spcAft>
                  <a:spcPts val="0"/>
                </a:spcAft>
                <a:buFont typeface="Arial"/>
                <a:buNone/>
              </a:pPr>
              <a:endParaRPr lang="fr-FR" sz="1400" dirty="0">
                <a:solidFill>
                  <a:srgbClr val="021F43"/>
                </a:solidFill>
              </a:endParaRPr>
            </a:p>
            <a:p>
              <a:pPr marR="0">
                <a:spcBef>
                  <a:spcPts val="0"/>
                </a:spcBef>
                <a:spcAft>
                  <a:spcPts val="0"/>
                </a:spcAft>
              </a:pPr>
              <a:r>
                <a:rPr lang="fr-FR" sz="1400" dirty="0">
                  <a:solidFill>
                    <a:srgbClr val="021F43"/>
                  </a:solidFill>
                </a:rPr>
                <a:t>“Capital patient” </a:t>
              </a:r>
              <a:r>
                <a:rPr lang="fr-FR" sz="1400" b="0" dirty="0">
                  <a:solidFill>
                    <a:srgbClr val="021F43"/>
                  </a:solidFill>
                </a:rPr>
                <a:t>: des participations aux taux plus faibles que les retours sur investissements attendus peut signaler un engagement </a:t>
              </a:r>
            </a:p>
          </p:txBody>
        </p:sp>
        <p:sp>
          <p:nvSpPr>
            <p:cNvPr id="6" name="Rounded Rectangle 5"/>
            <p:cNvSpPr/>
            <p:nvPr/>
          </p:nvSpPr>
          <p:spPr>
            <a:xfrm>
              <a:off x="3287243" y="2079169"/>
              <a:ext cx="2752654" cy="60752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08000" rtlCol="0" anchor="t"/>
            <a:lstStyle/>
            <a:p>
              <a:pPr>
                <a:lnSpc>
                  <a:spcPts val="1820"/>
                </a:lnSpc>
              </a:pPr>
              <a:r>
                <a:rPr lang="fr-FR" dirty="0"/>
                <a:t>Prêts concessionnels / finance publique</a:t>
              </a:r>
            </a:p>
          </p:txBody>
        </p:sp>
      </p:grpSp>
      <p:grpSp>
        <p:nvGrpSpPr>
          <p:cNvPr id="19" name="Group 18"/>
          <p:cNvGrpSpPr/>
          <p:nvPr/>
        </p:nvGrpSpPr>
        <p:grpSpPr>
          <a:xfrm>
            <a:off x="6130865" y="1883140"/>
            <a:ext cx="2737340" cy="4372911"/>
            <a:chOff x="6130865" y="2079169"/>
            <a:chExt cx="2737340" cy="3986351"/>
          </a:xfrm>
          <a:effectLst>
            <a:outerShdw blurRad="50800" dist="12700" dir="2700000" algn="tl" rotWithShape="0">
              <a:prstClr val="black">
                <a:alpha val="20000"/>
              </a:prstClr>
            </a:outerShdw>
          </a:effectLst>
        </p:grpSpPr>
        <p:sp>
          <p:nvSpPr>
            <p:cNvPr id="10" name="Rounded Rectangle 9"/>
            <p:cNvSpPr/>
            <p:nvPr/>
          </p:nvSpPr>
          <p:spPr>
            <a:xfrm>
              <a:off x="6130866" y="2686689"/>
              <a:ext cx="2737339" cy="3378831"/>
            </a:xfrm>
            <a:prstGeom prst="roundRect">
              <a:avLst>
                <a:gd name="adj"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08000" rtlCol="0" anchor="t"/>
            <a:lstStyle/>
            <a:p>
              <a:pPr lvl="0">
                <a:spcBef>
                  <a:spcPts val="0"/>
                </a:spcBef>
                <a:spcAft>
                  <a:spcPts val="0"/>
                </a:spcAft>
              </a:pPr>
              <a:r>
                <a:rPr lang="fr-FR" sz="1400" dirty="0">
                  <a:solidFill>
                    <a:srgbClr val="021F43"/>
                  </a:solidFill>
                </a:rPr>
                <a:t>Garanties: </a:t>
              </a:r>
              <a:r>
                <a:rPr lang="fr-FR" sz="1400" b="0" dirty="0">
                  <a:solidFill>
                    <a:srgbClr val="021F43"/>
                  </a:solidFill>
                </a:rPr>
                <a:t>réduire la perception des risques, ce qui mène à des taux d’intérêt plus faibles </a:t>
              </a:r>
            </a:p>
            <a:p>
              <a:pPr marL="0" lvl="0" indent="0">
                <a:spcBef>
                  <a:spcPts val="0"/>
                </a:spcBef>
                <a:spcAft>
                  <a:spcPts val="0"/>
                </a:spcAft>
                <a:buFont typeface="Arial"/>
                <a:buNone/>
              </a:pPr>
              <a:r>
                <a:rPr lang="fr-FR" sz="1400" dirty="0">
                  <a:solidFill>
                    <a:srgbClr val="021F43"/>
                  </a:solidFill>
                </a:rPr>
                <a:t> </a:t>
              </a:r>
            </a:p>
            <a:p>
              <a:pPr lvl="0">
                <a:spcBef>
                  <a:spcPts val="0"/>
                </a:spcBef>
                <a:spcAft>
                  <a:spcPts val="0"/>
                </a:spcAft>
              </a:pPr>
              <a:r>
                <a:rPr lang="fr-FR" sz="1400" dirty="0">
                  <a:solidFill>
                    <a:srgbClr val="021F43"/>
                  </a:solidFill>
                </a:rPr>
                <a:t>« Revenue </a:t>
              </a:r>
              <a:r>
                <a:rPr lang="fr-FR" sz="1400" dirty="0" err="1">
                  <a:solidFill>
                    <a:srgbClr val="021F43"/>
                  </a:solidFill>
                </a:rPr>
                <a:t>intercepts</a:t>
              </a:r>
              <a:r>
                <a:rPr lang="fr-FR" sz="1400" dirty="0">
                  <a:solidFill>
                    <a:srgbClr val="021F43"/>
                  </a:solidFill>
                </a:rPr>
                <a:t>, </a:t>
              </a:r>
              <a:r>
                <a:rPr lang="fr-FR" sz="1400" dirty="0" err="1">
                  <a:solidFill>
                    <a:srgbClr val="021F43"/>
                  </a:solidFill>
                </a:rPr>
                <a:t>escrow</a:t>
              </a:r>
              <a:r>
                <a:rPr lang="fr-FR" sz="1400" dirty="0">
                  <a:solidFill>
                    <a:srgbClr val="021F43"/>
                  </a:solidFill>
                </a:rPr>
                <a:t> </a:t>
              </a:r>
              <a:r>
                <a:rPr lang="fr-FR" sz="1400" dirty="0" err="1">
                  <a:solidFill>
                    <a:srgbClr val="021F43"/>
                  </a:solidFill>
                </a:rPr>
                <a:t>accounts</a:t>
              </a:r>
              <a:r>
                <a:rPr lang="fr-FR" sz="1400" dirty="0">
                  <a:solidFill>
                    <a:srgbClr val="021F43"/>
                  </a:solidFill>
                </a:rPr>
                <a:t> »: </a:t>
              </a:r>
              <a:r>
                <a:rPr lang="fr-FR" sz="1400" b="0" dirty="0">
                  <a:solidFill>
                    <a:srgbClr val="021F43"/>
                  </a:solidFill>
                </a:rPr>
                <a:t>pour assurer un accès aux fonds et réduire les risques de non-paiement </a:t>
              </a:r>
            </a:p>
          </p:txBody>
        </p:sp>
        <p:sp>
          <p:nvSpPr>
            <p:cNvPr id="7" name="Rounded Rectangle 6"/>
            <p:cNvSpPr/>
            <p:nvPr/>
          </p:nvSpPr>
          <p:spPr>
            <a:xfrm>
              <a:off x="6130865" y="2079169"/>
              <a:ext cx="2737339" cy="621923"/>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08000" rtlCol="0" anchor="t"/>
            <a:lstStyle/>
            <a:p>
              <a:r>
                <a:rPr lang="fr-FR" dirty="0"/>
                <a:t>Améliorations de crédit</a:t>
              </a:r>
            </a:p>
          </p:txBody>
        </p:sp>
      </p:grpSp>
      <p:sp>
        <p:nvSpPr>
          <p:cNvPr id="12" name="Rounded Rectangle 11"/>
          <p:cNvSpPr/>
          <p:nvPr/>
        </p:nvSpPr>
        <p:spPr>
          <a:xfrm>
            <a:off x="533400" y="1360714"/>
            <a:ext cx="8447314" cy="468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solidFill>
                  <a:schemeClr val="bg2"/>
                </a:solidFill>
              </a:rPr>
              <a:t>BLENDING: </a:t>
            </a:r>
            <a:r>
              <a:rPr lang="fr-FR" sz="1800" dirty="0">
                <a:solidFill>
                  <a:schemeClr val="tx1"/>
                </a:solidFill>
              </a:rPr>
              <a:t>finance publique intelligente pour mobiliser la finance privée </a:t>
            </a:r>
          </a:p>
        </p:txBody>
      </p:sp>
      <p:sp>
        <p:nvSpPr>
          <p:cNvPr id="16" name="Left Bracket 15"/>
          <p:cNvSpPr/>
          <p:nvPr/>
        </p:nvSpPr>
        <p:spPr>
          <a:xfrm rot="5400000">
            <a:off x="4624810" y="-2262194"/>
            <a:ext cx="151984" cy="8334804"/>
          </a:xfrm>
          <a:prstGeom prst="leftBracket">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25997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Réunion des ministres du </a:t>
            </a:r>
            <a:r>
              <a:rPr lang="fr-FR" dirty="0" smtClean="0"/>
              <a:t>secteur - Objectifs</a:t>
            </a:r>
            <a:endParaRPr lang="en-US" dirty="0"/>
          </a:p>
        </p:txBody>
      </p:sp>
      <p:sp>
        <p:nvSpPr>
          <p:cNvPr id="3" name="Content Placeholder 2"/>
          <p:cNvSpPr>
            <a:spLocks noGrp="1"/>
          </p:cNvSpPr>
          <p:nvPr>
            <p:ph idx="1"/>
          </p:nvPr>
        </p:nvSpPr>
        <p:spPr>
          <a:xfrm>
            <a:off x="199505" y="1413168"/>
            <a:ext cx="8728363" cy="4695113"/>
          </a:xfrm>
        </p:spPr>
        <p:txBody>
          <a:bodyPr/>
          <a:lstStyle/>
          <a:p>
            <a:pPr lvl="0"/>
            <a:r>
              <a:rPr lang="fr-FR" b="1" dirty="0" smtClean="0">
                <a:solidFill>
                  <a:srgbClr val="0070C0"/>
                </a:solidFill>
              </a:rPr>
              <a:t>Faire prendre conscience des défis</a:t>
            </a:r>
            <a:r>
              <a:rPr lang="fr-FR" dirty="0" smtClean="0"/>
              <a:t>, parmi les ministres, des cibles WASH des ODD et les changements nécessaires pour y répondre</a:t>
            </a:r>
          </a:p>
          <a:p>
            <a:pPr lvl="0"/>
            <a:r>
              <a:rPr lang="fr-FR" dirty="0" smtClean="0"/>
              <a:t>Suivi et échange d'apprentissages sur les </a:t>
            </a:r>
            <a:r>
              <a:rPr lang="fr-FR" b="1" dirty="0" smtClean="0">
                <a:solidFill>
                  <a:srgbClr val="0070C0"/>
                </a:solidFill>
              </a:rPr>
              <a:t>dispositifs fondamentaux</a:t>
            </a:r>
            <a:r>
              <a:rPr lang="fr-FR" dirty="0" smtClean="0"/>
              <a:t> (présentés au SMM de 2016) - en termes de financement, les institutions, la capacité, la planification, la politique et la stratégie - qui génèrent le progrès et l'efficacité du développement en vue d'éliminer les inégalités et d’assurer un accès universel durable</a:t>
            </a:r>
          </a:p>
          <a:p>
            <a:pPr lvl="0"/>
            <a:r>
              <a:rPr lang="fr-FR" dirty="0" smtClean="0"/>
              <a:t>Permettre aux ministres et représentants des partenaires de développement de discuter </a:t>
            </a:r>
            <a:r>
              <a:rPr lang="fr-FR" b="1" dirty="0" smtClean="0">
                <a:solidFill>
                  <a:srgbClr val="0070C0"/>
                </a:solidFill>
              </a:rPr>
              <a:t>des comportement collaboratifs essentiels qui permettent une efficacité accrue du développement  </a:t>
            </a:r>
            <a:endParaRPr lang="fr-FR" dirty="0" smtClean="0"/>
          </a:p>
          <a:p>
            <a:pPr lvl="0"/>
            <a:r>
              <a:rPr lang="fr-FR" dirty="0" smtClean="0"/>
              <a:t>Dialogue sur </a:t>
            </a:r>
            <a:r>
              <a:rPr lang="fr-FR" b="1" dirty="0" smtClean="0">
                <a:solidFill>
                  <a:srgbClr val="0070C0"/>
                </a:solidFill>
              </a:rPr>
              <a:t>la génération et l’utilisation</a:t>
            </a:r>
            <a:r>
              <a:rPr lang="fr-FR" dirty="0" smtClean="0"/>
              <a:t> de financements adéquats, en amont de la réunion des ministres des Finances</a:t>
            </a:r>
            <a:endParaRPr lang="fr-FR" dirty="0"/>
          </a:p>
        </p:txBody>
      </p:sp>
    </p:spTree>
    <p:extLst>
      <p:ext uri="{BB962C8B-B14F-4D97-AF65-F5344CB8AC3E}">
        <p14:creationId xmlns:p14="http://schemas.microsoft.com/office/powerpoint/2010/main" val="491309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Une approche progressive est nécessaire pour atteindre les ODD </a:t>
            </a:r>
          </a:p>
        </p:txBody>
      </p:sp>
      <p:sp>
        <p:nvSpPr>
          <p:cNvPr id="4" name="Slide Number Placeholder 3"/>
          <p:cNvSpPr>
            <a:spLocks noGrp="1"/>
          </p:cNvSpPr>
          <p:nvPr>
            <p:ph type="sldNum" sz="quarter" idx="4"/>
          </p:nvPr>
        </p:nvSpPr>
        <p:spPr/>
        <p:txBody>
          <a:bodyPr/>
          <a:lstStyle/>
          <a:p>
            <a:fld id="{F9F971E6-D8D4-4C59-A1A0-5FE329A63D94}" type="slidenum">
              <a:rPr lang="en-US" smtClean="0"/>
              <a:pPr/>
              <a:t>30</a:t>
            </a:fld>
            <a:endParaRPr lang="en-US" dirty="0"/>
          </a:p>
        </p:txBody>
      </p:sp>
      <p:grpSp>
        <p:nvGrpSpPr>
          <p:cNvPr id="6" name="Group 5"/>
          <p:cNvGrpSpPr/>
          <p:nvPr/>
        </p:nvGrpSpPr>
        <p:grpSpPr>
          <a:xfrm>
            <a:off x="422755" y="1298799"/>
            <a:ext cx="8508355" cy="5082666"/>
            <a:chOff x="259701" y="1114789"/>
            <a:chExt cx="8705854" cy="5572986"/>
          </a:xfrm>
        </p:grpSpPr>
        <p:sp>
          <p:nvSpPr>
            <p:cNvPr id="7" name="TextBox 6"/>
            <p:cNvSpPr txBox="1"/>
            <p:nvPr/>
          </p:nvSpPr>
          <p:spPr>
            <a:xfrm>
              <a:off x="3564896" y="1141163"/>
              <a:ext cx="1640748" cy="1518604"/>
            </a:xfrm>
            <a:prstGeom prst="rect">
              <a:avLst/>
            </a:prstGeom>
            <a:noFill/>
          </p:spPr>
          <p:txBody>
            <a:bodyPr wrap="square" rtlCol="0">
              <a:spAutoFit/>
            </a:bodyPr>
            <a:lstStyle/>
            <a:p>
              <a:r>
                <a:rPr lang="fr-FR" sz="1200" dirty="0">
                  <a:latin typeface="Arial Narrow" charset="0"/>
                  <a:ea typeface="Arial Narrow" charset="0"/>
                  <a:cs typeface="Arial Narrow" charset="0"/>
                </a:rPr>
                <a:t>3. Mobiliser des sources de revenu internes au pays </a:t>
              </a:r>
              <a:r>
                <a:rPr lang="fr-FR" sz="1200" b="0" dirty="0">
                  <a:latin typeface="Arial Narrow" charset="0"/>
                  <a:ea typeface="Arial Narrow" charset="0"/>
                  <a:cs typeface="Arial Narrow" charset="0"/>
                </a:rPr>
                <a:t/>
              </a:r>
              <a:br>
                <a:rPr lang="fr-FR" sz="1200" b="0" dirty="0">
                  <a:latin typeface="Arial Narrow" charset="0"/>
                  <a:ea typeface="Arial Narrow" charset="0"/>
                  <a:cs typeface="Arial Narrow" charset="0"/>
                </a:rPr>
              </a:br>
              <a:r>
                <a:rPr lang="fr-FR" sz="1200" b="0" dirty="0">
                  <a:latin typeface="Arial Narrow" charset="0"/>
                  <a:ea typeface="Arial Narrow" charset="0"/>
                  <a:cs typeface="Arial Narrow" charset="0"/>
                </a:rPr>
                <a:t>Augmenter les tarifs utilisateurs. Mobiliser les impôts locaux et prêts « catalytiques » </a:t>
              </a:r>
            </a:p>
          </p:txBody>
        </p:sp>
        <p:grpSp>
          <p:nvGrpSpPr>
            <p:cNvPr id="8" name="Group 7"/>
            <p:cNvGrpSpPr/>
            <p:nvPr/>
          </p:nvGrpSpPr>
          <p:grpSpPr>
            <a:xfrm>
              <a:off x="259701" y="1114789"/>
              <a:ext cx="8455873" cy="1342498"/>
              <a:chOff x="241264" y="5436343"/>
              <a:chExt cx="8455873" cy="1342498"/>
            </a:xfrm>
          </p:grpSpPr>
          <p:sp>
            <p:nvSpPr>
              <p:cNvPr id="51" name="TextBox 50"/>
              <p:cNvSpPr txBox="1"/>
              <p:nvPr/>
            </p:nvSpPr>
            <p:spPr>
              <a:xfrm>
                <a:off x="241264" y="5462717"/>
                <a:ext cx="1268934" cy="1316124"/>
              </a:xfrm>
              <a:prstGeom prst="rect">
                <a:avLst/>
              </a:prstGeom>
              <a:noFill/>
            </p:spPr>
            <p:txBody>
              <a:bodyPr wrap="square" rtlCol="0">
                <a:spAutoFit/>
              </a:bodyPr>
              <a:lstStyle/>
              <a:p>
                <a:r>
                  <a:rPr lang="fr-FR" sz="1200" dirty="0">
                    <a:latin typeface="Arial Narrow" charset="0"/>
                    <a:ea typeface="Arial Narrow" charset="0"/>
                    <a:cs typeface="Arial Narrow" charset="0"/>
                  </a:rPr>
                  <a:t>1. Point de départ</a:t>
                </a:r>
                <a:r>
                  <a:rPr lang="fr-FR" sz="1200" b="0" dirty="0">
                    <a:latin typeface="Arial Narrow" charset="0"/>
                    <a:ea typeface="Arial Narrow" charset="0"/>
                    <a:cs typeface="Arial Narrow" charset="0"/>
                  </a:rPr>
                  <a:t/>
                </a:r>
                <a:br>
                  <a:rPr lang="fr-FR" sz="1200" b="0" dirty="0">
                    <a:latin typeface="Arial Narrow" charset="0"/>
                    <a:ea typeface="Arial Narrow" charset="0"/>
                    <a:cs typeface="Arial Narrow" charset="0"/>
                  </a:rPr>
                </a:br>
                <a:r>
                  <a:rPr lang="fr-FR" sz="1200" b="0" dirty="0">
                    <a:latin typeface="Arial Narrow" charset="0"/>
                    <a:ea typeface="Arial Narrow" charset="0"/>
                    <a:cs typeface="Arial Narrow" charset="0"/>
                  </a:rPr>
                  <a:t>Définir la stratégie de l’ODD Eau « Planification financière stratégique?</a:t>
                </a:r>
              </a:p>
            </p:txBody>
          </p:sp>
          <p:sp>
            <p:nvSpPr>
              <p:cNvPr id="52" name="TextBox 51"/>
              <p:cNvSpPr txBox="1"/>
              <p:nvPr/>
            </p:nvSpPr>
            <p:spPr>
              <a:xfrm>
                <a:off x="1795814" y="5462717"/>
                <a:ext cx="1518815" cy="1316124"/>
              </a:xfrm>
              <a:prstGeom prst="rect">
                <a:avLst/>
              </a:prstGeom>
              <a:noFill/>
            </p:spPr>
            <p:txBody>
              <a:bodyPr wrap="square" rtlCol="0">
                <a:spAutoFit/>
              </a:bodyPr>
              <a:lstStyle/>
              <a:p>
                <a:r>
                  <a:rPr lang="fr-FR" sz="1200" dirty="0">
                    <a:latin typeface="Arial Narrow" charset="0"/>
                    <a:ea typeface="Arial Narrow" charset="0"/>
                    <a:cs typeface="Arial Narrow" charset="0"/>
                  </a:rPr>
                  <a:t>2. Economies de coûts grâce à l’efficacité </a:t>
                </a:r>
                <a:r>
                  <a:rPr lang="fr-FR" sz="1200" b="0" dirty="0">
                    <a:latin typeface="Arial Narrow" charset="0"/>
                    <a:ea typeface="Arial Narrow" charset="0"/>
                    <a:cs typeface="Arial Narrow" charset="0"/>
                  </a:rPr>
                  <a:t>« </a:t>
                </a:r>
                <a:r>
                  <a:rPr lang="fr-FR" sz="1200" b="0" dirty="0" err="1">
                    <a:latin typeface="Arial Narrow" charset="0"/>
                    <a:ea typeface="Arial Narrow" charset="0"/>
                    <a:cs typeface="Arial Narrow" charset="0"/>
                  </a:rPr>
                  <a:t>Opex</a:t>
                </a:r>
                <a:r>
                  <a:rPr lang="fr-FR" sz="1200" b="0" dirty="0">
                    <a:latin typeface="Arial Narrow" charset="0"/>
                    <a:ea typeface="Arial Narrow" charset="0"/>
                    <a:cs typeface="Arial Narrow" charset="0"/>
                  </a:rPr>
                  <a:t> » et coûts de maintenance plus faibles, efficacités « </a:t>
                </a:r>
                <a:r>
                  <a:rPr lang="fr-FR" sz="1200" b="0" dirty="0" err="1">
                    <a:latin typeface="Arial Narrow" charset="0"/>
                    <a:ea typeface="Arial Narrow" charset="0"/>
                    <a:cs typeface="Arial Narrow" charset="0"/>
                  </a:rPr>
                  <a:t>Capex</a:t>
                </a:r>
                <a:r>
                  <a:rPr lang="fr-FR" sz="1200" b="0" dirty="0">
                    <a:latin typeface="Arial Narrow" charset="0"/>
                    <a:ea typeface="Arial Narrow" charset="0"/>
                    <a:cs typeface="Arial Narrow" charset="0"/>
                  </a:rPr>
                  <a:t> » </a:t>
                </a:r>
              </a:p>
            </p:txBody>
          </p:sp>
          <p:sp>
            <p:nvSpPr>
              <p:cNvPr id="53" name="TextBox 52"/>
              <p:cNvSpPr txBox="1"/>
              <p:nvPr/>
            </p:nvSpPr>
            <p:spPr>
              <a:xfrm>
                <a:off x="5277415" y="5462717"/>
                <a:ext cx="1550911" cy="1113643"/>
              </a:xfrm>
              <a:prstGeom prst="rect">
                <a:avLst/>
              </a:prstGeom>
              <a:noFill/>
            </p:spPr>
            <p:txBody>
              <a:bodyPr wrap="square" rtlCol="0">
                <a:spAutoFit/>
              </a:bodyPr>
              <a:lstStyle/>
              <a:p>
                <a:r>
                  <a:rPr lang="fr-FR" sz="1200" dirty="0">
                    <a:latin typeface="Arial Narrow" charset="0"/>
                    <a:ea typeface="Arial Narrow" charset="0"/>
                    <a:cs typeface="Arial Narrow" charset="0"/>
                  </a:rPr>
                  <a:t>4. Mobiliser des fonds de sources multiples </a:t>
                </a:r>
                <a:r>
                  <a:rPr lang="fr-FR" sz="1200" b="0" dirty="0">
                    <a:latin typeface="Arial Narrow" charset="0"/>
                    <a:ea typeface="Arial Narrow" charset="0"/>
                    <a:cs typeface="Arial Narrow" charset="0"/>
                  </a:rPr>
                  <a:t/>
                </a:r>
                <a:br>
                  <a:rPr lang="fr-FR" sz="1200" b="0" dirty="0">
                    <a:latin typeface="Arial Narrow" charset="0"/>
                    <a:ea typeface="Arial Narrow" charset="0"/>
                    <a:cs typeface="Arial Narrow" charset="0"/>
                  </a:rPr>
                </a:br>
                <a:r>
                  <a:rPr lang="fr-FR" sz="1200" b="0" dirty="0">
                    <a:latin typeface="Arial Narrow" charset="0"/>
                    <a:ea typeface="Arial Narrow" charset="0"/>
                    <a:cs typeface="Arial Narrow" charset="0"/>
                  </a:rPr>
                  <a:t>Utiliser la finance commerciale avec « </a:t>
                </a:r>
                <a:r>
                  <a:rPr lang="fr-FR" sz="1200" b="0" dirty="0" err="1">
                    <a:latin typeface="Arial Narrow" charset="0"/>
                    <a:ea typeface="Arial Narrow" charset="0"/>
                    <a:cs typeface="Arial Narrow" charset="0"/>
                  </a:rPr>
                  <a:t>blending</a:t>
                </a:r>
                <a:r>
                  <a:rPr lang="fr-FR" sz="1200" b="0" dirty="0">
                    <a:latin typeface="Arial Narrow" charset="0"/>
                    <a:ea typeface="Arial Narrow" charset="0"/>
                    <a:cs typeface="Arial Narrow" charset="0"/>
                  </a:rPr>
                  <a:t> »</a:t>
                </a:r>
              </a:p>
            </p:txBody>
          </p:sp>
          <p:sp>
            <p:nvSpPr>
              <p:cNvPr id="54" name="TextBox 53"/>
              <p:cNvSpPr txBox="1"/>
              <p:nvPr/>
            </p:nvSpPr>
            <p:spPr>
              <a:xfrm>
                <a:off x="6989807" y="5463947"/>
                <a:ext cx="1707330" cy="1046149"/>
              </a:xfrm>
              <a:prstGeom prst="rect">
                <a:avLst/>
              </a:prstGeom>
              <a:noFill/>
            </p:spPr>
            <p:txBody>
              <a:bodyPr wrap="square" rtlCol="0">
                <a:spAutoFit/>
              </a:bodyPr>
              <a:lstStyle/>
              <a:p>
                <a:r>
                  <a:rPr lang="fr-FR" sz="1200" dirty="0">
                    <a:latin typeface="Arial Narrow" charset="0"/>
                    <a:ea typeface="Arial Narrow" charset="0"/>
                    <a:cs typeface="Arial Narrow" charset="0"/>
                  </a:rPr>
                  <a:t>5. Des services financés durablement </a:t>
                </a:r>
                <a:r>
                  <a:rPr lang="fr-FR" sz="1200" b="0" dirty="0">
                    <a:latin typeface="Arial Narrow" charset="0"/>
                    <a:ea typeface="Arial Narrow" charset="0"/>
                    <a:cs typeface="Arial Narrow" charset="0"/>
                  </a:rPr>
                  <a:t/>
                </a:r>
                <a:br>
                  <a:rPr lang="fr-FR" sz="1200" b="0" dirty="0">
                    <a:latin typeface="Arial Narrow" charset="0"/>
                    <a:ea typeface="Arial Narrow" charset="0"/>
                    <a:cs typeface="Arial Narrow" charset="0"/>
                  </a:rPr>
                </a:br>
                <a:r>
                  <a:rPr lang="fr-FR" sz="1200" b="0" dirty="0">
                    <a:latin typeface="Arial Narrow" charset="0"/>
                    <a:ea typeface="Arial Narrow" charset="0"/>
                    <a:cs typeface="Arial Narrow" charset="0"/>
                  </a:rPr>
                  <a:t> </a:t>
                </a:r>
                <a:r>
                  <a:rPr lang="fr-FR" b="0" dirty="0">
                    <a:solidFill>
                      <a:schemeClr val="accent4">
                        <a:lumMod val="60000"/>
                        <a:lumOff val="40000"/>
                      </a:schemeClr>
                    </a:solidFill>
                    <a:latin typeface="Arial Narrow" charset="0"/>
                    <a:ea typeface="Arial Narrow" charset="0"/>
                    <a:cs typeface="Arial Narrow" charset="0"/>
                  </a:rPr>
                  <a:t>L’ODD Eau (6.1. &amp; 6.2) Atteint </a:t>
                </a:r>
                <a:endParaRPr lang="fr-FR" sz="1200" b="0" dirty="0">
                  <a:solidFill>
                    <a:schemeClr val="accent4">
                      <a:lumMod val="60000"/>
                      <a:lumOff val="40000"/>
                    </a:schemeClr>
                  </a:solidFill>
                  <a:latin typeface="Arial Narrow" charset="0"/>
                  <a:ea typeface="Arial Narrow" charset="0"/>
                  <a:cs typeface="Arial Narrow" charset="0"/>
                </a:endParaRPr>
              </a:p>
            </p:txBody>
          </p:sp>
          <p:sp>
            <p:nvSpPr>
              <p:cNvPr id="55" name="Triangle 146"/>
              <p:cNvSpPr/>
              <p:nvPr/>
            </p:nvSpPr>
            <p:spPr bwMode="auto">
              <a:xfrm rot="5400000">
                <a:off x="1198455" y="5778758"/>
                <a:ext cx="883745" cy="198916"/>
              </a:xfrm>
              <a:prstGeom prst="triangle">
                <a:avLst>
                  <a:gd name="adj" fmla="val 52796"/>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C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6" name="Triangle 147"/>
              <p:cNvSpPr/>
              <p:nvPr/>
            </p:nvSpPr>
            <p:spPr bwMode="auto">
              <a:xfrm rot="5400000">
                <a:off x="2945525" y="5778760"/>
                <a:ext cx="883745" cy="198916"/>
              </a:xfrm>
              <a:prstGeom prst="triangle">
                <a:avLst>
                  <a:gd name="adj" fmla="val 52796"/>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C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7" name="Triangle 148"/>
              <p:cNvSpPr/>
              <p:nvPr/>
            </p:nvSpPr>
            <p:spPr bwMode="auto">
              <a:xfrm rot="5400000">
                <a:off x="4713613" y="5791950"/>
                <a:ext cx="883745" cy="198916"/>
              </a:xfrm>
              <a:prstGeom prst="triangle">
                <a:avLst>
                  <a:gd name="adj" fmla="val 52796"/>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C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8" name="Triangle 149"/>
              <p:cNvSpPr/>
              <p:nvPr/>
            </p:nvSpPr>
            <p:spPr bwMode="auto">
              <a:xfrm rot="5400000">
                <a:off x="6417804" y="5785067"/>
                <a:ext cx="883745" cy="198916"/>
              </a:xfrm>
              <a:prstGeom prst="triangle">
                <a:avLst>
                  <a:gd name="adj" fmla="val 52796"/>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CA" sz="1300" b="0" i="0" u="none" strike="noStrike" cap="none" normalizeH="0" baseline="0">
                  <a:ln>
                    <a:noFill/>
                  </a:ln>
                  <a:solidFill>
                    <a:schemeClr val="tx1"/>
                  </a:solidFill>
                  <a:effectLst/>
                  <a:latin typeface="Trebuchet MS" pitchFamily="34" charset="0"/>
                  <a:cs typeface="Times New Roman" pitchFamily="18" charset="0"/>
                </a:endParaRPr>
              </a:p>
            </p:txBody>
          </p:sp>
        </p:grpSp>
        <p:sp>
          <p:nvSpPr>
            <p:cNvPr id="9" name="TextBox 8"/>
            <p:cNvSpPr txBox="1"/>
            <p:nvPr/>
          </p:nvSpPr>
          <p:spPr>
            <a:xfrm>
              <a:off x="314781" y="6400928"/>
              <a:ext cx="568380" cy="286847"/>
            </a:xfrm>
            <a:prstGeom prst="rect">
              <a:avLst/>
            </a:prstGeom>
            <a:noFill/>
          </p:spPr>
          <p:txBody>
            <a:bodyPr wrap="square" lIns="0" rIns="0" rtlCol="0">
              <a:spAutoFit/>
            </a:bodyPr>
            <a:lstStyle/>
            <a:p>
              <a:r>
                <a:rPr lang="en-CA" sz="1100" dirty="0" err="1">
                  <a:solidFill>
                    <a:schemeClr val="bg2"/>
                  </a:solidFill>
                  <a:latin typeface="+mn-lt"/>
                </a:rPr>
                <a:t>Coûts</a:t>
              </a:r>
              <a:endParaRPr lang="en-CA" sz="1100" dirty="0">
                <a:solidFill>
                  <a:schemeClr val="bg2"/>
                </a:solidFill>
                <a:latin typeface="+mn-lt"/>
              </a:endParaRPr>
            </a:p>
          </p:txBody>
        </p:sp>
        <p:sp>
          <p:nvSpPr>
            <p:cNvPr id="10" name="TextBox 9"/>
            <p:cNvSpPr txBox="1"/>
            <p:nvPr/>
          </p:nvSpPr>
          <p:spPr>
            <a:xfrm>
              <a:off x="296275" y="2872178"/>
              <a:ext cx="576000" cy="1801467"/>
            </a:xfrm>
            <a:prstGeom prst="rect">
              <a:avLst/>
            </a:prstGeom>
            <a:solidFill>
              <a:schemeClr val="bg2">
                <a:lumMod val="20000"/>
                <a:lumOff val="80000"/>
              </a:schemeClr>
            </a:solidFill>
          </p:spPr>
          <p:txBody>
            <a:bodyPr wrap="square" lIns="36000" rIns="36000" rtlCol="0">
              <a:noAutofit/>
            </a:bodyPr>
            <a:lstStyle/>
            <a:p>
              <a:r>
                <a:rPr lang="en-CA" sz="1100" b="0" dirty="0">
                  <a:latin typeface="Arial Narrow" charset="0"/>
                  <a:ea typeface="Arial Narrow" charset="0"/>
                  <a:cs typeface="Arial Narrow" charset="0"/>
                </a:rPr>
                <a:t>Capex</a:t>
              </a:r>
            </a:p>
          </p:txBody>
        </p:sp>
        <p:sp>
          <p:nvSpPr>
            <p:cNvPr id="11" name="TextBox 10"/>
            <p:cNvSpPr txBox="1"/>
            <p:nvPr/>
          </p:nvSpPr>
          <p:spPr>
            <a:xfrm>
              <a:off x="296275" y="4745461"/>
              <a:ext cx="576000" cy="1583651"/>
            </a:xfrm>
            <a:prstGeom prst="rect">
              <a:avLst/>
            </a:prstGeom>
            <a:solidFill>
              <a:schemeClr val="bg2">
                <a:lumMod val="40000"/>
                <a:lumOff val="60000"/>
              </a:schemeClr>
            </a:solidFill>
          </p:spPr>
          <p:txBody>
            <a:bodyPr wrap="square" lIns="36000" rIns="36000" rtlCol="0">
              <a:noAutofit/>
            </a:bodyPr>
            <a:lstStyle/>
            <a:p>
              <a:r>
                <a:rPr lang="en-CA" sz="1100" b="0" dirty="0">
                  <a:latin typeface="Arial Narrow" charset="0"/>
                  <a:ea typeface="Arial Narrow" charset="0"/>
                  <a:cs typeface="Arial Narrow" charset="0"/>
                </a:rPr>
                <a:t>OPEX et </a:t>
              </a:r>
              <a:r>
                <a:rPr lang="en-CA" sz="1100" b="0" dirty="0" err="1">
                  <a:latin typeface="Arial Narrow" charset="0"/>
                  <a:ea typeface="Arial Narrow" charset="0"/>
                  <a:cs typeface="Arial Narrow" charset="0"/>
                </a:rPr>
                <a:t>mainte-nance</a:t>
              </a:r>
              <a:endParaRPr lang="en-CA" sz="1100" b="0" dirty="0">
                <a:latin typeface="Arial Narrow" charset="0"/>
                <a:ea typeface="Arial Narrow" charset="0"/>
                <a:cs typeface="Arial Narrow" charset="0"/>
              </a:endParaRPr>
            </a:p>
          </p:txBody>
        </p:sp>
        <p:sp>
          <p:nvSpPr>
            <p:cNvPr id="12" name="TextBox 11"/>
            <p:cNvSpPr txBox="1"/>
            <p:nvPr/>
          </p:nvSpPr>
          <p:spPr>
            <a:xfrm>
              <a:off x="296275" y="2431077"/>
              <a:ext cx="576000" cy="384917"/>
            </a:xfrm>
            <a:prstGeom prst="rect">
              <a:avLst/>
            </a:prstGeom>
            <a:solidFill>
              <a:schemeClr val="bg1">
                <a:lumMod val="85000"/>
              </a:schemeClr>
            </a:solidFill>
          </p:spPr>
          <p:txBody>
            <a:bodyPr wrap="square" lIns="36000" tIns="0" rIns="36000" bIns="0" rtlCol="0" anchor="ctr" anchorCtr="0">
              <a:noAutofit/>
            </a:bodyPr>
            <a:lstStyle/>
            <a:p>
              <a:r>
                <a:rPr lang="en-CA" sz="1100" b="0" dirty="0" err="1">
                  <a:latin typeface="Arial Narrow" charset="0"/>
                  <a:ea typeface="Arial Narrow" charset="0"/>
                  <a:cs typeface="Arial Narrow" charset="0"/>
                </a:rPr>
                <a:t>Coûts</a:t>
              </a:r>
              <a:r>
                <a:rPr lang="en-CA" sz="1100" b="0" dirty="0">
                  <a:latin typeface="Arial Narrow" charset="0"/>
                  <a:ea typeface="Arial Narrow" charset="0"/>
                  <a:cs typeface="Arial Narrow" charset="0"/>
                </a:rPr>
                <a:t> financiers </a:t>
              </a:r>
            </a:p>
          </p:txBody>
        </p:sp>
        <p:sp>
          <p:nvSpPr>
            <p:cNvPr id="13" name="TextBox 12"/>
            <p:cNvSpPr txBox="1"/>
            <p:nvPr/>
          </p:nvSpPr>
          <p:spPr>
            <a:xfrm>
              <a:off x="951183" y="4499455"/>
              <a:ext cx="576000" cy="584775"/>
            </a:xfrm>
            <a:prstGeom prst="rect">
              <a:avLst/>
            </a:prstGeom>
            <a:pattFill prst="wdUpDiag">
              <a:fgClr>
                <a:schemeClr val="accent2">
                  <a:lumMod val="60000"/>
                  <a:lumOff val="40000"/>
                </a:schemeClr>
              </a:fgClr>
              <a:bgClr>
                <a:schemeClr val="accent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defPPr>
                <a:defRPr lang="en-US"/>
              </a:defPPr>
              <a:lvl1pPr>
                <a:defRPr sz="1100" b="0">
                  <a:solidFill>
                    <a:srgbClr val="00204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CA" dirty="0" err="1">
                  <a:latin typeface="Arial Narrow" charset="0"/>
                  <a:ea typeface="Arial Narrow" charset="0"/>
                  <a:cs typeface="Arial Narrow" charset="0"/>
                </a:rPr>
                <a:t>Concessionnel</a:t>
              </a:r>
              <a:endParaRPr lang="en-CA" dirty="0">
                <a:latin typeface="Arial Narrow" charset="0"/>
                <a:ea typeface="Arial Narrow" charset="0"/>
                <a:cs typeface="Arial Narrow" charset="0"/>
              </a:endParaRPr>
            </a:p>
          </p:txBody>
        </p:sp>
        <p:sp>
          <p:nvSpPr>
            <p:cNvPr id="14" name="TextBox 13"/>
            <p:cNvSpPr txBox="1"/>
            <p:nvPr/>
          </p:nvSpPr>
          <p:spPr>
            <a:xfrm>
              <a:off x="951183" y="5656272"/>
              <a:ext cx="576000" cy="672840"/>
            </a:xfrm>
            <a:prstGeom prst="rect">
              <a:avLst/>
            </a:prstGeom>
            <a:solidFill>
              <a:schemeClr val="accent2">
                <a:lumMod val="60000"/>
                <a:lumOff val="40000"/>
              </a:schemeClr>
            </a:solidFill>
          </p:spPr>
          <p:txBody>
            <a:bodyPr wrap="square" lIns="36000" rIns="36000" rtlCol="0">
              <a:noAutofit/>
            </a:bodyPr>
            <a:lstStyle/>
            <a:p>
              <a:r>
                <a:rPr lang="en-CA" sz="1100" b="0" dirty="0" err="1">
                  <a:latin typeface="Arial Narrow" charset="0"/>
                  <a:ea typeface="Arial Narrow" charset="0"/>
                  <a:cs typeface="Arial Narrow" charset="0"/>
                </a:rPr>
                <a:t>Impôts</a:t>
              </a:r>
              <a:endParaRPr lang="en-CA" sz="1100" b="0" dirty="0">
                <a:latin typeface="Arial Narrow" charset="0"/>
                <a:ea typeface="Arial Narrow" charset="0"/>
                <a:cs typeface="Arial Narrow" charset="0"/>
              </a:endParaRPr>
            </a:p>
          </p:txBody>
        </p:sp>
        <p:sp>
          <p:nvSpPr>
            <p:cNvPr id="15" name="TextBox 14"/>
            <p:cNvSpPr txBox="1"/>
            <p:nvPr/>
          </p:nvSpPr>
          <p:spPr>
            <a:xfrm>
              <a:off x="951183" y="2431077"/>
              <a:ext cx="576000" cy="2023740"/>
            </a:xfrm>
            <a:prstGeom prst="rect">
              <a:avLst/>
            </a:prstGeom>
            <a:solidFill>
              <a:schemeClr val="bg1"/>
            </a:solidFill>
            <a:ln>
              <a:solidFill>
                <a:schemeClr val="accent1">
                  <a:shade val="50000"/>
                </a:schemeClr>
              </a:solidFill>
              <a:prstDash val="dash"/>
            </a:ln>
          </p:spPr>
          <p:txBody>
            <a:bodyPr wrap="square" lIns="36000" rIns="36000" rtlCol="0">
              <a:noAutofit/>
            </a:bodyPr>
            <a:lstStyle/>
            <a:p>
              <a:r>
                <a:rPr lang="en-CA" sz="1100" b="0" dirty="0" err="1">
                  <a:latin typeface="Arial Narrow" charset="0"/>
                  <a:ea typeface="Arial Narrow" charset="0"/>
                  <a:cs typeface="Arial Narrow" charset="0"/>
                </a:rPr>
                <a:t>Déficit</a:t>
              </a:r>
              <a:r>
                <a:rPr lang="en-CA" sz="1100" b="0" dirty="0">
                  <a:latin typeface="Arial Narrow" charset="0"/>
                  <a:ea typeface="Arial Narrow" charset="0"/>
                  <a:cs typeface="Arial Narrow" charset="0"/>
                </a:rPr>
                <a:t> de </a:t>
              </a:r>
              <a:r>
                <a:rPr lang="en-CA" sz="1100" b="0" dirty="0" err="1">
                  <a:latin typeface="Arial Narrow" charset="0"/>
                  <a:ea typeface="Arial Narrow" charset="0"/>
                  <a:cs typeface="Arial Narrow" charset="0"/>
                </a:rPr>
                <a:t>financement</a:t>
              </a:r>
              <a:endParaRPr lang="en-CA" sz="1100" b="0" dirty="0">
                <a:latin typeface="Arial Narrow" charset="0"/>
                <a:ea typeface="Arial Narrow" charset="0"/>
                <a:cs typeface="Arial Narrow" charset="0"/>
              </a:endParaRPr>
            </a:p>
          </p:txBody>
        </p:sp>
        <p:sp>
          <p:nvSpPr>
            <p:cNvPr id="16" name="TextBox 15"/>
            <p:cNvSpPr txBox="1"/>
            <p:nvPr/>
          </p:nvSpPr>
          <p:spPr>
            <a:xfrm>
              <a:off x="951183" y="5128868"/>
              <a:ext cx="576000" cy="479617"/>
            </a:xfrm>
            <a:prstGeom prst="rect">
              <a:avLst/>
            </a:prstGeom>
            <a:solidFill>
              <a:schemeClr val="accent2">
                <a:lumMod val="20000"/>
                <a:lumOff val="80000"/>
              </a:schemeClr>
            </a:solidFill>
          </p:spPr>
          <p:txBody>
            <a:bodyPr wrap="square" lIns="36000" rIns="36000" rtlCol="0">
              <a:noAutofit/>
            </a:bodyPr>
            <a:lstStyle/>
            <a:p>
              <a:r>
                <a:rPr lang="en-CA" sz="1100" b="0" dirty="0" err="1">
                  <a:latin typeface="Arial Narrow" charset="0"/>
                  <a:ea typeface="Arial Narrow" charset="0"/>
                  <a:cs typeface="Arial Narrow" charset="0"/>
                </a:rPr>
                <a:t>Tarifs</a:t>
              </a:r>
              <a:endParaRPr lang="en-CA" sz="1100" b="0" dirty="0">
                <a:latin typeface="Arial Narrow" charset="0"/>
                <a:ea typeface="Arial Narrow" charset="0"/>
                <a:cs typeface="Arial Narrow" charset="0"/>
              </a:endParaRPr>
            </a:p>
          </p:txBody>
        </p:sp>
        <p:sp>
          <p:nvSpPr>
            <p:cNvPr id="17" name="TextBox 16"/>
            <p:cNvSpPr txBox="1"/>
            <p:nvPr/>
          </p:nvSpPr>
          <p:spPr>
            <a:xfrm>
              <a:off x="951182" y="6400928"/>
              <a:ext cx="1028950" cy="286847"/>
            </a:xfrm>
            <a:prstGeom prst="rect">
              <a:avLst/>
            </a:prstGeom>
            <a:noFill/>
          </p:spPr>
          <p:txBody>
            <a:bodyPr wrap="square" lIns="0" rIns="0" rtlCol="0">
              <a:spAutoFit/>
            </a:bodyPr>
            <a:lstStyle/>
            <a:p>
              <a:r>
                <a:rPr lang="en-CA" sz="1100" dirty="0" err="1">
                  <a:solidFill>
                    <a:schemeClr val="accent2"/>
                  </a:solidFill>
                  <a:latin typeface="+mn-lt"/>
                </a:rPr>
                <a:t>Financements</a:t>
              </a:r>
              <a:endParaRPr lang="en-CA" sz="1100" dirty="0">
                <a:solidFill>
                  <a:schemeClr val="accent2"/>
                </a:solidFill>
                <a:latin typeface="+mn-lt"/>
              </a:endParaRPr>
            </a:p>
          </p:txBody>
        </p:sp>
        <p:sp>
          <p:nvSpPr>
            <p:cNvPr id="18" name="TextBox 17"/>
            <p:cNvSpPr txBox="1"/>
            <p:nvPr/>
          </p:nvSpPr>
          <p:spPr>
            <a:xfrm>
              <a:off x="1980131" y="3275371"/>
              <a:ext cx="576000" cy="1603617"/>
            </a:xfrm>
            <a:prstGeom prst="rect">
              <a:avLst/>
            </a:prstGeom>
            <a:solidFill>
              <a:schemeClr val="bg2">
                <a:lumMod val="20000"/>
                <a:lumOff val="80000"/>
              </a:schemeClr>
            </a:solidFill>
          </p:spPr>
          <p:txBody>
            <a:bodyPr wrap="square" lIns="36000" rIns="36000" rtlCol="0">
              <a:noAutofit/>
            </a:bodyPr>
            <a:lstStyle/>
            <a:p>
              <a:r>
                <a:rPr lang="en-CA" sz="1100" b="0" dirty="0">
                  <a:latin typeface="Arial Narrow" charset="0"/>
                  <a:ea typeface="Arial Narrow" charset="0"/>
                  <a:cs typeface="Arial Narrow" charset="0"/>
                </a:rPr>
                <a:t>Capex</a:t>
              </a:r>
            </a:p>
          </p:txBody>
        </p:sp>
        <p:sp>
          <p:nvSpPr>
            <p:cNvPr id="19" name="TextBox 18"/>
            <p:cNvSpPr txBox="1"/>
            <p:nvPr/>
          </p:nvSpPr>
          <p:spPr>
            <a:xfrm>
              <a:off x="1980131" y="4943254"/>
              <a:ext cx="576000" cy="1417164"/>
            </a:xfrm>
            <a:prstGeom prst="rect">
              <a:avLst/>
            </a:prstGeom>
            <a:solidFill>
              <a:schemeClr val="bg2">
                <a:lumMod val="40000"/>
                <a:lumOff val="60000"/>
              </a:schemeClr>
            </a:solidFill>
          </p:spPr>
          <p:txBody>
            <a:bodyPr wrap="square" lIns="36000" rIns="36000" rtlCol="0">
              <a:noAutofit/>
            </a:bodyPr>
            <a:lstStyle/>
            <a:p>
              <a:r>
                <a:rPr lang="en-CA" sz="1100" b="0" dirty="0">
                  <a:latin typeface="Arial Narrow" charset="0"/>
                  <a:ea typeface="Arial Narrow" charset="0"/>
                  <a:cs typeface="Arial Narrow" charset="0"/>
                </a:rPr>
                <a:t>OPEX et </a:t>
              </a:r>
              <a:r>
                <a:rPr lang="en-CA" sz="1100" b="0" dirty="0" err="1">
                  <a:latin typeface="Arial Narrow" charset="0"/>
                  <a:ea typeface="Arial Narrow" charset="0"/>
                  <a:cs typeface="Arial Narrow" charset="0"/>
                </a:rPr>
                <a:t>mainte-nance</a:t>
              </a:r>
              <a:endParaRPr lang="en-CA" sz="1100" b="0" dirty="0">
                <a:latin typeface="Arial Narrow" charset="0"/>
                <a:ea typeface="Arial Narrow" charset="0"/>
                <a:cs typeface="Arial Narrow" charset="0"/>
              </a:endParaRPr>
            </a:p>
          </p:txBody>
        </p:sp>
        <p:sp>
          <p:nvSpPr>
            <p:cNvPr id="20" name="TextBox 19"/>
            <p:cNvSpPr txBox="1"/>
            <p:nvPr/>
          </p:nvSpPr>
          <p:spPr>
            <a:xfrm>
              <a:off x="1961742" y="2858383"/>
              <a:ext cx="576000" cy="374599"/>
            </a:xfrm>
            <a:prstGeom prst="rect">
              <a:avLst/>
            </a:prstGeom>
            <a:solidFill>
              <a:schemeClr val="bg1">
                <a:lumMod val="85000"/>
              </a:schemeClr>
            </a:solidFill>
          </p:spPr>
          <p:txBody>
            <a:bodyPr wrap="square" lIns="36000" tIns="0" rIns="36000" bIns="0" rtlCol="0" anchor="ctr" anchorCtr="0">
              <a:noAutofit/>
            </a:bodyPr>
            <a:lstStyle/>
            <a:p>
              <a:r>
                <a:rPr lang="en-CA" sz="1100" b="0" dirty="0" err="1">
                  <a:latin typeface="Arial Narrow" charset="0"/>
                  <a:ea typeface="Arial Narrow" charset="0"/>
                  <a:cs typeface="Arial Narrow" charset="0"/>
                </a:rPr>
                <a:t>Coûts</a:t>
              </a:r>
              <a:r>
                <a:rPr lang="en-CA" sz="1100" b="0" dirty="0">
                  <a:latin typeface="Arial Narrow" charset="0"/>
                  <a:ea typeface="Arial Narrow" charset="0"/>
                  <a:cs typeface="Arial Narrow" charset="0"/>
                </a:rPr>
                <a:t> financiers </a:t>
              </a:r>
            </a:p>
          </p:txBody>
        </p:sp>
        <p:sp>
          <p:nvSpPr>
            <p:cNvPr id="21" name="TextBox 20"/>
            <p:cNvSpPr txBox="1"/>
            <p:nvPr/>
          </p:nvSpPr>
          <p:spPr>
            <a:xfrm>
              <a:off x="2635039" y="4515108"/>
              <a:ext cx="576000" cy="584775"/>
            </a:xfrm>
            <a:prstGeom prst="rect">
              <a:avLst/>
            </a:prstGeom>
            <a:pattFill prst="wdUpDiag">
              <a:fgClr>
                <a:schemeClr val="accent2">
                  <a:lumMod val="60000"/>
                  <a:lumOff val="40000"/>
                </a:schemeClr>
              </a:fgClr>
              <a:bgClr>
                <a:schemeClr val="accent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defPPr>
                <a:defRPr lang="en-US"/>
              </a:defPPr>
              <a:lvl1pPr>
                <a:defRPr sz="1100" b="0">
                  <a:solidFill>
                    <a:srgbClr val="00204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CA" dirty="0" err="1">
                  <a:latin typeface="Arial Narrow" charset="0"/>
                  <a:ea typeface="Arial Narrow" charset="0"/>
                  <a:cs typeface="Arial Narrow" charset="0"/>
                </a:rPr>
                <a:t>Concessionnel</a:t>
              </a:r>
              <a:endParaRPr lang="en-CA" dirty="0">
                <a:latin typeface="Arial Narrow" charset="0"/>
                <a:ea typeface="Arial Narrow" charset="0"/>
                <a:cs typeface="Arial Narrow" charset="0"/>
              </a:endParaRPr>
            </a:p>
          </p:txBody>
        </p:sp>
        <p:sp>
          <p:nvSpPr>
            <p:cNvPr id="22" name="TextBox 21"/>
            <p:cNvSpPr txBox="1"/>
            <p:nvPr/>
          </p:nvSpPr>
          <p:spPr>
            <a:xfrm>
              <a:off x="2635039" y="5687579"/>
              <a:ext cx="576000" cy="672840"/>
            </a:xfrm>
            <a:prstGeom prst="rect">
              <a:avLst/>
            </a:prstGeom>
            <a:solidFill>
              <a:schemeClr val="accent2">
                <a:lumMod val="60000"/>
                <a:lumOff val="40000"/>
              </a:schemeClr>
            </a:solidFill>
          </p:spPr>
          <p:txBody>
            <a:bodyPr wrap="square" lIns="36000" rIns="36000" rtlCol="0">
              <a:noAutofit/>
            </a:bodyPr>
            <a:lstStyle/>
            <a:p>
              <a:r>
                <a:rPr lang="en-CA" sz="1100" b="0" dirty="0" err="1">
                  <a:latin typeface="Arial Narrow" charset="0"/>
                  <a:ea typeface="Arial Narrow" charset="0"/>
                  <a:cs typeface="Arial Narrow" charset="0"/>
                </a:rPr>
                <a:t>Impôts</a:t>
              </a:r>
              <a:endParaRPr lang="en-CA" sz="1100" b="0" dirty="0">
                <a:latin typeface="Arial Narrow" charset="0"/>
                <a:ea typeface="Arial Narrow" charset="0"/>
                <a:cs typeface="Arial Narrow" charset="0"/>
              </a:endParaRPr>
            </a:p>
          </p:txBody>
        </p:sp>
        <p:sp>
          <p:nvSpPr>
            <p:cNvPr id="23" name="TextBox 22"/>
            <p:cNvSpPr txBox="1"/>
            <p:nvPr/>
          </p:nvSpPr>
          <p:spPr>
            <a:xfrm>
              <a:off x="2635039" y="2876626"/>
              <a:ext cx="576000" cy="1578191"/>
            </a:xfrm>
            <a:prstGeom prst="rect">
              <a:avLst/>
            </a:prstGeom>
            <a:solidFill>
              <a:schemeClr val="bg1"/>
            </a:solidFill>
            <a:ln>
              <a:solidFill>
                <a:schemeClr val="accent1">
                  <a:shade val="50000"/>
                </a:schemeClr>
              </a:solidFill>
              <a:prstDash val="dash"/>
            </a:ln>
          </p:spPr>
          <p:txBody>
            <a:bodyPr wrap="square" lIns="36000" rIns="36000" rtlCol="0">
              <a:noAutofit/>
            </a:bodyPr>
            <a:lstStyle/>
            <a:p>
              <a:r>
                <a:rPr lang="en-CA" sz="1100" b="0" dirty="0" err="1">
                  <a:latin typeface="Arial Narrow" charset="0"/>
                  <a:ea typeface="Arial Narrow" charset="0"/>
                  <a:cs typeface="Arial Narrow" charset="0"/>
                </a:rPr>
                <a:t>Déficit</a:t>
              </a:r>
              <a:r>
                <a:rPr lang="en-CA" sz="1100" b="0" dirty="0">
                  <a:latin typeface="Arial Narrow" charset="0"/>
                  <a:ea typeface="Arial Narrow" charset="0"/>
                  <a:cs typeface="Arial Narrow" charset="0"/>
                </a:rPr>
                <a:t> de </a:t>
              </a:r>
              <a:r>
                <a:rPr lang="en-CA" sz="1100" b="0" dirty="0" err="1">
                  <a:latin typeface="Arial Narrow" charset="0"/>
                  <a:ea typeface="Arial Narrow" charset="0"/>
                  <a:cs typeface="Arial Narrow" charset="0"/>
                </a:rPr>
                <a:t>financement</a:t>
              </a:r>
              <a:endParaRPr lang="en-CA" sz="1100" b="0" dirty="0">
                <a:latin typeface="Arial Narrow" charset="0"/>
                <a:ea typeface="Arial Narrow" charset="0"/>
                <a:cs typeface="Arial Narrow" charset="0"/>
              </a:endParaRPr>
            </a:p>
          </p:txBody>
        </p:sp>
        <p:sp>
          <p:nvSpPr>
            <p:cNvPr id="24" name="TextBox 23"/>
            <p:cNvSpPr txBox="1"/>
            <p:nvPr/>
          </p:nvSpPr>
          <p:spPr>
            <a:xfrm>
              <a:off x="2635039" y="5160175"/>
              <a:ext cx="576000" cy="479617"/>
            </a:xfrm>
            <a:prstGeom prst="rect">
              <a:avLst/>
            </a:prstGeom>
            <a:solidFill>
              <a:schemeClr val="accent2">
                <a:lumMod val="20000"/>
                <a:lumOff val="80000"/>
              </a:schemeClr>
            </a:solidFill>
          </p:spPr>
          <p:txBody>
            <a:bodyPr wrap="square" lIns="36000" rIns="36000" rtlCol="0">
              <a:noAutofit/>
            </a:bodyPr>
            <a:lstStyle/>
            <a:p>
              <a:r>
                <a:rPr lang="en-CA" sz="1100" b="0" dirty="0" err="1">
                  <a:latin typeface="Arial Narrow" charset="0"/>
                  <a:ea typeface="Arial Narrow" charset="0"/>
                  <a:cs typeface="Arial Narrow" charset="0"/>
                </a:rPr>
                <a:t>Tarifs</a:t>
              </a:r>
              <a:endParaRPr lang="en-CA" sz="1100" b="0" dirty="0">
                <a:latin typeface="Arial Narrow" charset="0"/>
                <a:ea typeface="Arial Narrow" charset="0"/>
                <a:cs typeface="Arial Narrow" charset="0"/>
              </a:endParaRPr>
            </a:p>
          </p:txBody>
        </p:sp>
        <p:sp>
          <p:nvSpPr>
            <p:cNvPr id="25" name="TextBox 24"/>
            <p:cNvSpPr txBox="1"/>
            <p:nvPr/>
          </p:nvSpPr>
          <p:spPr>
            <a:xfrm>
              <a:off x="4318895" y="4120177"/>
              <a:ext cx="576000" cy="584775"/>
            </a:xfrm>
            <a:prstGeom prst="rect">
              <a:avLst/>
            </a:prstGeom>
            <a:pattFill prst="wdUpDiag">
              <a:fgClr>
                <a:schemeClr val="accent2">
                  <a:lumMod val="60000"/>
                  <a:lumOff val="40000"/>
                </a:schemeClr>
              </a:fgClr>
              <a:bgClr>
                <a:schemeClr val="accent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defPPr>
                <a:defRPr lang="en-US"/>
              </a:defPPr>
              <a:lvl1pPr>
                <a:defRPr sz="1100" b="0">
                  <a:solidFill>
                    <a:srgbClr val="00204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CA" dirty="0" err="1">
                  <a:latin typeface="Arial Narrow" charset="0"/>
                  <a:ea typeface="Arial Narrow" charset="0"/>
                  <a:cs typeface="Arial Narrow" charset="0"/>
                </a:rPr>
                <a:t>Concessionnel</a:t>
              </a:r>
              <a:endParaRPr lang="en-CA" dirty="0">
                <a:latin typeface="Arial Narrow" charset="0"/>
                <a:ea typeface="Arial Narrow" charset="0"/>
                <a:cs typeface="Arial Narrow" charset="0"/>
              </a:endParaRPr>
            </a:p>
          </p:txBody>
        </p:sp>
        <p:sp>
          <p:nvSpPr>
            <p:cNvPr id="26" name="TextBox 25"/>
            <p:cNvSpPr txBox="1"/>
            <p:nvPr/>
          </p:nvSpPr>
          <p:spPr>
            <a:xfrm>
              <a:off x="4318895" y="5398966"/>
              <a:ext cx="576000" cy="961453"/>
            </a:xfrm>
            <a:prstGeom prst="rect">
              <a:avLst/>
            </a:prstGeom>
            <a:solidFill>
              <a:schemeClr val="accent2">
                <a:lumMod val="60000"/>
                <a:lumOff val="40000"/>
              </a:schemeClr>
            </a:solidFill>
          </p:spPr>
          <p:txBody>
            <a:bodyPr wrap="square" lIns="36000" rIns="36000" rtlCol="0">
              <a:noAutofit/>
            </a:bodyPr>
            <a:lstStyle/>
            <a:p>
              <a:r>
                <a:rPr lang="en-CA" sz="1100" b="0" dirty="0" err="1">
                  <a:latin typeface="Arial Narrow" charset="0"/>
                  <a:ea typeface="Arial Narrow" charset="0"/>
                  <a:cs typeface="Arial Narrow" charset="0"/>
                </a:rPr>
                <a:t>Impôts</a:t>
              </a:r>
              <a:endParaRPr lang="en-CA" sz="1100" b="0" dirty="0">
                <a:latin typeface="Arial Narrow" charset="0"/>
                <a:ea typeface="Arial Narrow" charset="0"/>
                <a:cs typeface="Arial Narrow" charset="0"/>
              </a:endParaRPr>
            </a:p>
          </p:txBody>
        </p:sp>
        <p:sp>
          <p:nvSpPr>
            <p:cNvPr id="27" name="TextBox 26"/>
            <p:cNvSpPr txBox="1"/>
            <p:nvPr/>
          </p:nvSpPr>
          <p:spPr>
            <a:xfrm>
              <a:off x="4318895" y="2872179"/>
              <a:ext cx="576000" cy="1213004"/>
            </a:xfrm>
            <a:prstGeom prst="rect">
              <a:avLst/>
            </a:prstGeom>
            <a:solidFill>
              <a:schemeClr val="bg1"/>
            </a:solidFill>
            <a:ln>
              <a:solidFill>
                <a:schemeClr val="accent1">
                  <a:shade val="50000"/>
                </a:schemeClr>
              </a:solidFill>
              <a:prstDash val="dash"/>
            </a:ln>
          </p:spPr>
          <p:txBody>
            <a:bodyPr wrap="square" lIns="36000" rIns="36000" rtlCol="0">
              <a:noAutofit/>
            </a:bodyPr>
            <a:lstStyle/>
            <a:p>
              <a:r>
                <a:rPr lang="en-CA" sz="1100" b="0" dirty="0" err="1">
                  <a:latin typeface="Arial Narrow" charset="0"/>
                  <a:ea typeface="Arial Narrow" charset="0"/>
                  <a:cs typeface="Arial Narrow" charset="0"/>
                </a:rPr>
                <a:t>Déficit</a:t>
              </a:r>
              <a:r>
                <a:rPr lang="en-CA" sz="1100" b="0" dirty="0">
                  <a:latin typeface="Arial Narrow" charset="0"/>
                  <a:ea typeface="Arial Narrow" charset="0"/>
                  <a:cs typeface="Arial Narrow" charset="0"/>
                </a:rPr>
                <a:t> de </a:t>
              </a:r>
              <a:r>
                <a:rPr lang="en-CA" sz="1100" b="0" dirty="0" err="1">
                  <a:latin typeface="Arial Narrow" charset="0"/>
                  <a:ea typeface="Arial Narrow" charset="0"/>
                  <a:cs typeface="Arial Narrow" charset="0"/>
                </a:rPr>
                <a:t>financement</a:t>
              </a:r>
              <a:endParaRPr lang="en-CA" sz="1100" b="0" dirty="0">
                <a:latin typeface="Arial Narrow" charset="0"/>
                <a:ea typeface="Arial Narrow" charset="0"/>
                <a:cs typeface="Arial Narrow" charset="0"/>
              </a:endParaRPr>
            </a:p>
          </p:txBody>
        </p:sp>
        <p:sp>
          <p:nvSpPr>
            <p:cNvPr id="28" name="TextBox 27"/>
            <p:cNvSpPr txBox="1"/>
            <p:nvPr/>
          </p:nvSpPr>
          <p:spPr>
            <a:xfrm>
              <a:off x="4318895" y="4739946"/>
              <a:ext cx="576000" cy="627045"/>
            </a:xfrm>
            <a:prstGeom prst="rect">
              <a:avLst/>
            </a:prstGeom>
            <a:solidFill>
              <a:schemeClr val="accent2">
                <a:lumMod val="20000"/>
                <a:lumOff val="80000"/>
              </a:schemeClr>
            </a:solidFill>
          </p:spPr>
          <p:txBody>
            <a:bodyPr wrap="square" lIns="36000" rIns="36000" rtlCol="0">
              <a:noAutofit/>
            </a:bodyPr>
            <a:lstStyle/>
            <a:p>
              <a:r>
                <a:rPr lang="en-CA" sz="1100" b="0" dirty="0" err="1">
                  <a:latin typeface="Arial Narrow" charset="0"/>
                  <a:ea typeface="Arial Narrow" charset="0"/>
                  <a:cs typeface="Arial Narrow" charset="0"/>
                </a:rPr>
                <a:t>Tarifs</a:t>
              </a:r>
              <a:endParaRPr lang="en-CA" sz="1100" b="0" dirty="0">
                <a:latin typeface="Arial Narrow" charset="0"/>
                <a:ea typeface="Arial Narrow" charset="0"/>
                <a:cs typeface="Arial Narrow" charset="0"/>
              </a:endParaRPr>
            </a:p>
          </p:txBody>
        </p:sp>
        <p:sp>
          <p:nvSpPr>
            <p:cNvPr id="29" name="TextBox 28"/>
            <p:cNvSpPr txBox="1"/>
            <p:nvPr/>
          </p:nvSpPr>
          <p:spPr>
            <a:xfrm>
              <a:off x="6002751" y="4301407"/>
              <a:ext cx="576000" cy="403544"/>
            </a:xfrm>
            <a:prstGeom prst="rect">
              <a:avLst/>
            </a:prstGeom>
            <a:pattFill prst="wdUpDiag">
              <a:fgClr>
                <a:schemeClr val="accent2">
                  <a:lumMod val="60000"/>
                  <a:lumOff val="40000"/>
                </a:schemeClr>
              </a:fgClr>
              <a:bgClr>
                <a:schemeClr val="accent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defPPr>
                <a:defRPr lang="en-US"/>
              </a:defPPr>
              <a:lvl1pPr>
                <a:defRPr sz="1100" b="0">
                  <a:solidFill>
                    <a:srgbClr val="00204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CA" dirty="0" err="1">
                  <a:latin typeface="Arial Narrow" charset="0"/>
                  <a:ea typeface="Arial Narrow" charset="0"/>
                  <a:cs typeface="Arial Narrow" charset="0"/>
                </a:rPr>
                <a:t>Concessionnel</a:t>
              </a:r>
              <a:endParaRPr lang="en-CA" dirty="0">
                <a:latin typeface="Arial Narrow" charset="0"/>
                <a:ea typeface="Arial Narrow" charset="0"/>
                <a:cs typeface="Arial Narrow" charset="0"/>
              </a:endParaRPr>
            </a:p>
          </p:txBody>
        </p:sp>
        <p:sp>
          <p:nvSpPr>
            <p:cNvPr id="30" name="TextBox 29"/>
            <p:cNvSpPr txBox="1"/>
            <p:nvPr/>
          </p:nvSpPr>
          <p:spPr>
            <a:xfrm>
              <a:off x="6002751" y="5398965"/>
              <a:ext cx="576000" cy="961453"/>
            </a:xfrm>
            <a:prstGeom prst="rect">
              <a:avLst/>
            </a:prstGeom>
            <a:solidFill>
              <a:schemeClr val="accent2">
                <a:lumMod val="60000"/>
                <a:lumOff val="40000"/>
              </a:schemeClr>
            </a:solidFill>
          </p:spPr>
          <p:txBody>
            <a:bodyPr wrap="square" lIns="36000" rIns="36000" rtlCol="0">
              <a:noAutofit/>
            </a:bodyPr>
            <a:lstStyle/>
            <a:p>
              <a:r>
                <a:rPr lang="en-CA" sz="1100" b="0" dirty="0" err="1">
                  <a:latin typeface="Arial Narrow" charset="0"/>
                  <a:ea typeface="Arial Narrow" charset="0"/>
                  <a:cs typeface="Arial Narrow" charset="0"/>
                </a:rPr>
                <a:t>Impôts</a:t>
              </a:r>
              <a:endParaRPr lang="en-CA" sz="1100" b="0" dirty="0">
                <a:latin typeface="Arial Narrow" charset="0"/>
                <a:ea typeface="Arial Narrow" charset="0"/>
                <a:cs typeface="Arial Narrow" charset="0"/>
              </a:endParaRPr>
            </a:p>
          </p:txBody>
        </p:sp>
        <p:sp>
          <p:nvSpPr>
            <p:cNvPr id="31" name="TextBox 30"/>
            <p:cNvSpPr txBox="1"/>
            <p:nvPr/>
          </p:nvSpPr>
          <p:spPr>
            <a:xfrm>
              <a:off x="6002751" y="4739945"/>
              <a:ext cx="576000" cy="627045"/>
            </a:xfrm>
            <a:prstGeom prst="rect">
              <a:avLst/>
            </a:prstGeom>
            <a:solidFill>
              <a:schemeClr val="accent2">
                <a:lumMod val="20000"/>
                <a:lumOff val="80000"/>
              </a:schemeClr>
            </a:solidFill>
          </p:spPr>
          <p:txBody>
            <a:bodyPr wrap="square" lIns="36000" rIns="36000" rtlCol="0">
              <a:noAutofit/>
            </a:bodyPr>
            <a:lstStyle/>
            <a:p>
              <a:r>
                <a:rPr lang="en-CA" sz="1100" b="0" dirty="0" err="1">
                  <a:latin typeface="Arial Narrow" charset="0"/>
                  <a:ea typeface="Arial Narrow" charset="0"/>
                  <a:cs typeface="Arial Narrow" charset="0"/>
                </a:rPr>
                <a:t>Tarifs</a:t>
              </a:r>
              <a:endParaRPr lang="en-CA" sz="1100" b="0" dirty="0">
                <a:latin typeface="Arial Narrow" charset="0"/>
                <a:ea typeface="Arial Narrow" charset="0"/>
                <a:cs typeface="Arial Narrow" charset="0"/>
              </a:endParaRPr>
            </a:p>
          </p:txBody>
        </p:sp>
        <p:sp>
          <p:nvSpPr>
            <p:cNvPr id="32" name="TextBox 31"/>
            <p:cNvSpPr txBox="1"/>
            <p:nvPr/>
          </p:nvSpPr>
          <p:spPr>
            <a:xfrm>
              <a:off x="3663987" y="3267520"/>
              <a:ext cx="576000" cy="1611468"/>
            </a:xfrm>
            <a:prstGeom prst="rect">
              <a:avLst/>
            </a:prstGeom>
            <a:solidFill>
              <a:schemeClr val="bg2">
                <a:lumMod val="20000"/>
                <a:lumOff val="80000"/>
              </a:schemeClr>
            </a:solidFill>
          </p:spPr>
          <p:txBody>
            <a:bodyPr wrap="square" lIns="36000" rIns="36000" rtlCol="0">
              <a:noAutofit/>
            </a:bodyPr>
            <a:lstStyle/>
            <a:p>
              <a:r>
                <a:rPr lang="en-CA" sz="1100" b="0" dirty="0">
                  <a:latin typeface="Arial Narrow" charset="0"/>
                  <a:ea typeface="Arial Narrow" charset="0"/>
                  <a:cs typeface="Arial Narrow" charset="0"/>
                </a:rPr>
                <a:t>Capex</a:t>
              </a:r>
            </a:p>
          </p:txBody>
        </p:sp>
        <p:sp>
          <p:nvSpPr>
            <p:cNvPr id="33" name="TextBox 32"/>
            <p:cNvSpPr txBox="1"/>
            <p:nvPr/>
          </p:nvSpPr>
          <p:spPr>
            <a:xfrm>
              <a:off x="3663987" y="4943254"/>
              <a:ext cx="576000" cy="1417164"/>
            </a:xfrm>
            <a:prstGeom prst="rect">
              <a:avLst/>
            </a:prstGeom>
            <a:solidFill>
              <a:schemeClr val="bg2">
                <a:lumMod val="40000"/>
                <a:lumOff val="60000"/>
              </a:schemeClr>
            </a:solidFill>
          </p:spPr>
          <p:txBody>
            <a:bodyPr wrap="square" lIns="36000" rIns="36000" rtlCol="0">
              <a:noAutofit/>
            </a:bodyPr>
            <a:lstStyle/>
            <a:p>
              <a:r>
                <a:rPr lang="en-CA" sz="1100" b="0" dirty="0">
                  <a:latin typeface="Arial Narrow" charset="0"/>
                  <a:ea typeface="Arial Narrow" charset="0"/>
                  <a:cs typeface="Arial Narrow" charset="0"/>
                </a:rPr>
                <a:t>OPEX et </a:t>
              </a:r>
              <a:r>
                <a:rPr lang="en-CA" sz="1100" b="0" dirty="0" err="1">
                  <a:latin typeface="Arial Narrow" charset="0"/>
                  <a:ea typeface="Arial Narrow" charset="0"/>
                  <a:cs typeface="Arial Narrow" charset="0"/>
                </a:rPr>
                <a:t>mainte-nance</a:t>
              </a:r>
              <a:endParaRPr lang="en-CA" sz="1100" b="0" dirty="0">
                <a:latin typeface="Arial Narrow" charset="0"/>
                <a:ea typeface="Arial Narrow" charset="0"/>
                <a:cs typeface="Arial Narrow" charset="0"/>
              </a:endParaRPr>
            </a:p>
          </p:txBody>
        </p:sp>
        <p:sp>
          <p:nvSpPr>
            <p:cNvPr id="34" name="TextBox 33"/>
            <p:cNvSpPr txBox="1"/>
            <p:nvPr/>
          </p:nvSpPr>
          <p:spPr>
            <a:xfrm>
              <a:off x="5347843" y="3428965"/>
              <a:ext cx="576000" cy="1450022"/>
            </a:xfrm>
            <a:prstGeom prst="rect">
              <a:avLst/>
            </a:prstGeom>
            <a:solidFill>
              <a:schemeClr val="bg2">
                <a:lumMod val="20000"/>
                <a:lumOff val="80000"/>
              </a:schemeClr>
            </a:solidFill>
          </p:spPr>
          <p:txBody>
            <a:bodyPr wrap="square" lIns="36000" rIns="36000" rtlCol="0">
              <a:noAutofit/>
            </a:bodyPr>
            <a:lstStyle/>
            <a:p>
              <a:r>
                <a:rPr lang="en-CA" sz="1100" b="0" dirty="0">
                  <a:latin typeface="Arial Narrow" charset="0"/>
                  <a:ea typeface="Arial Narrow" charset="0"/>
                  <a:cs typeface="Arial Narrow" charset="0"/>
                </a:rPr>
                <a:t>Capex</a:t>
              </a:r>
            </a:p>
          </p:txBody>
        </p:sp>
        <p:sp>
          <p:nvSpPr>
            <p:cNvPr id="35" name="TextBox 34"/>
            <p:cNvSpPr txBox="1"/>
            <p:nvPr/>
          </p:nvSpPr>
          <p:spPr>
            <a:xfrm>
              <a:off x="5347843" y="4943253"/>
              <a:ext cx="576000" cy="1417164"/>
            </a:xfrm>
            <a:prstGeom prst="rect">
              <a:avLst/>
            </a:prstGeom>
            <a:solidFill>
              <a:schemeClr val="bg2">
                <a:lumMod val="40000"/>
                <a:lumOff val="60000"/>
              </a:schemeClr>
            </a:solidFill>
          </p:spPr>
          <p:txBody>
            <a:bodyPr wrap="square" lIns="36000" rIns="36000" rtlCol="0">
              <a:noAutofit/>
            </a:bodyPr>
            <a:lstStyle/>
            <a:p>
              <a:r>
                <a:rPr lang="en-CA" sz="1100" b="0" dirty="0">
                  <a:latin typeface="Arial Narrow" charset="0"/>
                  <a:ea typeface="Arial Narrow" charset="0"/>
                  <a:cs typeface="Arial Narrow" charset="0"/>
                </a:rPr>
                <a:t>OPEX et </a:t>
              </a:r>
              <a:r>
                <a:rPr lang="en-CA" sz="1100" b="0" dirty="0" err="1">
                  <a:latin typeface="Arial Narrow" charset="0"/>
                  <a:ea typeface="Arial Narrow" charset="0"/>
                  <a:cs typeface="Arial Narrow" charset="0"/>
                </a:rPr>
                <a:t>mainte-nance</a:t>
              </a:r>
              <a:endParaRPr lang="en-CA" sz="1100" b="0" dirty="0">
                <a:latin typeface="Arial Narrow" charset="0"/>
                <a:ea typeface="Arial Narrow" charset="0"/>
                <a:cs typeface="Arial Narrow" charset="0"/>
              </a:endParaRPr>
            </a:p>
          </p:txBody>
        </p:sp>
        <p:sp>
          <p:nvSpPr>
            <p:cNvPr id="36" name="TextBox 35"/>
            <p:cNvSpPr txBox="1"/>
            <p:nvPr/>
          </p:nvSpPr>
          <p:spPr>
            <a:xfrm>
              <a:off x="5347843" y="2872178"/>
              <a:ext cx="576000" cy="523298"/>
            </a:xfrm>
            <a:prstGeom prst="rect">
              <a:avLst/>
            </a:prstGeom>
            <a:solidFill>
              <a:schemeClr val="bg1">
                <a:lumMod val="85000"/>
              </a:schemeClr>
            </a:solidFill>
          </p:spPr>
          <p:txBody>
            <a:bodyPr wrap="square" lIns="36000" rIns="36000" rtlCol="0">
              <a:noAutofit/>
            </a:bodyPr>
            <a:lstStyle/>
            <a:p>
              <a:r>
                <a:rPr lang="en-CA" sz="1100" b="0" dirty="0" err="1">
                  <a:latin typeface="Arial Narrow" charset="0"/>
                  <a:ea typeface="Arial Narrow" charset="0"/>
                  <a:cs typeface="Arial Narrow" charset="0"/>
                </a:rPr>
                <a:t>Coûts</a:t>
              </a:r>
              <a:r>
                <a:rPr lang="en-CA" sz="1100" b="0" dirty="0">
                  <a:latin typeface="Arial Narrow" charset="0"/>
                  <a:ea typeface="Arial Narrow" charset="0"/>
                  <a:cs typeface="Arial Narrow" charset="0"/>
                </a:rPr>
                <a:t> financiers </a:t>
              </a:r>
            </a:p>
          </p:txBody>
        </p:sp>
        <p:sp>
          <p:nvSpPr>
            <p:cNvPr id="37" name="TextBox 36"/>
            <p:cNvSpPr txBox="1"/>
            <p:nvPr/>
          </p:nvSpPr>
          <p:spPr>
            <a:xfrm>
              <a:off x="7031699" y="3395476"/>
              <a:ext cx="576000" cy="1483902"/>
            </a:xfrm>
            <a:prstGeom prst="rect">
              <a:avLst/>
            </a:prstGeom>
            <a:solidFill>
              <a:schemeClr val="bg2">
                <a:lumMod val="20000"/>
                <a:lumOff val="80000"/>
              </a:schemeClr>
            </a:solidFill>
          </p:spPr>
          <p:txBody>
            <a:bodyPr wrap="square" lIns="36000" rIns="36000" rtlCol="0">
              <a:noAutofit/>
            </a:bodyPr>
            <a:lstStyle/>
            <a:p>
              <a:r>
                <a:rPr lang="en-CA" sz="1100" b="0" dirty="0">
                  <a:latin typeface="Arial Narrow" charset="0"/>
                  <a:ea typeface="Arial Narrow" charset="0"/>
                  <a:cs typeface="Arial Narrow" charset="0"/>
                </a:rPr>
                <a:t>Capex</a:t>
              </a:r>
            </a:p>
          </p:txBody>
        </p:sp>
        <p:sp>
          <p:nvSpPr>
            <p:cNvPr id="38" name="TextBox 37"/>
            <p:cNvSpPr txBox="1"/>
            <p:nvPr/>
          </p:nvSpPr>
          <p:spPr>
            <a:xfrm>
              <a:off x="7031699" y="4943644"/>
              <a:ext cx="576000" cy="1417164"/>
            </a:xfrm>
            <a:prstGeom prst="rect">
              <a:avLst/>
            </a:prstGeom>
            <a:solidFill>
              <a:schemeClr val="bg2">
                <a:lumMod val="40000"/>
                <a:lumOff val="60000"/>
              </a:schemeClr>
            </a:solidFill>
          </p:spPr>
          <p:txBody>
            <a:bodyPr wrap="square" lIns="36000" rIns="36000" rtlCol="0">
              <a:noAutofit/>
            </a:bodyPr>
            <a:lstStyle/>
            <a:p>
              <a:r>
                <a:rPr lang="en-CA" sz="1100" b="0" dirty="0">
                  <a:latin typeface="Arial Narrow" charset="0"/>
                  <a:ea typeface="Arial Narrow" charset="0"/>
                  <a:cs typeface="Arial Narrow" charset="0"/>
                </a:rPr>
                <a:t>OPEX et </a:t>
              </a:r>
              <a:r>
                <a:rPr lang="en-CA" sz="1100" b="0" dirty="0" err="1">
                  <a:latin typeface="Arial Narrow" charset="0"/>
                  <a:ea typeface="Arial Narrow" charset="0"/>
                  <a:cs typeface="Arial Narrow" charset="0"/>
                </a:rPr>
                <a:t>mainte-nance</a:t>
              </a:r>
              <a:endParaRPr lang="en-CA" sz="1100" b="0" dirty="0">
                <a:latin typeface="Arial Narrow" charset="0"/>
                <a:ea typeface="Arial Narrow" charset="0"/>
                <a:cs typeface="Arial Narrow" charset="0"/>
              </a:endParaRPr>
            </a:p>
          </p:txBody>
        </p:sp>
        <p:sp>
          <p:nvSpPr>
            <p:cNvPr id="39" name="TextBox 38"/>
            <p:cNvSpPr txBox="1"/>
            <p:nvPr/>
          </p:nvSpPr>
          <p:spPr>
            <a:xfrm>
              <a:off x="7031699" y="2872568"/>
              <a:ext cx="576000" cy="458641"/>
            </a:xfrm>
            <a:prstGeom prst="rect">
              <a:avLst/>
            </a:prstGeom>
            <a:solidFill>
              <a:schemeClr val="bg1">
                <a:lumMod val="85000"/>
              </a:schemeClr>
            </a:solidFill>
          </p:spPr>
          <p:txBody>
            <a:bodyPr wrap="square" lIns="36000" rIns="36000" rtlCol="0">
              <a:noAutofit/>
            </a:bodyPr>
            <a:lstStyle/>
            <a:p>
              <a:r>
                <a:rPr lang="en-CA" sz="1100" b="0" dirty="0" err="1">
                  <a:latin typeface="Arial Narrow" charset="0"/>
                  <a:ea typeface="Arial Narrow" charset="0"/>
                  <a:cs typeface="Arial Narrow" charset="0"/>
                </a:rPr>
                <a:t>Coûts</a:t>
              </a:r>
              <a:r>
                <a:rPr lang="en-CA" sz="1100" b="0" dirty="0">
                  <a:latin typeface="Arial Narrow" charset="0"/>
                  <a:ea typeface="Arial Narrow" charset="0"/>
                  <a:cs typeface="Arial Narrow" charset="0"/>
                </a:rPr>
                <a:t> financiers </a:t>
              </a:r>
            </a:p>
          </p:txBody>
        </p:sp>
        <p:sp>
          <p:nvSpPr>
            <p:cNvPr id="40" name="TextBox 39"/>
            <p:cNvSpPr txBox="1"/>
            <p:nvPr/>
          </p:nvSpPr>
          <p:spPr>
            <a:xfrm>
              <a:off x="7686607" y="5858674"/>
              <a:ext cx="576000" cy="502135"/>
            </a:xfrm>
            <a:prstGeom prst="rect">
              <a:avLst/>
            </a:prstGeom>
            <a:solidFill>
              <a:schemeClr val="accent2">
                <a:lumMod val="60000"/>
                <a:lumOff val="40000"/>
              </a:schemeClr>
            </a:solidFill>
          </p:spPr>
          <p:txBody>
            <a:bodyPr wrap="square" lIns="36000" rIns="36000" rtlCol="0">
              <a:noAutofit/>
            </a:bodyPr>
            <a:lstStyle/>
            <a:p>
              <a:r>
                <a:rPr lang="en-CA" sz="1100" b="0" dirty="0" err="1">
                  <a:latin typeface="Arial Narrow" charset="0"/>
                  <a:ea typeface="Arial Narrow" charset="0"/>
                  <a:cs typeface="Arial Narrow" charset="0"/>
                </a:rPr>
                <a:t>Impôts</a:t>
              </a:r>
              <a:endParaRPr lang="en-CA" sz="1100" b="0" dirty="0">
                <a:latin typeface="Arial Narrow" charset="0"/>
                <a:ea typeface="Arial Narrow" charset="0"/>
                <a:cs typeface="Arial Narrow" charset="0"/>
              </a:endParaRPr>
            </a:p>
          </p:txBody>
        </p:sp>
        <p:sp>
          <p:nvSpPr>
            <p:cNvPr id="41" name="TextBox 40"/>
            <p:cNvSpPr txBox="1"/>
            <p:nvPr/>
          </p:nvSpPr>
          <p:spPr>
            <a:xfrm>
              <a:off x="7686607" y="3928086"/>
              <a:ext cx="576000" cy="1871723"/>
            </a:xfrm>
            <a:prstGeom prst="rect">
              <a:avLst/>
            </a:prstGeom>
            <a:solidFill>
              <a:schemeClr val="accent2">
                <a:lumMod val="20000"/>
                <a:lumOff val="80000"/>
              </a:schemeClr>
            </a:solidFill>
          </p:spPr>
          <p:txBody>
            <a:bodyPr wrap="square" lIns="36000" rIns="36000" rtlCol="0">
              <a:noAutofit/>
            </a:bodyPr>
            <a:lstStyle/>
            <a:p>
              <a:r>
                <a:rPr lang="en-CA" sz="1100" b="0" dirty="0" err="1">
                  <a:latin typeface="Arial Narrow" charset="0"/>
                  <a:ea typeface="Arial Narrow" charset="0"/>
                  <a:cs typeface="Arial Narrow" charset="0"/>
                </a:rPr>
                <a:t>Tarifs</a:t>
              </a:r>
              <a:endParaRPr lang="en-CA" sz="1100" b="0" dirty="0">
                <a:latin typeface="Arial Narrow" charset="0"/>
                <a:ea typeface="Arial Narrow" charset="0"/>
                <a:cs typeface="Arial Narrow" charset="0"/>
              </a:endParaRPr>
            </a:p>
          </p:txBody>
        </p:sp>
        <p:sp>
          <p:nvSpPr>
            <p:cNvPr id="42" name="TextBox 41"/>
            <p:cNvSpPr txBox="1"/>
            <p:nvPr/>
          </p:nvSpPr>
          <p:spPr>
            <a:xfrm>
              <a:off x="6002751" y="2872179"/>
              <a:ext cx="576000" cy="1331266"/>
            </a:xfrm>
            <a:prstGeom prst="rect">
              <a:avLst/>
            </a:prstGeom>
            <a:solidFill>
              <a:schemeClr val="accent2">
                <a:lumMod val="20000"/>
                <a:lumOff val="80000"/>
              </a:schemeClr>
            </a:solidFill>
          </p:spPr>
          <p:txBody>
            <a:bodyPr wrap="square" lIns="36000" rIns="36000" rtlCol="0">
              <a:noAutofit/>
            </a:bodyPr>
            <a:lstStyle>
              <a:defPPr>
                <a:defRPr lang="en-US"/>
              </a:defPPr>
              <a:lvl1pPr>
                <a:defRPr sz="1100" b="0">
                  <a:latin typeface="Arial Narrow" charset="0"/>
                  <a:ea typeface="Arial Narrow" charset="0"/>
                  <a:cs typeface="Arial Narrow" charset="0"/>
                </a:defRPr>
              </a:lvl1pPr>
            </a:lstStyle>
            <a:p>
              <a:r>
                <a:rPr lang="en-CA" dirty="0"/>
                <a:t>Finance </a:t>
              </a:r>
              <a:r>
                <a:rPr lang="en-CA" dirty="0" err="1"/>
                <a:t>privée</a:t>
              </a:r>
              <a:endParaRPr lang="en-CA" dirty="0"/>
            </a:p>
          </p:txBody>
        </p:sp>
        <p:sp>
          <p:nvSpPr>
            <p:cNvPr id="43" name="TextBox 42"/>
            <p:cNvSpPr txBox="1"/>
            <p:nvPr/>
          </p:nvSpPr>
          <p:spPr>
            <a:xfrm>
              <a:off x="7686606" y="2876625"/>
              <a:ext cx="576000" cy="992595"/>
            </a:xfrm>
            <a:prstGeom prst="rect">
              <a:avLst/>
            </a:prstGeom>
            <a:solidFill>
              <a:schemeClr val="accent2">
                <a:lumMod val="20000"/>
                <a:lumOff val="80000"/>
              </a:schemeClr>
            </a:solidFill>
          </p:spPr>
          <p:txBody>
            <a:bodyPr wrap="square" lIns="36000" rIns="36000" rtlCol="0">
              <a:noAutofit/>
            </a:bodyPr>
            <a:lstStyle>
              <a:defPPr>
                <a:defRPr lang="en-US"/>
              </a:defPPr>
              <a:lvl1pPr>
                <a:defRPr sz="1100" b="0">
                  <a:latin typeface="Arial Narrow" charset="0"/>
                  <a:ea typeface="Arial Narrow" charset="0"/>
                  <a:cs typeface="Arial Narrow" charset="0"/>
                </a:defRPr>
              </a:lvl1pPr>
            </a:lstStyle>
            <a:p>
              <a:endParaRPr lang="en-CA" dirty="0"/>
            </a:p>
            <a:p>
              <a:r>
                <a:rPr lang="en-CA" dirty="0"/>
                <a:t>Finance </a:t>
              </a:r>
              <a:r>
                <a:rPr lang="en-CA" dirty="0" err="1"/>
                <a:t>privée</a:t>
              </a:r>
              <a:endParaRPr lang="en-CA" dirty="0"/>
            </a:p>
          </p:txBody>
        </p:sp>
        <p:sp>
          <p:nvSpPr>
            <p:cNvPr id="44" name="TextBox 43"/>
            <p:cNvSpPr txBox="1"/>
            <p:nvPr/>
          </p:nvSpPr>
          <p:spPr bwMode="auto">
            <a:xfrm>
              <a:off x="8380668" y="2944355"/>
              <a:ext cx="584887" cy="70868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spcBef>
                  <a:spcPts val="400"/>
                </a:spcBef>
              </a:pPr>
              <a:r>
                <a:rPr lang="en-CA" sz="1050" b="0" kern="0" dirty="0">
                  <a:latin typeface="Arial Narrow" charset="0"/>
                  <a:ea typeface="Arial Narrow" charset="0"/>
                  <a:cs typeface="Arial Narrow" charset="0"/>
                </a:rPr>
                <a:t>Pour </a:t>
              </a:r>
              <a:r>
                <a:rPr lang="en-CA" sz="1050" b="0" kern="0" dirty="0" err="1">
                  <a:latin typeface="Arial Narrow" charset="0"/>
                  <a:ea typeface="Arial Narrow" charset="0"/>
                  <a:cs typeface="Arial Narrow" charset="0"/>
                </a:rPr>
                <a:t>besoins</a:t>
              </a:r>
              <a:r>
                <a:rPr lang="en-CA" sz="1050" b="0" kern="0" dirty="0">
                  <a:latin typeface="Arial Narrow" charset="0"/>
                  <a:ea typeface="Arial Narrow" charset="0"/>
                  <a:cs typeface="Arial Narrow" charset="0"/>
                </a:rPr>
                <a:t> “</a:t>
              </a:r>
              <a:r>
                <a:rPr lang="en-CA" sz="1050" b="0" kern="0" dirty="0" err="1">
                  <a:latin typeface="Arial Narrow" charset="0"/>
                  <a:ea typeface="Arial Narrow" charset="0"/>
                  <a:cs typeface="Arial Narrow" charset="0"/>
                </a:rPr>
                <a:t>capex</a:t>
              </a:r>
              <a:r>
                <a:rPr lang="en-CA" sz="1050" b="0" kern="0" dirty="0">
                  <a:latin typeface="Arial Narrow" charset="0"/>
                  <a:ea typeface="Arial Narrow" charset="0"/>
                  <a:cs typeface="Arial Narrow" charset="0"/>
                </a:rPr>
                <a:t>” courants </a:t>
              </a:r>
            </a:p>
          </p:txBody>
        </p:sp>
        <p:sp>
          <p:nvSpPr>
            <p:cNvPr id="45" name="TextBox 44"/>
            <p:cNvSpPr txBox="1"/>
            <p:nvPr/>
          </p:nvSpPr>
          <p:spPr bwMode="auto">
            <a:xfrm>
              <a:off x="8380668" y="4191944"/>
              <a:ext cx="584887" cy="88585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spcBef>
                  <a:spcPts val="400"/>
                </a:spcBef>
              </a:pPr>
              <a:r>
                <a:rPr lang="en-CA" sz="1050" b="0" kern="0" dirty="0">
                  <a:latin typeface="Arial Narrow" charset="0"/>
                  <a:ea typeface="Arial Narrow" charset="0"/>
                  <a:cs typeface="Arial Narrow" charset="0"/>
                </a:rPr>
                <a:t>Les </a:t>
              </a:r>
              <a:r>
                <a:rPr lang="en-CA" sz="1050" b="0" kern="0" dirty="0" err="1">
                  <a:latin typeface="Arial Narrow" charset="0"/>
                  <a:ea typeface="Arial Narrow" charset="0"/>
                  <a:cs typeface="Arial Narrow" charset="0"/>
                </a:rPr>
                <a:t>tarifs</a:t>
              </a:r>
              <a:r>
                <a:rPr lang="en-CA" sz="1050" b="0" kern="0" dirty="0">
                  <a:latin typeface="Arial Narrow" charset="0"/>
                  <a:ea typeface="Arial Narrow" charset="0"/>
                  <a:cs typeface="Arial Narrow" charset="0"/>
                </a:rPr>
                <a:t> </a:t>
              </a:r>
              <a:r>
                <a:rPr lang="en-CA" sz="1050" b="0" kern="0" dirty="0" err="1">
                  <a:latin typeface="Arial Narrow" charset="0"/>
                  <a:ea typeface="Arial Narrow" charset="0"/>
                  <a:cs typeface="Arial Narrow" charset="0"/>
                </a:rPr>
                <a:t>récouvre</a:t>
              </a:r>
              <a:r>
                <a:rPr lang="en-CA" sz="1050" b="0" kern="0" dirty="0">
                  <a:latin typeface="Arial Narrow" charset="0"/>
                  <a:ea typeface="Arial Narrow" charset="0"/>
                  <a:cs typeface="Arial Narrow" charset="0"/>
                </a:rPr>
                <a:t> </a:t>
              </a:r>
              <a:r>
                <a:rPr lang="en-CA" sz="1050" b="0" kern="0" dirty="0" err="1">
                  <a:latin typeface="Arial Narrow" charset="0"/>
                  <a:ea typeface="Arial Narrow" charset="0"/>
                  <a:cs typeface="Arial Narrow" charset="0"/>
                </a:rPr>
                <a:t>une</a:t>
              </a:r>
              <a:r>
                <a:rPr lang="en-CA" sz="1050" b="0" kern="0" dirty="0">
                  <a:latin typeface="Arial Narrow" charset="0"/>
                  <a:ea typeface="Arial Narrow" charset="0"/>
                  <a:cs typeface="Arial Narrow" charset="0"/>
                </a:rPr>
                <a:t> </a:t>
              </a:r>
              <a:r>
                <a:rPr lang="en-CA" sz="1050" b="0" kern="0" dirty="0" err="1">
                  <a:latin typeface="Arial Narrow" charset="0"/>
                  <a:ea typeface="Arial Narrow" charset="0"/>
                  <a:cs typeface="Arial Narrow" charset="0"/>
                </a:rPr>
                <a:t>grande</a:t>
              </a:r>
              <a:r>
                <a:rPr lang="en-CA" sz="1050" b="0" kern="0" dirty="0">
                  <a:latin typeface="Arial Narrow" charset="0"/>
                  <a:ea typeface="Arial Narrow" charset="0"/>
                  <a:cs typeface="Arial Narrow" charset="0"/>
                </a:rPr>
                <a:t> </a:t>
              </a:r>
              <a:r>
                <a:rPr lang="en-CA" sz="1050" b="0" kern="0" dirty="0" err="1">
                  <a:latin typeface="Arial Narrow" charset="0"/>
                  <a:ea typeface="Arial Narrow" charset="0"/>
                  <a:cs typeface="Arial Narrow" charset="0"/>
                </a:rPr>
                <a:t>partie</a:t>
              </a:r>
              <a:r>
                <a:rPr lang="en-CA" sz="1050" b="0" kern="0" dirty="0">
                  <a:latin typeface="Arial Narrow" charset="0"/>
                  <a:ea typeface="Arial Narrow" charset="0"/>
                  <a:cs typeface="Arial Narrow" charset="0"/>
                </a:rPr>
                <a:t> des </a:t>
              </a:r>
              <a:r>
                <a:rPr lang="en-CA" sz="1050" b="0" kern="0" dirty="0" err="1">
                  <a:latin typeface="Arial Narrow" charset="0"/>
                  <a:ea typeface="Arial Narrow" charset="0"/>
                  <a:cs typeface="Arial Narrow" charset="0"/>
                </a:rPr>
                <a:t>coûts</a:t>
              </a:r>
              <a:r>
                <a:rPr lang="en-CA" sz="1050" b="0" kern="0" dirty="0">
                  <a:latin typeface="Arial Narrow" charset="0"/>
                  <a:ea typeface="Arial Narrow" charset="0"/>
                  <a:cs typeface="Arial Narrow" charset="0"/>
                </a:rPr>
                <a:t> </a:t>
              </a:r>
            </a:p>
          </p:txBody>
        </p:sp>
        <p:sp>
          <p:nvSpPr>
            <p:cNvPr id="46" name="TextBox 45"/>
            <p:cNvSpPr txBox="1"/>
            <p:nvPr/>
          </p:nvSpPr>
          <p:spPr bwMode="auto">
            <a:xfrm>
              <a:off x="8380668" y="5759587"/>
              <a:ext cx="584887" cy="70868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spcBef>
                  <a:spcPts val="400"/>
                </a:spcBef>
              </a:pPr>
              <a:r>
                <a:rPr lang="en-CA" sz="1050" b="0" kern="0" dirty="0" err="1">
                  <a:latin typeface="Arial Narrow" charset="0"/>
                  <a:ea typeface="Arial Narrow" charset="0"/>
                  <a:cs typeface="Arial Narrow" charset="0"/>
                </a:rPr>
                <a:t>Uniquement</a:t>
              </a:r>
              <a:r>
                <a:rPr lang="en-CA" sz="1050" b="0" kern="0" dirty="0">
                  <a:latin typeface="Arial Narrow" charset="0"/>
                  <a:ea typeface="Arial Narrow" charset="0"/>
                  <a:cs typeface="Arial Narrow" charset="0"/>
                </a:rPr>
                <a:t> des </a:t>
              </a:r>
              <a:r>
                <a:rPr lang="en-CA" sz="1050" b="0" kern="0" dirty="0" err="1">
                  <a:latin typeface="Arial Narrow" charset="0"/>
                  <a:ea typeface="Arial Narrow" charset="0"/>
                  <a:cs typeface="Arial Narrow" charset="0"/>
                </a:rPr>
                <a:t>impôts</a:t>
              </a:r>
              <a:r>
                <a:rPr lang="en-CA" sz="1050" b="0" kern="0" dirty="0">
                  <a:latin typeface="Arial Narrow" charset="0"/>
                  <a:ea typeface="Arial Narrow" charset="0"/>
                  <a:cs typeface="Arial Narrow" charset="0"/>
                </a:rPr>
                <a:t> </a:t>
              </a:r>
              <a:r>
                <a:rPr lang="en-CA" sz="1050" b="0" kern="0" dirty="0" err="1">
                  <a:latin typeface="Arial Narrow" charset="0"/>
                  <a:ea typeface="Arial Narrow" charset="0"/>
                  <a:cs typeface="Arial Narrow" charset="0"/>
                </a:rPr>
                <a:t>ciblés</a:t>
              </a:r>
              <a:r>
                <a:rPr lang="en-CA" sz="1050" b="0" kern="0" dirty="0">
                  <a:latin typeface="Arial Narrow" charset="0"/>
                  <a:ea typeface="Arial Narrow" charset="0"/>
                  <a:cs typeface="Arial Narrow" charset="0"/>
                </a:rPr>
                <a:t> </a:t>
              </a:r>
            </a:p>
          </p:txBody>
        </p:sp>
        <p:sp>
          <p:nvSpPr>
            <p:cNvPr id="47" name="Rounded Rectangle 46"/>
            <p:cNvSpPr/>
            <p:nvPr/>
          </p:nvSpPr>
          <p:spPr bwMode="auto">
            <a:xfrm>
              <a:off x="1961742" y="2431076"/>
              <a:ext cx="1344634" cy="384917"/>
            </a:xfrm>
            <a:prstGeom prst="roundRect">
              <a:avLst/>
            </a:prstGeom>
            <a:noFill/>
            <a:ln w="19050" cap="flat" cmpd="sng" algn="ctr">
              <a:solidFill>
                <a:schemeClr val="accent4">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US" sz="1100" b="0" dirty="0">
                  <a:solidFill>
                    <a:srgbClr val="FF0000"/>
                  </a:solidFill>
                  <a:latin typeface="Arial Narrow" charset="0"/>
                  <a:ea typeface="Arial Narrow" charset="0"/>
                  <a:cs typeface="Arial Narrow" charset="0"/>
                </a:rPr>
                <a:t>Economies de </a:t>
              </a:r>
              <a:r>
                <a:rPr lang="en-US" sz="1100" b="0" dirty="0" err="1">
                  <a:solidFill>
                    <a:srgbClr val="FF0000"/>
                  </a:solidFill>
                  <a:latin typeface="Arial Narrow" charset="0"/>
                  <a:ea typeface="Arial Narrow" charset="0"/>
                  <a:cs typeface="Arial Narrow" charset="0"/>
                </a:rPr>
                <a:t>coûts</a:t>
              </a:r>
              <a:endParaRPr lang="en-US" sz="1100" b="0" dirty="0">
                <a:solidFill>
                  <a:srgbClr val="FF0000"/>
                </a:solidFill>
                <a:latin typeface="Arial Narrow" charset="0"/>
                <a:ea typeface="Arial Narrow" charset="0"/>
                <a:cs typeface="Arial Narrow" charset="0"/>
              </a:endParaRPr>
            </a:p>
          </p:txBody>
        </p:sp>
        <p:sp>
          <p:nvSpPr>
            <p:cNvPr id="48" name="Rounded Rectangle 47"/>
            <p:cNvSpPr/>
            <p:nvPr/>
          </p:nvSpPr>
          <p:spPr bwMode="auto">
            <a:xfrm>
              <a:off x="5882465" y="2815994"/>
              <a:ext cx="814347" cy="1421147"/>
            </a:xfrm>
            <a:prstGeom prst="roundRect">
              <a:avLst/>
            </a:prstGeom>
            <a:noFill/>
            <a:ln w="19050" cap="flat" cmpd="sng" algn="ctr">
              <a:solidFill>
                <a:schemeClr val="accent4">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CA"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9" name="TextBox 48"/>
            <p:cNvSpPr txBox="1"/>
            <p:nvPr/>
          </p:nvSpPr>
          <p:spPr>
            <a:xfrm>
              <a:off x="3663987" y="2861146"/>
              <a:ext cx="576000" cy="374599"/>
            </a:xfrm>
            <a:prstGeom prst="rect">
              <a:avLst/>
            </a:prstGeom>
            <a:solidFill>
              <a:schemeClr val="bg1">
                <a:lumMod val="85000"/>
              </a:schemeClr>
            </a:solidFill>
          </p:spPr>
          <p:txBody>
            <a:bodyPr wrap="square" lIns="36000" tIns="0" rIns="36000" bIns="0" rtlCol="0" anchor="ctr" anchorCtr="0">
              <a:noAutofit/>
            </a:bodyPr>
            <a:lstStyle/>
            <a:p>
              <a:r>
                <a:rPr lang="en-CA" sz="1100" b="0" dirty="0" err="1">
                  <a:latin typeface="Arial Narrow" charset="0"/>
                  <a:ea typeface="Arial Narrow" charset="0"/>
                  <a:cs typeface="Arial Narrow" charset="0"/>
                </a:rPr>
                <a:t>Coûts</a:t>
              </a:r>
              <a:r>
                <a:rPr lang="en-CA" sz="1100" b="0" dirty="0">
                  <a:latin typeface="Arial Narrow" charset="0"/>
                  <a:ea typeface="Arial Narrow" charset="0"/>
                  <a:cs typeface="Arial Narrow" charset="0"/>
                </a:rPr>
                <a:t> financiers </a:t>
              </a:r>
            </a:p>
          </p:txBody>
        </p:sp>
        <p:sp>
          <p:nvSpPr>
            <p:cNvPr id="50" name="Rounded Rectangle 49"/>
            <p:cNvSpPr/>
            <p:nvPr/>
          </p:nvSpPr>
          <p:spPr bwMode="auto">
            <a:xfrm>
              <a:off x="4268730" y="4626015"/>
              <a:ext cx="695717" cy="1822542"/>
            </a:xfrm>
            <a:prstGeom prst="roundRect">
              <a:avLst/>
            </a:prstGeom>
            <a:noFill/>
            <a:ln w="19050" cap="flat" cmpd="sng" algn="ctr">
              <a:solidFill>
                <a:schemeClr val="accent4">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CA" sz="1300" b="0" i="0" u="none" strike="noStrike" cap="none" normalizeH="0" baseline="0">
                <a:ln>
                  <a:noFill/>
                </a:ln>
                <a:solidFill>
                  <a:schemeClr val="tx1"/>
                </a:solidFill>
                <a:effectLst/>
                <a:latin typeface="Trebuchet MS" pitchFamily="34" charset="0"/>
                <a:cs typeface="Times New Roman" pitchFamily="18" charset="0"/>
              </a:endParaRPr>
            </a:p>
          </p:txBody>
        </p:sp>
      </p:grpSp>
    </p:spTree>
    <p:extLst>
      <p:ext uri="{BB962C8B-B14F-4D97-AF65-F5344CB8AC3E}">
        <p14:creationId xmlns:p14="http://schemas.microsoft.com/office/powerpoint/2010/main" val="708527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Messages clés : Ministres du Secteur</a:t>
            </a:r>
          </a:p>
        </p:txBody>
      </p:sp>
      <p:sp>
        <p:nvSpPr>
          <p:cNvPr id="3" name="Slide Number Placeholder 2"/>
          <p:cNvSpPr>
            <a:spLocks noGrp="1"/>
          </p:cNvSpPr>
          <p:nvPr>
            <p:ph type="sldNum" sz="quarter" idx="4"/>
          </p:nvPr>
        </p:nvSpPr>
        <p:spPr/>
        <p:txBody>
          <a:bodyPr/>
          <a:lstStyle/>
          <a:p>
            <a:fld id="{F9F971E6-D8D4-4C59-A1A0-5FE329A63D94}" type="slidenum">
              <a:rPr lang="en-US" smtClean="0"/>
              <a:pPr/>
              <a:t>31</a:t>
            </a:fld>
            <a:endParaRPr lang="en-US" dirty="0"/>
          </a:p>
        </p:txBody>
      </p:sp>
      <p:sp>
        <p:nvSpPr>
          <p:cNvPr id="7" name="TextBox 6"/>
          <p:cNvSpPr txBox="1"/>
          <p:nvPr/>
        </p:nvSpPr>
        <p:spPr>
          <a:xfrm>
            <a:off x="457200" y="1426436"/>
            <a:ext cx="8229600" cy="4708981"/>
          </a:xfrm>
          <a:prstGeom prst="rect">
            <a:avLst/>
          </a:prstGeom>
          <a:noFill/>
        </p:spPr>
        <p:txBody>
          <a:bodyPr wrap="square" rtlCol="0">
            <a:spAutoFit/>
          </a:bodyPr>
          <a:lstStyle/>
          <a:p>
            <a:pPr lvl="0"/>
            <a:r>
              <a:rPr lang="fr-FR" sz="2000" dirty="0">
                <a:latin typeface="+mj-lt"/>
              </a:rPr>
              <a:t>Evaluer l’amplitude du défi </a:t>
            </a:r>
          </a:p>
          <a:p>
            <a:pPr marL="285750" lvl="0" indent="-285750">
              <a:buFont typeface="Arial" panose="020B0604020202020204" pitchFamily="34" charset="0"/>
              <a:buChar char="•"/>
            </a:pPr>
            <a:r>
              <a:rPr lang="fr-FR" sz="2000" b="0" dirty="0">
                <a:latin typeface="+mj-lt"/>
              </a:rPr>
              <a:t>Soutenir des exercices de planification financière stratégique </a:t>
            </a:r>
          </a:p>
          <a:p>
            <a:pPr lvl="0"/>
            <a:endParaRPr lang="fr-FR" sz="2000" dirty="0">
              <a:latin typeface="+mj-lt"/>
            </a:endParaRPr>
          </a:p>
          <a:p>
            <a:pPr lvl="0"/>
            <a:r>
              <a:rPr lang="fr-FR" sz="2000" dirty="0">
                <a:latin typeface="+mj-lt"/>
              </a:rPr>
              <a:t>Aider le secteur eau « à mettre de l’ordre dans sa maison » </a:t>
            </a:r>
          </a:p>
          <a:p>
            <a:pPr marL="285750" indent="-285750">
              <a:buFont typeface="Arial" panose="020B0604020202020204" pitchFamily="34" charset="0"/>
              <a:buChar char="•"/>
            </a:pPr>
            <a:r>
              <a:rPr lang="fr-FR" sz="2000" b="0" dirty="0">
                <a:latin typeface="+mj-lt"/>
              </a:rPr>
              <a:t>Soutenir des améliorations dans la gouvernance et la régulation</a:t>
            </a:r>
          </a:p>
          <a:p>
            <a:pPr marL="285750" lvl="0" indent="-285750">
              <a:buFont typeface="Arial" panose="020B0604020202020204" pitchFamily="34" charset="0"/>
              <a:buChar char="•"/>
            </a:pPr>
            <a:r>
              <a:rPr lang="fr-FR" sz="2000" b="0" dirty="0">
                <a:latin typeface="+mj-lt"/>
              </a:rPr>
              <a:t>Donner des incitations pour l’augmentation de l’efficacité technique et financière </a:t>
            </a:r>
          </a:p>
          <a:p>
            <a:pPr marL="285750" lvl="0" indent="-285750">
              <a:buFont typeface="Arial" panose="020B0604020202020204" pitchFamily="34" charset="0"/>
              <a:buChar char="•"/>
            </a:pPr>
            <a:r>
              <a:rPr lang="fr-FR" sz="2000" b="0" dirty="0">
                <a:latin typeface="+mj-lt"/>
              </a:rPr>
              <a:t>Maintenir ET Etendre les infrastructures </a:t>
            </a:r>
          </a:p>
          <a:p>
            <a:pPr marL="285750" lvl="0" indent="-285750">
              <a:buFont typeface="Arial" panose="020B0604020202020204" pitchFamily="34" charset="0"/>
              <a:buChar char="•"/>
            </a:pPr>
            <a:endParaRPr lang="fr-FR" sz="2000" b="0" dirty="0">
              <a:latin typeface="+mj-lt"/>
            </a:endParaRPr>
          </a:p>
          <a:p>
            <a:r>
              <a:rPr lang="fr-FR" sz="2000" dirty="0">
                <a:latin typeface="+mj-lt"/>
              </a:rPr>
              <a:t>Allouer des ressources suffisantes au secteur </a:t>
            </a:r>
          </a:p>
          <a:p>
            <a:pPr marL="285750" lvl="0" indent="-285750">
              <a:buFont typeface="Arial" panose="020B0604020202020204" pitchFamily="34" charset="0"/>
              <a:buChar char="•"/>
            </a:pPr>
            <a:r>
              <a:rPr lang="fr-FR" sz="2000" b="0" dirty="0">
                <a:latin typeface="+mj-lt"/>
              </a:rPr>
              <a:t>Trouver la bonne combinaison de sources de financement </a:t>
            </a:r>
          </a:p>
          <a:p>
            <a:pPr marL="285750" lvl="0" indent="-285750">
              <a:buFont typeface="Arial" panose="020B0604020202020204" pitchFamily="34" charset="0"/>
              <a:buChar char="•"/>
            </a:pPr>
            <a:r>
              <a:rPr lang="fr-FR" sz="2000" b="0" dirty="0">
                <a:latin typeface="+mj-lt"/>
              </a:rPr>
              <a:t>Développer un plan de financement utilisant cette combinaison </a:t>
            </a:r>
          </a:p>
          <a:p>
            <a:pPr marL="285750" lvl="0" indent="-285750">
              <a:buFont typeface="Arial" panose="020B0604020202020204" pitchFamily="34" charset="0"/>
              <a:buChar char="•"/>
            </a:pPr>
            <a:r>
              <a:rPr lang="fr-FR" sz="2000" b="0" dirty="0">
                <a:latin typeface="+mj-lt"/>
              </a:rPr>
              <a:t>Mettre en place le plan financier (avec tous, y compris bailleurs)</a:t>
            </a:r>
          </a:p>
          <a:p>
            <a:pPr marL="285750" lvl="0" indent="-285750">
              <a:buFont typeface="Arial" panose="020B0604020202020204" pitchFamily="34" charset="0"/>
              <a:buChar char="•"/>
            </a:pPr>
            <a:r>
              <a:rPr lang="fr-FR" sz="2000" b="0" dirty="0">
                <a:latin typeface="+mj-lt"/>
              </a:rPr>
              <a:t>Maximiser l’impact des financements publics / concessionnels tout en les mélangeant avec les financements privés </a:t>
            </a:r>
          </a:p>
        </p:txBody>
      </p:sp>
    </p:spTree>
    <p:extLst>
      <p:ext uri="{BB962C8B-B14F-4D97-AF65-F5344CB8AC3E}">
        <p14:creationId xmlns:p14="http://schemas.microsoft.com/office/powerpoint/2010/main" val="670627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Messages clés : Ministres de Finance</a:t>
            </a:r>
          </a:p>
        </p:txBody>
      </p:sp>
      <p:sp>
        <p:nvSpPr>
          <p:cNvPr id="3" name="Slide Number Placeholder 2"/>
          <p:cNvSpPr>
            <a:spLocks noGrp="1"/>
          </p:cNvSpPr>
          <p:nvPr>
            <p:ph type="sldNum" sz="quarter" idx="4"/>
          </p:nvPr>
        </p:nvSpPr>
        <p:spPr/>
        <p:txBody>
          <a:bodyPr/>
          <a:lstStyle/>
          <a:p>
            <a:fld id="{F9F971E6-D8D4-4C59-A1A0-5FE329A63D94}" type="slidenum">
              <a:rPr lang="en-US" smtClean="0"/>
              <a:pPr/>
              <a:t>32</a:t>
            </a:fld>
            <a:endParaRPr lang="en-US" dirty="0"/>
          </a:p>
        </p:txBody>
      </p:sp>
      <p:sp>
        <p:nvSpPr>
          <p:cNvPr id="7" name="TextBox 6"/>
          <p:cNvSpPr txBox="1"/>
          <p:nvPr/>
        </p:nvSpPr>
        <p:spPr>
          <a:xfrm>
            <a:off x="469075" y="1342334"/>
            <a:ext cx="8229600" cy="4893647"/>
          </a:xfrm>
          <a:prstGeom prst="rect">
            <a:avLst/>
          </a:prstGeom>
          <a:noFill/>
        </p:spPr>
        <p:txBody>
          <a:bodyPr wrap="square" rtlCol="0">
            <a:spAutoFit/>
          </a:bodyPr>
          <a:lstStyle/>
          <a:p>
            <a:r>
              <a:rPr lang="fr-FR" sz="2400" dirty="0">
                <a:latin typeface="+mj-lt"/>
              </a:rPr>
              <a:t>Soutenir la transition vers les financements privés</a:t>
            </a:r>
          </a:p>
          <a:p>
            <a:pPr marL="285750" indent="-285750">
              <a:buFont typeface="Arial" panose="020B0604020202020204" pitchFamily="34" charset="0"/>
              <a:buChar char="•"/>
            </a:pPr>
            <a:r>
              <a:rPr lang="fr-FR" sz="1800" dirty="0">
                <a:latin typeface="+mj-lt"/>
              </a:rPr>
              <a:t>Motiver les fournisseurs de services pour lever des fonds privés dans le pays</a:t>
            </a:r>
            <a:r>
              <a:rPr lang="fr-FR" sz="1800" b="0" dirty="0">
                <a:latin typeface="+mj-lt"/>
              </a:rPr>
              <a:t> au lieu d’attendre des financements des agences de développement</a:t>
            </a:r>
          </a:p>
          <a:p>
            <a:pPr marL="285750" indent="-285750">
              <a:buFont typeface="Arial" panose="020B0604020202020204" pitchFamily="34" charset="0"/>
              <a:buChar char="•"/>
            </a:pPr>
            <a:r>
              <a:rPr lang="fr-FR" sz="1800" dirty="0">
                <a:latin typeface="+mj-lt"/>
              </a:rPr>
              <a:t>Limiter les emprunts en devise étrangère </a:t>
            </a:r>
            <a:r>
              <a:rPr lang="fr-FR" sz="1800" b="0" dirty="0">
                <a:latin typeface="+mj-lt"/>
              </a:rPr>
              <a:t>: d’abord, explorer toutes les options de financement privé dans le pays </a:t>
            </a:r>
          </a:p>
          <a:p>
            <a:pPr marL="285750" lvl="0" indent="-285750">
              <a:buFont typeface="Arial" panose="020B0604020202020204" pitchFamily="34" charset="0"/>
              <a:buChar char="•"/>
            </a:pPr>
            <a:r>
              <a:rPr lang="fr-FR" sz="1800" dirty="0">
                <a:latin typeface="+mj-lt"/>
              </a:rPr>
              <a:t>Soutenir le développement des marchés financiers nationaux</a:t>
            </a:r>
            <a:endParaRPr lang="fr-FR" sz="1800" b="0" dirty="0">
              <a:latin typeface="+mj-lt"/>
            </a:endParaRPr>
          </a:p>
          <a:p>
            <a:pPr marL="742950" lvl="1" indent="-285750">
              <a:buFont typeface="Arial" panose="020B0604020202020204" pitchFamily="34" charset="0"/>
              <a:buChar char="•"/>
            </a:pPr>
            <a:r>
              <a:rPr lang="fr-FR" sz="1800" b="0" dirty="0">
                <a:latin typeface="+mj-lt"/>
              </a:rPr>
              <a:t>Identifier les régulations potentielles qui risquent de limiter l’accès à la finance privée pour les investissements sectoriels </a:t>
            </a:r>
          </a:p>
          <a:p>
            <a:pPr marL="742950" lvl="1" indent="-285750">
              <a:buFont typeface="Arial" panose="020B0604020202020204" pitchFamily="34" charset="0"/>
              <a:buChar char="•"/>
            </a:pPr>
            <a:r>
              <a:rPr lang="fr-FR" sz="1800" b="0" dirty="0">
                <a:latin typeface="+mj-lt"/>
              </a:rPr>
              <a:t>Soutenir l’accès financier pour les « secteurs sociaux », y compris l’eau </a:t>
            </a:r>
          </a:p>
          <a:p>
            <a:pPr marL="285750" lvl="0" indent="-285750">
              <a:buFont typeface="Arial" panose="020B0604020202020204" pitchFamily="34" charset="0"/>
              <a:buChar char="•"/>
            </a:pPr>
            <a:r>
              <a:rPr lang="fr-FR" sz="1800" dirty="0">
                <a:latin typeface="+mj-lt"/>
              </a:rPr>
              <a:t>Créer des opportunités pour que les entités non-souveraines (municipalités, fournisseurs de services) puissent emprunter de manière prudente pour </a:t>
            </a:r>
            <a:r>
              <a:rPr lang="fr-FR" sz="1800" b="0" dirty="0">
                <a:latin typeface="+mj-lt"/>
              </a:rPr>
              <a:t>les investissements dans l’infrastructure  </a:t>
            </a:r>
          </a:p>
          <a:p>
            <a:pPr marL="285750" lvl="0" indent="-285750">
              <a:buFont typeface="Arial" panose="020B0604020202020204" pitchFamily="34" charset="0"/>
              <a:buChar char="•"/>
            </a:pPr>
            <a:r>
              <a:rPr lang="fr-FR" sz="1800" dirty="0">
                <a:latin typeface="+mj-lt"/>
              </a:rPr>
              <a:t>Utiliser « plus intelligemment » les ressources des bailleurs et des gouvernements, </a:t>
            </a:r>
            <a:r>
              <a:rPr lang="fr-FR" sz="1800" b="0" dirty="0">
                <a:latin typeface="+mj-lt"/>
              </a:rPr>
              <a:t>pour mobiliser les financements privés disponibles au niveau du pays pour les infrastructures d’eau </a:t>
            </a:r>
          </a:p>
          <a:p>
            <a:pPr marL="285750" lvl="0" indent="-285750">
              <a:buFont typeface="Arial" panose="020B0604020202020204" pitchFamily="34" charset="0"/>
              <a:buChar char="•"/>
            </a:pPr>
            <a:r>
              <a:rPr lang="fr-FR" sz="1800" dirty="0">
                <a:latin typeface="+mj-lt"/>
              </a:rPr>
              <a:t>Commencer tout de suite,</a:t>
            </a:r>
            <a:r>
              <a:rPr lang="fr-FR" sz="1800" b="0" dirty="0">
                <a:latin typeface="+mj-lt"/>
              </a:rPr>
              <a:t> avec une approche graduelle (ciblant 10 ou 20% de finance privée dans un premier temps) </a:t>
            </a:r>
          </a:p>
        </p:txBody>
      </p:sp>
    </p:spTree>
    <p:extLst>
      <p:ext uri="{BB962C8B-B14F-4D97-AF65-F5344CB8AC3E}">
        <p14:creationId xmlns:p14="http://schemas.microsoft.com/office/powerpoint/2010/main" val="152298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Merci ! </a:t>
            </a:r>
          </a:p>
        </p:txBody>
      </p:sp>
      <p:sp>
        <p:nvSpPr>
          <p:cNvPr id="5" name="Text Placeholder 4"/>
          <p:cNvSpPr>
            <a:spLocks noGrp="1"/>
          </p:cNvSpPr>
          <p:nvPr>
            <p:ph type="body" sz="quarter" idx="4294967295"/>
          </p:nvPr>
        </p:nvSpPr>
        <p:spPr>
          <a:xfrm>
            <a:off x="2184400" y="1562100"/>
            <a:ext cx="6959600" cy="874713"/>
          </a:xfrm>
          <a:prstGeom prst="rect">
            <a:avLst/>
          </a:prstGeom>
        </p:spPr>
        <p:txBody>
          <a:bodyPr/>
          <a:lstStyle/>
          <a:p>
            <a:r>
              <a:rPr lang="en-US" dirty="0"/>
              <a:t>Thank you</a:t>
            </a:r>
          </a:p>
        </p:txBody>
      </p:sp>
      <p:sp>
        <p:nvSpPr>
          <p:cNvPr id="6" name="Title 1"/>
          <p:cNvSpPr txBox="1">
            <a:spLocks/>
          </p:cNvSpPr>
          <p:nvPr/>
        </p:nvSpPr>
        <p:spPr>
          <a:xfrm>
            <a:off x="1280160" y="3041444"/>
            <a:ext cx="6971806" cy="1107996"/>
          </a:xfrm>
          <a:prstGeom prst="rect">
            <a:avLst/>
          </a:prstGeom>
        </p:spPr>
        <p:txBody>
          <a:bodyPr anchor="b"/>
          <a:lstStyle>
            <a:lvl1pPr algn="l" rtl="0" eaLnBrk="1" fontAlgn="base" hangingPunct="1">
              <a:lnSpc>
                <a:spcPct val="100000"/>
              </a:lnSpc>
              <a:spcBef>
                <a:spcPts val="0"/>
              </a:spcBef>
              <a:spcAft>
                <a:spcPct val="0"/>
              </a:spcAft>
              <a:defRPr sz="3600" b="1" baseline="0">
                <a:solidFill>
                  <a:schemeClr val="bg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r>
              <a:rPr lang="en-US" sz="1400" kern="0" dirty="0">
                <a:hlinkClick r:id="rId2"/>
              </a:rPr>
              <a:t>stremolet@worldbank.org</a:t>
            </a:r>
            <a:r>
              <a:rPr lang="en-US" sz="1400" kern="0" dirty="0"/>
              <a:t> / </a:t>
            </a:r>
            <a:r>
              <a:rPr lang="en-US" sz="1400" kern="0" dirty="0">
                <a:hlinkClick r:id="rId3"/>
              </a:rPr>
              <a:t>ddewaal@worldbank.org</a:t>
            </a:r>
            <a:r>
              <a:rPr lang="en-US" sz="1400" kern="0" dirty="0"/>
              <a:t> / </a:t>
            </a:r>
            <a:r>
              <a:rPr lang="en-US" sz="1400" kern="0" dirty="0">
                <a:hlinkClick r:id="rId4"/>
              </a:rPr>
              <a:t>jkolker@worldbank.org</a:t>
            </a:r>
            <a:r>
              <a:rPr lang="en-US" kern="0" dirty="0"/>
              <a:t> </a:t>
            </a:r>
          </a:p>
        </p:txBody>
      </p:sp>
    </p:spTree>
    <p:extLst>
      <p:ext uri="{BB962C8B-B14F-4D97-AF65-F5344CB8AC3E}">
        <p14:creationId xmlns:p14="http://schemas.microsoft.com/office/powerpoint/2010/main" val="301926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Réunion des ministres du secteur </a:t>
            </a:r>
            <a:r>
              <a:rPr lang="fr-FR" dirty="0" smtClean="0"/>
              <a:t>- R</a:t>
            </a:r>
            <a:r>
              <a:rPr lang="en-US" dirty="0" err="1" smtClean="0"/>
              <a:t>ésultats</a:t>
            </a:r>
            <a:r>
              <a:rPr lang="en-US" dirty="0" smtClean="0"/>
              <a:t> </a:t>
            </a:r>
            <a:r>
              <a:rPr lang="en-US" dirty="0" err="1" smtClean="0"/>
              <a:t>Attendus</a:t>
            </a:r>
            <a:r>
              <a:rPr lang="en-US" dirty="0" smtClean="0"/>
              <a:t> </a:t>
            </a:r>
            <a:endParaRPr lang="en-US" dirty="0"/>
          </a:p>
        </p:txBody>
      </p:sp>
      <p:sp>
        <p:nvSpPr>
          <p:cNvPr id="3" name="Content Placeholder 2"/>
          <p:cNvSpPr>
            <a:spLocks noGrp="1"/>
          </p:cNvSpPr>
          <p:nvPr>
            <p:ph idx="1"/>
          </p:nvPr>
        </p:nvSpPr>
        <p:spPr/>
        <p:txBody>
          <a:bodyPr/>
          <a:lstStyle/>
          <a:p>
            <a:pPr lvl="0"/>
            <a:r>
              <a:rPr lang="fr-FR" b="1" dirty="0" smtClean="0">
                <a:solidFill>
                  <a:srgbClr val="0070C0"/>
                </a:solidFill>
              </a:rPr>
              <a:t>Accord sur les actions de suivi </a:t>
            </a:r>
            <a:r>
              <a:rPr lang="fr-FR" dirty="0" smtClean="0"/>
              <a:t>des Partenaires SWA au niveau des pays qui reflètent les dispositifs fondamentaux et comportements collaboratifs discutés lors de la Réunion</a:t>
            </a:r>
          </a:p>
          <a:p>
            <a:pPr lvl="0"/>
            <a:r>
              <a:rPr lang="fr-FR" b="1" dirty="0" smtClean="0">
                <a:solidFill>
                  <a:srgbClr val="0070C0"/>
                </a:solidFill>
              </a:rPr>
              <a:t>Une compréhension commune et un accord sur un cadre d’action </a:t>
            </a:r>
            <a:r>
              <a:rPr lang="fr-FR" dirty="0" smtClean="0"/>
              <a:t>pour le secteur qui comprend une articulation des comportements collaboratifs à mettre en œuvre au niveau national, et comment les parties prenantes doivent collaborer</a:t>
            </a:r>
            <a:endParaRPr lang="fr-FR" b="1" dirty="0" smtClean="0">
              <a:solidFill>
                <a:srgbClr val="0070C0"/>
              </a:solidFill>
            </a:endParaRPr>
          </a:p>
        </p:txBody>
      </p:sp>
    </p:spTree>
    <p:extLst>
      <p:ext uri="{BB962C8B-B14F-4D97-AF65-F5344CB8AC3E}">
        <p14:creationId xmlns:p14="http://schemas.microsoft.com/office/powerpoint/2010/main" val="2317006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err="1" smtClean="0"/>
              <a:t>Réunion</a:t>
            </a:r>
            <a:r>
              <a:rPr lang="en-US" dirty="0" smtClean="0"/>
              <a:t> des </a:t>
            </a:r>
            <a:r>
              <a:rPr lang="en-US" dirty="0" err="1" smtClean="0"/>
              <a:t>Ministres</a:t>
            </a:r>
            <a:r>
              <a:rPr lang="en-US" dirty="0" smtClean="0"/>
              <a:t> de Finance</a:t>
            </a:r>
            <a:endParaRPr lang="en-US" dirty="0"/>
          </a:p>
        </p:txBody>
      </p:sp>
      <p:sp>
        <p:nvSpPr>
          <p:cNvPr id="8" name="Subtitle 7"/>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6943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chemeClr val="bg2"/>
                </a:solidFill>
              </a:rPr>
              <a:t>La </a:t>
            </a:r>
            <a:r>
              <a:rPr lang="en-US" dirty="0" err="1" smtClean="0">
                <a:solidFill>
                  <a:schemeClr val="bg2"/>
                </a:solidFill>
              </a:rPr>
              <a:t>Réunion</a:t>
            </a:r>
            <a:r>
              <a:rPr lang="en-US" dirty="0" smtClean="0">
                <a:solidFill>
                  <a:schemeClr val="bg2"/>
                </a:solidFill>
              </a:rPr>
              <a:t> 2017 des </a:t>
            </a:r>
            <a:r>
              <a:rPr lang="en-US" dirty="0" err="1" smtClean="0">
                <a:solidFill>
                  <a:schemeClr val="bg2"/>
                </a:solidFill>
              </a:rPr>
              <a:t>ministres</a:t>
            </a:r>
            <a:r>
              <a:rPr lang="en-US" dirty="0" smtClean="0">
                <a:solidFill>
                  <a:schemeClr val="bg2"/>
                </a:solidFill>
              </a:rPr>
              <a:t> des finances </a:t>
            </a:r>
            <a:endParaRPr lang="en-US" b="0" i="1" dirty="0">
              <a:solidFill>
                <a:srgbClr val="ABCB2A"/>
              </a:solidFill>
            </a:endParaRPr>
          </a:p>
        </p:txBody>
      </p:sp>
      <p:sp>
        <p:nvSpPr>
          <p:cNvPr id="8195" name="Content Placeholder 2"/>
          <p:cNvSpPr>
            <a:spLocks noGrp="1"/>
          </p:cNvSpPr>
          <p:nvPr>
            <p:ph idx="1"/>
          </p:nvPr>
        </p:nvSpPr>
        <p:spPr/>
        <p:txBody>
          <a:bodyPr/>
          <a:lstStyle/>
          <a:p>
            <a:pPr marL="0" indent="0">
              <a:buNone/>
            </a:pPr>
            <a:r>
              <a:rPr lang="fr-FR" b="1" dirty="0" smtClean="0"/>
              <a:t>Qui:</a:t>
            </a:r>
            <a:r>
              <a:rPr lang="fr-FR" dirty="0" smtClean="0"/>
              <a:t> les ministres de finance </a:t>
            </a:r>
            <a:r>
              <a:rPr lang="fr-FR" dirty="0" smtClean="0">
                <a:solidFill>
                  <a:srgbClr val="FF0000"/>
                </a:solidFill>
              </a:rPr>
              <a:t>ont demandé</a:t>
            </a:r>
            <a:r>
              <a:rPr lang="fr-FR" dirty="0" smtClean="0"/>
              <a:t> aux ministres de finance et du secteur ; ont été sélectionnés après des processus SWA : chefs d’agences de développement, des banques de développement, partenaires de l’ONU, société civile et secteur privé.</a:t>
            </a:r>
          </a:p>
          <a:p>
            <a:pPr marL="0" indent="0">
              <a:buNone/>
            </a:pPr>
            <a:r>
              <a:rPr lang="fr-FR" b="1" dirty="0" smtClean="0"/>
              <a:t>Où: </a:t>
            </a:r>
            <a:r>
              <a:rPr lang="fr-FR" dirty="0" smtClean="0"/>
              <a:t>Banque Mondiale, Washington DC</a:t>
            </a:r>
          </a:p>
          <a:p>
            <a:pPr marL="0" lvl="0" indent="0">
              <a:buNone/>
            </a:pPr>
            <a:r>
              <a:rPr lang="fr-FR" b="1" dirty="0" smtClean="0"/>
              <a:t>Quand: </a:t>
            </a:r>
            <a:r>
              <a:rPr lang="fr-FR" dirty="0" smtClean="0"/>
              <a:t>Réunion de deux heures autour du 20 avril 2017 (à confirmer)</a:t>
            </a:r>
          </a:p>
          <a:p>
            <a:pPr marL="0" lvl="0" indent="0">
              <a:buNone/>
            </a:pPr>
            <a:r>
              <a:rPr lang="fr-FR" b="1" dirty="0" smtClean="0"/>
              <a:t>Quoi: </a:t>
            </a:r>
            <a:r>
              <a:rPr lang="fr-FR" dirty="0" smtClean="0"/>
              <a:t>Financer l’accès universel – à travers un mix entre une efficience des coûts et gains et des financements supplémentaires </a:t>
            </a:r>
          </a:p>
          <a:p>
            <a:pPr marL="0" indent="0">
              <a:buNone/>
            </a:pPr>
            <a:r>
              <a:rPr lang="fr-FR" b="1" dirty="0" smtClean="0"/>
              <a:t>Comment: </a:t>
            </a:r>
            <a:r>
              <a:rPr lang="fr-FR" dirty="0" smtClean="0"/>
              <a:t>Un dialogue collaboratif national et international jusqu’en avril 2017</a:t>
            </a:r>
            <a:endParaRPr lang="fr-FR" dirty="0"/>
          </a:p>
        </p:txBody>
      </p:sp>
    </p:spTree>
    <p:extLst>
      <p:ext uri="{BB962C8B-B14F-4D97-AF65-F5344CB8AC3E}">
        <p14:creationId xmlns:p14="http://schemas.microsoft.com/office/powerpoint/2010/main" val="147232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2336" y="1724024"/>
            <a:ext cx="9463442" cy="5133975"/>
          </a:xfrm>
          <a:prstGeom prst="rect">
            <a:avLst/>
          </a:prstGeom>
          <a:solidFill>
            <a:schemeClr val="accent1">
              <a:alpha val="10000"/>
            </a:schemeClr>
          </a:solidFill>
          <a:ln>
            <a:noFill/>
          </a:ln>
          <a:effectLst/>
        </p:spPr>
        <p:style>
          <a:lnRef idx="1">
            <a:schemeClr val="accent1"/>
          </a:lnRef>
          <a:fillRef idx="2">
            <a:schemeClr val="accent1"/>
          </a:fillRef>
          <a:effectRef idx="1">
            <a:schemeClr val="accent1"/>
          </a:effectRef>
          <a:fontRef idx="minor">
            <a:schemeClr val="dk1"/>
          </a:fontRef>
        </p:style>
      </p:sp>
      <p:sp>
        <p:nvSpPr>
          <p:cNvPr id="2" name="Title 1"/>
          <p:cNvSpPr>
            <a:spLocks noGrp="1"/>
          </p:cNvSpPr>
          <p:nvPr>
            <p:ph type="title"/>
          </p:nvPr>
        </p:nvSpPr>
        <p:spPr/>
        <p:txBody>
          <a:bodyPr/>
          <a:lstStyle/>
          <a:p>
            <a:r>
              <a:rPr lang="fr-FR" dirty="0" smtClean="0"/>
              <a:t>Trois Sujets Clés </a:t>
            </a:r>
            <a:endParaRPr lang="fr-FR" dirty="0">
              <a:solidFill>
                <a:srgbClr val="ABCB2A"/>
              </a:solidFill>
            </a:endParaRPr>
          </a:p>
        </p:txBody>
      </p:sp>
      <p:sp>
        <p:nvSpPr>
          <p:cNvPr id="13" name="Pentagon 12"/>
          <p:cNvSpPr/>
          <p:nvPr/>
        </p:nvSpPr>
        <p:spPr>
          <a:xfrm rot="16200000" flipV="1">
            <a:off x="5376354" y="3186048"/>
            <a:ext cx="1480105" cy="5418364"/>
          </a:xfrm>
          <a:prstGeom prst="homePlate">
            <a:avLst>
              <a:gd name="adj" fmla="val 26145"/>
            </a:avLst>
          </a:prstGeom>
          <a:solidFill>
            <a:srgbClr val="FFFF00"/>
          </a:solidFill>
          <a:ln w="25400" cap="flat" cmpd="sng" algn="ctr">
            <a:solidFill>
              <a:srgbClr val="0A515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Arial"/>
              <a:ea typeface="+mn-ea"/>
              <a:cs typeface="+mn-cs"/>
            </a:endParaRPr>
          </a:p>
        </p:txBody>
      </p:sp>
      <p:sp>
        <p:nvSpPr>
          <p:cNvPr id="14" name="Pentagon 13"/>
          <p:cNvSpPr/>
          <p:nvPr/>
        </p:nvSpPr>
        <p:spPr>
          <a:xfrm rot="5400000">
            <a:off x="5230692" y="76904"/>
            <a:ext cx="1771431" cy="5418364"/>
          </a:xfrm>
          <a:prstGeom prst="homePlate">
            <a:avLst>
              <a:gd name="adj" fmla="val 21732"/>
            </a:avLst>
          </a:prstGeom>
          <a:solidFill>
            <a:srgbClr val="18B844">
              <a:lumMod val="60000"/>
              <a:lumOff val="40000"/>
            </a:srgbClr>
          </a:solidFill>
          <a:ln w="25400" cap="flat" cmpd="sng" algn="ctr">
            <a:solidFill>
              <a:srgbClr val="0A515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Arial"/>
              <a:ea typeface="+mn-ea"/>
              <a:cs typeface="+mn-cs"/>
            </a:endParaRPr>
          </a:p>
        </p:txBody>
      </p:sp>
      <p:sp>
        <p:nvSpPr>
          <p:cNvPr id="15" name="Pentagon 14"/>
          <p:cNvSpPr/>
          <p:nvPr/>
        </p:nvSpPr>
        <p:spPr>
          <a:xfrm>
            <a:off x="304800" y="3606483"/>
            <a:ext cx="4060371" cy="1453683"/>
          </a:xfrm>
          <a:prstGeom prst="homePlate">
            <a:avLst/>
          </a:prstGeom>
          <a:solidFill>
            <a:srgbClr val="FF0000">
              <a:alpha val="50196"/>
            </a:srgbClr>
          </a:solidFill>
          <a:ln w="25400" cap="flat" cmpd="sng" algn="ctr">
            <a:solidFill>
              <a:srgbClr val="0A515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Arial"/>
              <a:ea typeface="+mn-ea"/>
              <a:cs typeface="+mn-cs"/>
            </a:endParaRPr>
          </a:p>
        </p:txBody>
      </p:sp>
      <p:sp>
        <p:nvSpPr>
          <p:cNvPr id="16" name="TextBox 15"/>
          <p:cNvSpPr txBox="1"/>
          <p:nvPr/>
        </p:nvSpPr>
        <p:spPr>
          <a:xfrm>
            <a:off x="318101" y="3653698"/>
            <a:ext cx="3526971" cy="1354217"/>
          </a:xfrm>
          <a:prstGeom prst="rect">
            <a:avLst/>
          </a:prstGeom>
          <a:noFill/>
        </p:spPr>
        <p:txBody>
          <a:bodyPr wrap="square" rtlCol="0">
            <a:spAutoFit/>
          </a:bodyPr>
          <a:lstStyle/>
          <a:p>
            <a:pPr defTabSz="914400"/>
            <a:r>
              <a:rPr lang="fr-FR" sz="2000" b="1" i="1" dirty="0" smtClean="0">
                <a:solidFill>
                  <a:srgbClr val="021F43"/>
                </a:solidFill>
                <a:latin typeface="Arial"/>
                <a:ea typeface="MS PGothic" pitchFamily="34" charset="-128"/>
              </a:rPr>
              <a:t>Prendre mesure de l’ampleur du défi </a:t>
            </a:r>
          </a:p>
          <a:p>
            <a:pPr defTabSz="914400"/>
            <a:r>
              <a:rPr lang="fr-FR" sz="1400" dirty="0" smtClean="0">
                <a:solidFill>
                  <a:srgbClr val="021F43"/>
                </a:solidFill>
                <a:latin typeface="Arial"/>
                <a:ea typeface="MS PGothic" pitchFamily="34" charset="-128"/>
              </a:rPr>
              <a:t>- Pourquoi les ODD 6 sont importants ?</a:t>
            </a:r>
          </a:p>
          <a:p>
            <a:pPr defTabSz="914400"/>
            <a:r>
              <a:rPr lang="fr-FR" sz="1400" dirty="0" smtClean="0">
                <a:solidFill>
                  <a:srgbClr val="021F43"/>
                </a:solidFill>
                <a:latin typeface="Arial"/>
                <a:ea typeface="MS PGothic" pitchFamily="34" charset="-128"/>
              </a:rPr>
              <a:t>- Quels sont les déficits de financement ?</a:t>
            </a:r>
          </a:p>
          <a:p>
            <a:pPr defTabSz="914400"/>
            <a:r>
              <a:rPr lang="fr-FR" sz="1400" dirty="0" smtClean="0">
                <a:solidFill>
                  <a:srgbClr val="021F43"/>
                </a:solidFill>
                <a:latin typeface="Arial"/>
                <a:ea typeface="MS PGothic" pitchFamily="34" charset="-128"/>
              </a:rPr>
              <a:t>- Quels sont les blocages ?</a:t>
            </a:r>
            <a:endParaRPr lang="fr-FR" sz="1400" dirty="0">
              <a:solidFill>
                <a:srgbClr val="021F43"/>
              </a:solidFill>
              <a:latin typeface="Arial"/>
              <a:ea typeface="MS PGothic" pitchFamily="34" charset="-128"/>
            </a:endParaRPr>
          </a:p>
        </p:txBody>
      </p:sp>
      <p:sp>
        <p:nvSpPr>
          <p:cNvPr id="17" name="TextBox 16"/>
          <p:cNvSpPr txBox="1"/>
          <p:nvPr/>
        </p:nvSpPr>
        <p:spPr>
          <a:xfrm>
            <a:off x="4458302" y="3727849"/>
            <a:ext cx="3321636" cy="1323439"/>
          </a:xfrm>
          <a:prstGeom prst="rect">
            <a:avLst/>
          </a:prstGeom>
          <a:solidFill>
            <a:srgbClr val="E79B08">
              <a:lumMod val="60000"/>
              <a:lumOff val="40000"/>
            </a:srgbClr>
          </a:solidFill>
          <a:ln>
            <a:solidFill>
              <a:srgbClr val="0A5157"/>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b="1" kern="0" dirty="0" smtClean="0">
                <a:solidFill>
                  <a:srgbClr val="021F43"/>
                </a:solidFill>
                <a:latin typeface="Arial"/>
                <a:ea typeface="MS PGothic" pitchFamily="34" charset="-128"/>
              </a:rPr>
              <a:t>Combler les besoins de financement pour un accès universel à l’eau et à l’assainissement </a:t>
            </a:r>
            <a:endParaRPr kumimoji="0" lang="fr-FR" sz="2000" b="1" i="0" u="none" strike="noStrike" kern="0" cap="none" spc="0" normalizeH="0" baseline="0" dirty="0">
              <a:ln>
                <a:noFill/>
              </a:ln>
              <a:solidFill>
                <a:srgbClr val="021F43"/>
              </a:solidFill>
              <a:effectLst/>
              <a:uLnTx/>
              <a:uFillTx/>
              <a:latin typeface="Arial"/>
              <a:ea typeface="MS PGothic" pitchFamily="34" charset="-128"/>
            </a:endParaRPr>
          </a:p>
        </p:txBody>
      </p:sp>
      <p:sp>
        <p:nvSpPr>
          <p:cNvPr id="18" name="TextBox 17"/>
          <p:cNvSpPr txBox="1"/>
          <p:nvPr/>
        </p:nvSpPr>
        <p:spPr>
          <a:xfrm>
            <a:off x="3373358" y="1882801"/>
            <a:ext cx="5470070" cy="1569660"/>
          </a:xfrm>
          <a:prstGeom prst="rect">
            <a:avLst/>
          </a:prstGeom>
          <a:noFill/>
        </p:spPr>
        <p:txBody>
          <a:bodyPr wrap="square" rtlCol="0">
            <a:spAutoFit/>
          </a:bodyPr>
          <a:lstStyle/>
          <a:p>
            <a:pPr defTabSz="914400"/>
            <a:r>
              <a:rPr lang="fr-FR" sz="2000" b="1" i="1" dirty="0" smtClean="0">
                <a:solidFill>
                  <a:srgbClr val="021F43"/>
                </a:solidFill>
                <a:latin typeface="Arial"/>
                <a:ea typeface="MS PGothic" pitchFamily="34" charset="-128"/>
              </a:rPr>
              <a:t>Utiliser des ressources plus efficacement</a:t>
            </a:r>
          </a:p>
          <a:p>
            <a:pPr marL="285750" indent="-285750" defTabSz="914400">
              <a:buFontTx/>
              <a:buChar char="-"/>
            </a:pPr>
            <a:r>
              <a:rPr lang="fr-FR" sz="1400" dirty="0" smtClean="0">
                <a:solidFill>
                  <a:srgbClr val="021F43"/>
                </a:solidFill>
                <a:latin typeface="Arial"/>
                <a:ea typeface="MS PGothic" pitchFamily="34" charset="-128"/>
              </a:rPr>
              <a:t>Comment les tarifs et les impôts sont ils utilisés par le secteur ?</a:t>
            </a:r>
          </a:p>
          <a:p>
            <a:pPr marL="285750" indent="-285750" defTabSz="914400">
              <a:buFontTx/>
              <a:buChar char="-"/>
            </a:pPr>
            <a:r>
              <a:rPr lang="fr-FR" sz="1400" dirty="0" smtClean="0">
                <a:solidFill>
                  <a:srgbClr val="021F43"/>
                </a:solidFill>
                <a:latin typeface="Arial"/>
                <a:ea typeface="MS PGothic" pitchFamily="34" charset="-128"/>
              </a:rPr>
              <a:t>Quels sont les compromis politiques clés pour le secteur et les sous-secteurs ?</a:t>
            </a:r>
          </a:p>
          <a:p>
            <a:pPr marL="285750" indent="-285750" defTabSz="914400">
              <a:buFontTx/>
              <a:buChar char="-"/>
            </a:pPr>
            <a:r>
              <a:rPr lang="fr-FR" sz="1400" dirty="0" smtClean="0">
                <a:solidFill>
                  <a:srgbClr val="021F43"/>
                </a:solidFill>
                <a:latin typeface="Arial"/>
                <a:ea typeface="MS PGothic" pitchFamily="34" charset="-128"/>
              </a:rPr>
              <a:t>Comment rendre plus efficaces les fournisseurs de services ?</a:t>
            </a:r>
          </a:p>
          <a:p>
            <a:pPr defTabSz="914400"/>
            <a:endParaRPr lang="fr-FR" sz="2000" b="1" dirty="0">
              <a:solidFill>
                <a:srgbClr val="021F43"/>
              </a:solidFill>
              <a:latin typeface="Arial"/>
              <a:ea typeface="MS PGothic" pitchFamily="34" charset="-128"/>
            </a:endParaRPr>
          </a:p>
        </p:txBody>
      </p:sp>
      <p:sp>
        <p:nvSpPr>
          <p:cNvPr id="19" name="TextBox 18"/>
          <p:cNvSpPr txBox="1"/>
          <p:nvPr/>
        </p:nvSpPr>
        <p:spPr>
          <a:xfrm>
            <a:off x="3535135" y="5533041"/>
            <a:ext cx="5366658" cy="1354217"/>
          </a:xfrm>
          <a:prstGeom prst="rect">
            <a:avLst/>
          </a:prstGeom>
          <a:noFill/>
        </p:spPr>
        <p:txBody>
          <a:bodyPr wrap="square" rtlCol="0">
            <a:spAutoFit/>
          </a:bodyPr>
          <a:lstStyle/>
          <a:p>
            <a:pPr defTabSz="914400"/>
            <a:r>
              <a:rPr lang="fr-FR" sz="2000" b="1" i="1" dirty="0" smtClean="0">
                <a:solidFill>
                  <a:srgbClr val="021F43"/>
                </a:solidFill>
                <a:latin typeface="Arial"/>
                <a:ea typeface="MS PGothic" pitchFamily="34" charset="-128"/>
              </a:rPr>
              <a:t>Accéder a des nouvelles ressources pour le secteur</a:t>
            </a:r>
          </a:p>
          <a:p>
            <a:pPr marL="285750" indent="-285750" defTabSz="914400">
              <a:buFontTx/>
              <a:buChar char="-"/>
            </a:pPr>
            <a:r>
              <a:rPr lang="fr-FR" sz="1400" dirty="0" smtClean="0">
                <a:solidFill>
                  <a:srgbClr val="021F43"/>
                </a:solidFill>
                <a:latin typeface="Arial"/>
                <a:ea typeface="MS PGothic" pitchFamily="34" charset="-128"/>
              </a:rPr>
              <a:t>Comment la finance commerciale peut elle aider ?</a:t>
            </a:r>
          </a:p>
          <a:p>
            <a:pPr defTabSz="914400"/>
            <a:r>
              <a:rPr lang="fr-FR" sz="1400" dirty="0" smtClean="0">
                <a:solidFill>
                  <a:srgbClr val="021F43"/>
                </a:solidFill>
                <a:latin typeface="Arial"/>
                <a:ea typeface="MS PGothic" pitchFamily="34" charset="-128"/>
              </a:rPr>
              <a:t>- Comment mobiliser la finance commerciale ?  </a:t>
            </a:r>
          </a:p>
          <a:p>
            <a:pPr defTabSz="914400"/>
            <a:endParaRPr lang="fr-FR" sz="1400" dirty="0">
              <a:solidFill>
                <a:srgbClr val="021F43"/>
              </a:solidFill>
              <a:latin typeface="Arial"/>
              <a:ea typeface="MS PGothic" pitchFamily="34" charset="-128"/>
            </a:endParaRPr>
          </a:p>
        </p:txBody>
      </p:sp>
    </p:spTree>
    <p:extLst>
      <p:ext uri="{BB962C8B-B14F-4D97-AF65-F5344CB8AC3E}">
        <p14:creationId xmlns:p14="http://schemas.microsoft.com/office/powerpoint/2010/main" val="3429210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45369" y="5810158"/>
            <a:ext cx="2016868" cy="400110"/>
            <a:chOff x="866549" y="5277064"/>
            <a:chExt cx="2016868" cy="400110"/>
          </a:xfrm>
        </p:grpSpPr>
        <p:sp>
          <p:nvSpPr>
            <p:cNvPr id="8" name="TextBox 7"/>
            <p:cNvSpPr txBox="1"/>
            <p:nvPr/>
          </p:nvSpPr>
          <p:spPr>
            <a:xfrm>
              <a:off x="1190325" y="5277064"/>
              <a:ext cx="1693092" cy="400110"/>
            </a:xfrm>
            <a:prstGeom prst="rect">
              <a:avLst/>
            </a:prstGeom>
            <a:noFill/>
          </p:spPr>
          <p:txBody>
            <a:bodyPr wrap="none" rtlCol="0">
              <a:spAutoFit/>
            </a:bodyPr>
            <a:lstStyle/>
            <a:p>
              <a:r>
                <a:rPr lang="fr-CH" sz="2000" dirty="0">
                  <a:solidFill>
                    <a:prstClr val="white"/>
                  </a:solidFill>
                  <a:latin typeface="Calibri" panose="020F0502020204030204" pitchFamily="34" charset="0"/>
                </a:rPr>
                <a:t>@sanwatforall</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549" y="5386456"/>
              <a:ext cx="298376" cy="242926"/>
            </a:xfrm>
            <a:prstGeom prst="rect">
              <a:avLst/>
            </a:prstGeom>
          </p:spPr>
        </p:pic>
      </p:grpSp>
      <p:sp>
        <p:nvSpPr>
          <p:cNvPr id="3" name="Title 2"/>
          <p:cNvSpPr>
            <a:spLocks noGrp="1"/>
          </p:cNvSpPr>
          <p:nvPr>
            <p:ph type="ctrTitle"/>
          </p:nvPr>
        </p:nvSpPr>
        <p:spPr/>
        <p:txBody>
          <a:bodyPr>
            <a:normAutofit/>
          </a:bodyPr>
          <a:lstStyle/>
          <a:p>
            <a:r>
              <a:rPr lang="fr-CH" dirty="0"/>
              <a:t>Aperçu du processus préparatoire</a:t>
            </a:r>
            <a:endParaRPr lang="en-US" dirty="0"/>
          </a:p>
        </p:txBody>
      </p:sp>
      <p:sp>
        <p:nvSpPr>
          <p:cNvPr id="6" name="Subtitle 7"/>
          <p:cNvSpPr>
            <a:spLocks noGrp="1"/>
          </p:cNvSpPr>
          <p:nvPr>
            <p:ph type="subTitle" idx="1"/>
          </p:nvPr>
        </p:nvSpPr>
        <p:spPr/>
        <p:txBody>
          <a:bodyPr/>
          <a:lstStyle/>
          <a:p>
            <a:pPr>
              <a:spcAft>
                <a:spcPts val="0"/>
              </a:spcAft>
            </a:pPr>
            <a:endParaRPr lang="en-GB" sz="2800" dirty="0"/>
          </a:p>
        </p:txBody>
      </p:sp>
    </p:spTree>
    <p:extLst>
      <p:ext uri="{BB962C8B-B14F-4D97-AF65-F5344CB8AC3E}">
        <p14:creationId xmlns:p14="http://schemas.microsoft.com/office/powerpoint/2010/main" val="73534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 que les </a:t>
            </a:r>
            <a:r>
              <a:rPr lang="en-US" dirty="0" err="1"/>
              <a:t>ministres</a:t>
            </a:r>
            <a:r>
              <a:rPr lang="en-US" dirty="0"/>
              <a:t> </a:t>
            </a:r>
            <a:r>
              <a:rPr lang="en-US" dirty="0" err="1"/>
              <a:t>doivent</a:t>
            </a:r>
            <a:r>
              <a:rPr lang="en-US" dirty="0"/>
              <a:t> savoir pour se </a:t>
            </a:r>
            <a:r>
              <a:rPr lang="en-US" dirty="0" err="1"/>
              <a:t>préparer</a:t>
            </a:r>
            <a:r>
              <a:rPr lang="en-US" dirty="0"/>
              <a:t> </a:t>
            </a:r>
          </a:p>
        </p:txBody>
      </p:sp>
      <p:sp>
        <p:nvSpPr>
          <p:cNvPr id="4" name="TextBox 3"/>
          <p:cNvSpPr txBox="1"/>
          <p:nvPr/>
        </p:nvSpPr>
        <p:spPr>
          <a:xfrm>
            <a:off x="219509" y="2008344"/>
            <a:ext cx="1723549"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err="1">
                <a:solidFill>
                  <a:prstClr val="white"/>
                </a:solidFill>
              </a:rPr>
              <a:t>Synthèse</a:t>
            </a:r>
            <a:r>
              <a:rPr lang="en-US" dirty="0">
                <a:solidFill>
                  <a:prstClr val="white"/>
                </a:solidFill>
              </a:rPr>
              <a:t> ODD</a:t>
            </a:r>
          </a:p>
        </p:txBody>
      </p:sp>
      <p:sp>
        <p:nvSpPr>
          <p:cNvPr id="5" name="TextBox 4"/>
          <p:cNvSpPr txBox="1"/>
          <p:nvPr/>
        </p:nvSpPr>
        <p:spPr>
          <a:xfrm>
            <a:off x="219509" y="3451122"/>
            <a:ext cx="1826141"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err="1">
                <a:solidFill>
                  <a:prstClr val="white"/>
                </a:solidFill>
              </a:rPr>
              <a:t>Analyse</a:t>
            </a:r>
            <a:r>
              <a:rPr lang="en-US" dirty="0">
                <a:solidFill>
                  <a:prstClr val="white"/>
                </a:solidFill>
              </a:rPr>
              <a:t> </a:t>
            </a:r>
            <a:r>
              <a:rPr lang="en-US" dirty="0" err="1">
                <a:solidFill>
                  <a:prstClr val="white"/>
                </a:solidFill>
              </a:rPr>
              <a:t>secteur</a:t>
            </a:r>
            <a:endParaRPr lang="en-US" dirty="0">
              <a:solidFill>
                <a:prstClr val="white"/>
              </a:solidFill>
            </a:endParaRPr>
          </a:p>
        </p:txBody>
      </p:sp>
      <p:sp>
        <p:nvSpPr>
          <p:cNvPr id="6" name="TextBox 5"/>
          <p:cNvSpPr txBox="1"/>
          <p:nvPr/>
        </p:nvSpPr>
        <p:spPr>
          <a:xfrm>
            <a:off x="167462" y="4955456"/>
            <a:ext cx="193023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solidFill>
                  <a:prstClr val="white"/>
                </a:solidFill>
              </a:rPr>
              <a:t>Actions </a:t>
            </a:r>
            <a:r>
              <a:rPr lang="en-US" smtClean="0">
                <a:solidFill>
                  <a:prstClr val="white"/>
                </a:solidFill>
              </a:rPr>
              <a:t>à </a:t>
            </a:r>
            <a:r>
              <a:rPr lang="en-US" dirty="0" err="1">
                <a:solidFill>
                  <a:prstClr val="white"/>
                </a:solidFill>
              </a:rPr>
              <a:t>entreprendre</a:t>
            </a:r>
            <a:endParaRPr lang="en-US" dirty="0">
              <a:solidFill>
                <a:prstClr val="white"/>
              </a:solidFill>
            </a:endParaRPr>
          </a:p>
        </p:txBody>
      </p:sp>
      <p:sp>
        <p:nvSpPr>
          <p:cNvPr id="7" name="Rectangle 6"/>
          <p:cNvSpPr/>
          <p:nvPr/>
        </p:nvSpPr>
        <p:spPr>
          <a:xfrm>
            <a:off x="1959730" y="1811111"/>
            <a:ext cx="7144127" cy="646331"/>
          </a:xfrm>
          <a:prstGeom prst="rect">
            <a:avLst/>
          </a:prstGeom>
        </p:spPr>
        <p:txBody>
          <a:bodyPr wrap="square">
            <a:spAutoFit/>
          </a:bodyPr>
          <a:lstStyle/>
          <a:p>
            <a:pPr lvl="1"/>
            <a:r>
              <a:rPr lang="fr-BE" dirty="0" smtClean="0">
                <a:solidFill>
                  <a:prstClr val="black"/>
                </a:solidFill>
              </a:rPr>
              <a:t>Une synthèse des plans du pays sur les ODDs – cibles, stratégies, ressources (besoin d’investissement et manque)</a:t>
            </a:r>
            <a:endParaRPr lang="fr-BE" dirty="0">
              <a:solidFill>
                <a:prstClr val="black"/>
              </a:solidFill>
            </a:endParaRPr>
          </a:p>
        </p:txBody>
      </p:sp>
      <p:sp>
        <p:nvSpPr>
          <p:cNvPr id="8" name="Rectangle 7"/>
          <p:cNvSpPr/>
          <p:nvPr/>
        </p:nvSpPr>
        <p:spPr>
          <a:xfrm>
            <a:off x="1989228" y="3239284"/>
            <a:ext cx="7085133" cy="923330"/>
          </a:xfrm>
          <a:prstGeom prst="rect">
            <a:avLst/>
          </a:prstGeom>
        </p:spPr>
        <p:txBody>
          <a:bodyPr wrap="square">
            <a:spAutoFit/>
          </a:bodyPr>
          <a:lstStyle/>
          <a:p>
            <a:pPr lvl="1"/>
            <a:r>
              <a:rPr lang="fr-BE" dirty="0" smtClean="0">
                <a:solidFill>
                  <a:prstClr val="black"/>
                </a:solidFill>
              </a:rPr>
              <a:t>Une analyse synthétique des avancées du secteur sur les comportements collaboratifs et dispositifs fondamentaux – par les gouvernements et partenaires</a:t>
            </a:r>
            <a:endParaRPr lang="fr-BE" dirty="0">
              <a:solidFill>
                <a:prstClr val="black"/>
              </a:solidFill>
            </a:endParaRPr>
          </a:p>
        </p:txBody>
      </p:sp>
      <p:sp>
        <p:nvSpPr>
          <p:cNvPr id="9" name="Rectangle 8"/>
          <p:cNvSpPr/>
          <p:nvPr/>
        </p:nvSpPr>
        <p:spPr>
          <a:xfrm>
            <a:off x="2333017" y="4874029"/>
            <a:ext cx="6741344" cy="1754326"/>
          </a:xfrm>
          <a:prstGeom prst="rect">
            <a:avLst/>
          </a:prstGeom>
        </p:spPr>
        <p:txBody>
          <a:bodyPr wrap="square">
            <a:spAutoFit/>
          </a:bodyPr>
          <a:lstStyle/>
          <a:p>
            <a:endParaRPr lang="en-US" dirty="0">
              <a:solidFill>
                <a:prstClr val="black"/>
              </a:solidFill>
            </a:endParaRPr>
          </a:p>
          <a:p>
            <a:r>
              <a:rPr lang="fr-BE" dirty="0" smtClean="0">
                <a:solidFill>
                  <a:prstClr val="black"/>
                </a:solidFill>
              </a:rPr>
              <a:t>Actions que le pays souhaitent entreprendre sur les dispositifs fondamentaux, les comportements collaboratifs, utiliser les ressources de manière plus efficace et mobiliser des financements supplémentaires.</a:t>
            </a:r>
            <a:br>
              <a:rPr lang="fr-BE" dirty="0" smtClean="0">
                <a:solidFill>
                  <a:prstClr val="black"/>
                </a:solidFill>
              </a:rPr>
            </a:br>
            <a:endParaRPr lang="fr-BE" dirty="0">
              <a:solidFill>
                <a:prstClr val="black"/>
              </a:solidFill>
            </a:endParaRPr>
          </a:p>
        </p:txBody>
      </p:sp>
    </p:spTree>
    <p:extLst>
      <p:ext uri="{BB962C8B-B14F-4D97-AF65-F5344CB8AC3E}">
        <p14:creationId xmlns:p14="http://schemas.microsoft.com/office/powerpoint/2010/main" val="2496683997"/>
      </p:ext>
    </p:extLst>
  </p:cSld>
  <p:clrMapOvr>
    <a:masterClrMapping/>
  </p:clrMapOvr>
</p:sld>
</file>

<file path=ppt/theme/theme1.xml><?xml version="1.0" encoding="utf-8"?>
<a:theme xmlns:a="http://schemas.openxmlformats.org/drawingml/2006/main" name="SWA-STockholm -PPT">
  <a:themeElements>
    <a:clrScheme name="SWA Palette">
      <a:dk1>
        <a:sysClr val="windowText" lastClr="000000"/>
      </a:dk1>
      <a:lt1>
        <a:sysClr val="window" lastClr="FFFFFF"/>
      </a:lt1>
      <a:dk2>
        <a:srgbClr val="003036"/>
      </a:dk2>
      <a:lt2>
        <a:srgbClr val="B5BDBE"/>
      </a:lt2>
      <a:accent1>
        <a:srgbClr val="707C80"/>
      </a:accent1>
      <a:accent2>
        <a:srgbClr val="009193"/>
      </a:accent2>
      <a:accent3>
        <a:srgbClr val="ABCB2A"/>
      </a:accent3>
      <a:accent4>
        <a:srgbClr val="65BCC8"/>
      </a:accent4>
      <a:accent5>
        <a:srgbClr val="80143C"/>
      </a:accent5>
      <a:accent6>
        <a:srgbClr val="D63E37"/>
      </a:accent6>
      <a:hlink>
        <a:srgbClr val="006467"/>
      </a:hlink>
      <a:folHlink>
        <a:srgbClr val="0064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Custom 1">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 Slides">
  <a:themeElements>
    <a:clrScheme name="World Bank Water">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osing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WA-template-PPT 2013">
  <a:themeElements>
    <a:clrScheme name="SWA Palette">
      <a:dk1>
        <a:sysClr val="windowText" lastClr="000000"/>
      </a:dk1>
      <a:lt1>
        <a:sysClr val="window" lastClr="FFFFFF"/>
      </a:lt1>
      <a:dk2>
        <a:srgbClr val="003036"/>
      </a:dk2>
      <a:lt2>
        <a:srgbClr val="B5BDBE"/>
      </a:lt2>
      <a:accent1>
        <a:srgbClr val="707C80"/>
      </a:accent1>
      <a:accent2>
        <a:srgbClr val="009193"/>
      </a:accent2>
      <a:accent3>
        <a:srgbClr val="ABCB2A"/>
      </a:accent3>
      <a:accent4>
        <a:srgbClr val="65BCC8"/>
      </a:accent4>
      <a:accent5>
        <a:srgbClr val="80143C"/>
      </a:accent5>
      <a:accent6>
        <a:srgbClr val="D63E37"/>
      </a:accent6>
      <a:hlink>
        <a:srgbClr val="006467"/>
      </a:hlink>
      <a:folHlink>
        <a:srgbClr val="0064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SWA-STockholm -PPT</Template>
  <TotalTime>3228</TotalTime>
  <Words>2861</Words>
  <Application>Microsoft Office PowerPoint</Application>
  <PresentationFormat>On-screen Show (4:3)</PresentationFormat>
  <Paragraphs>407</Paragraphs>
  <Slides>33</Slides>
  <Notes>15</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33</vt:i4>
      </vt:variant>
    </vt:vector>
  </HeadingPairs>
  <TitlesOfParts>
    <vt:vector size="51" baseType="lpstr">
      <vt:lpstr>MS Mincho</vt:lpstr>
      <vt:lpstr>MS PGothic</vt:lpstr>
      <vt:lpstr>MS PGothic</vt:lpstr>
      <vt:lpstr>Andes ExtraLight</vt:lpstr>
      <vt:lpstr>Arial</vt:lpstr>
      <vt:lpstr>Arial Bold</vt:lpstr>
      <vt:lpstr>Arial Narrow</vt:lpstr>
      <vt:lpstr>Calibri</vt:lpstr>
      <vt:lpstr>inherit</vt:lpstr>
      <vt:lpstr>Symbol</vt:lpstr>
      <vt:lpstr>Times New Roman</vt:lpstr>
      <vt:lpstr>Trebuchet MS</vt:lpstr>
      <vt:lpstr>Wingdings</vt:lpstr>
      <vt:lpstr>SWA-STockholm -PPT</vt:lpstr>
      <vt:lpstr>Title Slide</vt:lpstr>
      <vt:lpstr>Text Slides</vt:lpstr>
      <vt:lpstr>Closing slide</vt:lpstr>
      <vt:lpstr>SWA-template-PPT 2013</vt:lpstr>
      <vt:lpstr>Webinaire de préparation aux Réunions 2017 de Haut Niveau du SWA : Le Financement des ODD </vt:lpstr>
      <vt:lpstr>Réunion des Ministres du Secteur </vt:lpstr>
      <vt:lpstr>Réunion des ministres du secteur - Objectifs</vt:lpstr>
      <vt:lpstr>Réunion des ministres du secteur - Résultats Attendus </vt:lpstr>
      <vt:lpstr>Réunion des Ministres de Finance</vt:lpstr>
      <vt:lpstr>La Réunion 2017 des ministres des finances </vt:lpstr>
      <vt:lpstr>Trois Sujets Clés </vt:lpstr>
      <vt:lpstr>Aperçu du processus préparatoire</vt:lpstr>
      <vt:lpstr>Ce que les ministres doivent savoir pour se préparer </vt:lpstr>
      <vt:lpstr>Éléments du processus préparatoire </vt:lpstr>
      <vt:lpstr> </vt:lpstr>
      <vt:lpstr>Les Comportements Coopératifs de SWA  </vt:lpstr>
      <vt:lpstr>Bref Historique </vt:lpstr>
      <vt:lpstr>À propos des profils de pays sur les Comportement Coopératifs de SWA </vt:lpstr>
      <vt:lpstr>Profils de la  2016 RHN</vt:lpstr>
      <vt:lpstr>Exemple : utiliser les profils pays pour informer les actions </vt:lpstr>
      <vt:lpstr>Merci</vt:lpstr>
      <vt:lpstr>Processus Préparatoire :  Réunions de Haut Niveau</vt:lpstr>
      <vt:lpstr>Répondre au Déficit de Financement pour un Accès Universel à l’Eau et à l’Assainissement </vt:lpstr>
      <vt:lpstr>Les ODD Représentent un Défi Nouveau pour le Secteur de l’Eau</vt:lpstr>
      <vt:lpstr>Pour atteindre l’Accès Universel, il Faudra Tripler les Investissements comparé à la Période OMD </vt:lpstr>
      <vt:lpstr>Le secteur a besoin de plus de ressources financières mieux allouées ET d’une efficacité augmentée </vt:lpstr>
      <vt:lpstr>Augmenter l’efficacité opérationnelle  est la première étape vers un secteur durable </vt:lpstr>
      <vt:lpstr>Sources de financements dans le Secteur </vt:lpstr>
      <vt:lpstr>Les paiements par les utilisateurs doivent constituer la principale source de financement</vt:lpstr>
      <vt:lpstr>Ce qui ne vient pas des tarifs doit venir des impôts </vt:lpstr>
      <vt:lpstr>Tous les pays, indépendamment de leur état de développement, ont besoin de financements remboursables</vt:lpstr>
      <vt:lpstr>Les options pour les financements privés ne sont pas limitées aux pays à revenu moyen </vt:lpstr>
      <vt:lpstr>Les financements combinés (« blending ») augmentent les opportunités de finance privée </vt:lpstr>
      <vt:lpstr>Une approche progressive est nécessaire pour atteindre les ODD </vt:lpstr>
      <vt:lpstr>Messages clés : Ministres du Secteur</vt:lpstr>
      <vt:lpstr>Messages clés : Ministres de Finance</vt:lpstr>
      <vt:lpstr>Merci ! </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behaviors to build systems that last: SWA’s evolving strategy</dc:title>
  <dc:creator>Clare Battle</dc:creator>
  <cp:lastModifiedBy>Muyatwa Sitali</cp:lastModifiedBy>
  <cp:revision>290</cp:revision>
  <cp:lastPrinted>2016-10-06T11:54:00Z</cp:lastPrinted>
  <dcterms:created xsi:type="dcterms:W3CDTF">2015-08-18T14:38:31Z</dcterms:created>
  <dcterms:modified xsi:type="dcterms:W3CDTF">2017-02-08T14:28:39Z</dcterms:modified>
</cp:coreProperties>
</file>