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 id="2147483861" r:id="rId5"/>
  </p:sldMasterIdLst>
  <p:notesMasterIdLst>
    <p:notesMasterId r:id="rId27"/>
  </p:notesMasterIdLst>
  <p:handoutMasterIdLst>
    <p:handoutMasterId r:id="rId28"/>
  </p:handoutMasterIdLst>
  <p:sldIdLst>
    <p:sldId id="811" r:id="rId6"/>
    <p:sldId id="768" r:id="rId7"/>
    <p:sldId id="764" r:id="rId8"/>
    <p:sldId id="784" r:id="rId9"/>
    <p:sldId id="785" r:id="rId10"/>
    <p:sldId id="793" r:id="rId11"/>
    <p:sldId id="794" r:id="rId12"/>
    <p:sldId id="810" r:id="rId13"/>
    <p:sldId id="808" r:id="rId14"/>
    <p:sldId id="809" r:id="rId15"/>
    <p:sldId id="805" r:id="rId16"/>
    <p:sldId id="800" r:id="rId17"/>
    <p:sldId id="806" r:id="rId18"/>
    <p:sldId id="807" r:id="rId19"/>
    <p:sldId id="787" r:id="rId20"/>
    <p:sldId id="788" r:id="rId21"/>
    <p:sldId id="789" r:id="rId22"/>
    <p:sldId id="790" r:id="rId23"/>
    <p:sldId id="791" r:id="rId24"/>
    <p:sldId id="797" r:id="rId25"/>
    <p:sldId id="796" r:id="rId26"/>
  </p:sldIdLst>
  <p:sldSz cx="9144000" cy="5143500" type="screen16x9"/>
  <p:notesSz cx="9372600" cy="7086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6">
          <p15:clr>
            <a:srgbClr val="A4A3A4"/>
          </p15:clr>
        </p15:guide>
        <p15:guide id="2" orient="horz" pos="449">
          <p15:clr>
            <a:srgbClr val="A4A3A4"/>
          </p15:clr>
        </p15:guide>
        <p15:guide id="3" orient="horz" pos="2952">
          <p15:clr>
            <a:srgbClr val="A4A3A4"/>
          </p15:clr>
        </p15:guide>
        <p15:guide id="4" orient="horz" pos="308">
          <p15:clr>
            <a:srgbClr val="A4A3A4"/>
          </p15:clr>
        </p15:guide>
        <p15:guide id="5" orient="horz" pos="3178">
          <p15:clr>
            <a:srgbClr val="A4A3A4"/>
          </p15:clr>
        </p15:guide>
        <p15:guide id="6" orient="horz" pos="936">
          <p15:clr>
            <a:srgbClr val="A4A3A4"/>
          </p15:clr>
        </p15:guide>
        <p15:guide id="7" orient="horz" pos="2830">
          <p15:clr>
            <a:srgbClr val="A4A3A4"/>
          </p15:clr>
        </p15:guide>
        <p15:guide id="8" orient="horz" pos="755">
          <p15:clr>
            <a:srgbClr val="A4A3A4"/>
          </p15:clr>
        </p15:guide>
        <p15:guide id="9" pos="2220">
          <p15:clr>
            <a:srgbClr val="A4A3A4"/>
          </p15:clr>
        </p15:guide>
        <p15:guide id="10" pos="219">
          <p15:clr>
            <a:srgbClr val="A4A3A4"/>
          </p15:clr>
        </p15:guide>
        <p15:guide id="11" pos="5488">
          <p15:clr>
            <a:srgbClr val="A4A3A4"/>
          </p15:clr>
        </p15:guide>
        <p15:guide id="12" pos="2309">
          <p15:clr>
            <a:srgbClr val="A4A3A4"/>
          </p15:clr>
        </p15:guide>
        <p15:guide id="13" pos="3887">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Sharp" initials="TS" lastIdx="17" clrIdx="0"/>
  <p:cmAuthor id="1" name="Sherwin Tolentino" initials="ST" lastIdx="2" clrIdx="1"/>
  <p:cmAuthor id="2" name="Caroline Kemp" initials="CK" lastIdx="15" clrIdx="2">
    <p:extLst/>
  </p:cmAuthor>
  <p:cmAuthor id="3" name="Brian Arbogast" initials="BA" lastIdx="9" clrIdx="3">
    <p:extLst/>
  </p:cmAuthor>
  <p:cmAuthor id="4" name="David Ehlert" initials="DE" lastIdx="146"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2E9"/>
    <a:srgbClr val="941078"/>
    <a:srgbClr val="FFFFFF"/>
    <a:srgbClr val="EAE2CD"/>
    <a:srgbClr val="EFEDEE"/>
    <a:srgbClr val="3086AB"/>
    <a:srgbClr val="F2EDDE"/>
    <a:srgbClr val="F7F5F4"/>
    <a:srgbClr val="F1EFEC"/>
    <a:srgbClr val="CFC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1" autoAdjust="0"/>
    <p:restoredTop sz="77025" autoAdjust="0"/>
  </p:normalViewPr>
  <p:slideViewPr>
    <p:cSldViewPr snapToGrid="0" showGuides="1">
      <p:cViewPr varScale="1">
        <p:scale>
          <a:sx n="91" d="100"/>
          <a:sy n="91" d="100"/>
        </p:scale>
        <p:origin x="797" y="58"/>
      </p:cViewPr>
      <p:guideLst>
        <p:guide orient="horz" pos="626"/>
        <p:guide orient="horz" pos="449"/>
        <p:guide orient="horz" pos="2952"/>
        <p:guide orient="horz" pos="308"/>
        <p:guide orient="horz" pos="3178"/>
        <p:guide orient="horz" pos="936"/>
        <p:guide orient="horz" pos="2830"/>
        <p:guide orient="horz" pos="755"/>
        <p:guide pos="2220"/>
        <p:guide pos="219"/>
        <p:guide pos="5488"/>
        <p:guide pos="2309"/>
        <p:guide pos="3887"/>
      </p:guideLst>
    </p:cSldViewPr>
  </p:slideViewPr>
  <p:notesTextViewPr>
    <p:cViewPr>
      <p:scale>
        <a:sx n="1" d="1"/>
        <a:sy n="1" d="1"/>
      </p:scale>
      <p:origin x="0" y="0"/>
    </p:cViewPr>
  </p:notesTextViewPr>
  <p:sorterViewPr>
    <p:cViewPr>
      <p:scale>
        <a:sx n="30" d="100"/>
        <a:sy n="30" d="100"/>
      </p:scale>
      <p:origin x="0" y="0"/>
    </p:cViewPr>
  </p:sorterViewPr>
  <p:notesViewPr>
    <p:cSldViewPr snapToGrid="0" showGuides="1">
      <p:cViewPr varScale="1">
        <p:scale>
          <a:sx n="111" d="100"/>
          <a:sy n="111" d="100"/>
        </p:scale>
        <p:origin x="900" y="96"/>
      </p:cViewPr>
      <p:guideLst>
        <p:guide orient="horz" pos="2237"/>
        <p:guide pos="29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88125" y="6578069"/>
            <a:ext cx="3430553" cy="354330"/>
          </a:xfrm>
          <a:prstGeom prst="rect">
            <a:avLst/>
          </a:prstGeom>
        </p:spPr>
        <p:txBody>
          <a:bodyPr vert="horz" lIns="94041" tIns="47019" rIns="94041" bIns="47019" rtlCol="0" anchor="b"/>
          <a:lstStyle>
            <a:lvl1pPr algn="l">
              <a:defRPr sz="1200"/>
            </a:lvl1pPr>
          </a:lstStyle>
          <a:p>
            <a:r>
              <a:rPr lang="en-US" sz="900" dirty="0">
                <a:latin typeface="Arial" panose="020B0604020202020204" pitchFamily="34" charset="0"/>
                <a:cs typeface="Arial" panose="020B0604020202020204" pitchFamily="34" charset="0"/>
              </a:rPr>
              <a:t>© Bill &amp; Melinda Gates Foundation</a:t>
            </a:r>
          </a:p>
        </p:txBody>
      </p:sp>
      <p:sp>
        <p:nvSpPr>
          <p:cNvPr id="5" name="Slide Number Placeholder 4"/>
          <p:cNvSpPr>
            <a:spLocks noGrp="1"/>
          </p:cNvSpPr>
          <p:nvPr>
            <p:ph type="sldNum" sz="quarter" idx="3"/>
          </p:nvPr>
        </p:nvSpPr>
        <p:spPr>
          <a:xfrm>
            <a:off x="5308974" y="6578069"/>
            <a:ext cx="3499452" cy="354330"/>
          </a:xfrm>
          <a:prstGeom prst="rect">
            <a:avLst/>
          </a:prstGeom>
        </p:spPr>
        <p:txBody>
          <a:bodyPr vert="horz" lIns="94041" tIns="47019" rIns="94041" bIns="47019" rtlCol="0" anchor="b"/>
          <a:lstStyle>
            <a:lvl1pPr algn="r">
              <a:defRPr sz="1200"/>
            </a:lvl1pPr>
          </a:lstStyle>
          <a:p>
            <a:fld id="{D56DA0AC-102B-4398-8E7E-B2C936C1DD76}" type="slidenum">
              <a:rPr lang="en-US" sz="900">
                <a:latin typeface="Arial" panose="020B0604020202020204" pitchFamily="34" charset="0"/>
                <a:cs typeface="Arial" panose="020B0604020202020204" pitchFamily="34" charset="0"/>
              </a:rPr>
              <a:t>‹#›</a:t>
            </a:fld>
            <a:endParaRPr lang="en-US" sz="900" dirty="0">
              <a:latin typeface="Arial" panose="020B0604020202020204" pitchFamily="34" charset="0"/>
              <a:cs typeface="Arial" panose="020B0604020202020204" pitchFamily="34" charset="0"/>
            </a:endParaRPr>
          </a:p>
        </p:txBody>
      </p:sp>
      <p:sp>
        <p:nvSpPr>
          <p:cNvPr id="17" name="Header Placeholder 16"/>
          <p:cNvSpPr>
            <a:spLocks noGrp="1"/>
          </p:cNvSpPr>
          <p:nvPr>
            <p:ph type="hdr" sz="quarter"/>
          </p:nvPr>
        </p:nvSpPr>
        <p:spPr>
          <a:xfrm>
            <a:off x="646763" y="264515"/>
            <a:ext cx="3414559" cy="354089"/>
          </a:xfrm>
          <a:prstGeom prst="rect">
            <a:avLst/>
          </a:prstGeom>
        </p:spPr>
        <p:txBody>
          <a:bodyPr vert="horz" lIns="92140" tIns="46072" rIns="92140" bIns="46072"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18" name="Date Placeholder 17"/>
          <p:cNvSpPr>
            <a:spLocks noGrp="1"/>
          </p:cNvSpPr>
          <p:nvPr>
            <p:ph type="dt" sz="quarter" idx="1"/>
          </p:nvPr>
        </p:nvSpPr>
        <p:spPr>
          <a:xfrm>
            <a:off x="5345774" y="264515"/>
            <a:ext cx="3414559" cy="354089"/>
          </a:xfrm>
          <a:prstGeom prst="rect">
            <a:avLst/>
          </a:prstGeom>
        </p:spPr>
        <p:txBody>
          <a:bodyPr vert="horz" lIns="92140" tIns="46072" rIns="92140" bIns="46072" rtlCol="0"/>
          <a:lstStyle>
            <a:lvl1pPr algn="r">
              <a:defRPr sz="1200"/>
            </a:lvl1pPr>
          </a:lstStyle>
          <a:p>
            <a:fld id="{97049F91-F630-4ED4-8671-44E613DA70EF}" type="datetimeFigureOut">
              <a:rPr lang="en-US" sz="900">
                <a:latin typeface="Arial" panose="020B0604020202020204" pitchFamily="34" charset="0"/>
                <a:cs typeface="Arial" panose="020B0604020202020204" pitchFamily="34" charset="0"/>
              </a:rPr>
              <a:t>3/16/2016</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9579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24100" y="531813"/>
            <a:ext cx="4724400" cy="2657475"/>
          </a:xfrm>
          <a:prstGeom prst="rect">
            <a:avLst/>
          </a:prstGeom>
          <a:noFill/>
          <a:ln w="12700">
            <a:solidFill>
              <a:prstClr val="black"/>
            </a:solidFill>
          </a:ln>
        </p:spPr>
        <p:txBody>
          <a:bodyPr vert="horz" lIns="94041" tIns="47019" rIns="94041" bIns="47019" rtlCol="0" anchor="ctr"/>
          <a:lstStyle/>
          <a:p>
            <a:endParaRPr lang="en-US" dirty="0"/>
          </a:p>
        </p:txBody>
      </p:sp>
      <p:sp>
        <p:nvSpPr>
          <p:cNvPr id="5" name="Notes Placeholder 4"/>
          <p:cNvSpPr>
            <a:spLocks noGrp="1"/>
          </p:cNvSpPr>
          <p:nvPr>
            <p:ph type="body" sz="quarter" idx="3"/>
          </p:nvPr>
        </p:nvSpPr>
        <p:spPr>
          <a:xfrm>
            <a:off x="545979" y="3366138"/>
            <a:ext cx="8335244" cy="3188970"/>
          </a:xfrm>
          <a:prstGeom prst="rect">
            <a:avLst/>
          </a:prstGeom>
        </p:spPr>
        <p:txBody>
          <a:bodyPr vert="horz" lIns="0" tIns="0" rIns="0" bIns="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85316" y="6579673"/>
            <a:ext cx="3576147" cy="354330"/>
          </a:xfrm>
          <a:prstGeom prst="rect">
            <a:avLst/>
          </a:prstGeom>
        </p:spPr>
        <p:txBody>
          <a:bodyPr vert="horz" lIns="94041" tIns="47019" rIns="94041" bIns="47019" rtlCol="0" anchor="b"/>
          <a:lstStyle>
            <a:lvl1pPr algn="l">
              <a:defRPr sz="900">
                <a:latin typeface="Arial" pitchFamily="34" charset="0"/>
                <a:cs typeface="Arial" pitchFamily="34" charset="0"/>
              </a:defRPr>
            </a:lvl1pPr>
          </a:lstStyle>
          <a:p>
            <a:r>
              <a:rPr lang="en-US" dirty="0" smtClean="0"/>
              <a:t>© Bill &amp; Melinda Gates Foundation</a:t>
            </a:r>
          </a:p>
        </p:txBody>
      </p:sp>
      <p:sp>
        <p:nvSpPr>
          <p:cNvPr id="7" name="Slide Number Placeholder 6"/>
          <p:cNvSpPr>
            <a:spLocks noGrp="1"/>
          </p:cNvSpPr>
          <p:nvPr>
            <p:ph type="sldNum" sz="quarter" idx="5"/>
          </p:nvPr>
        </p:nvSpPr>
        <p:spPr>
          <a:xfrm>
            <a:off x="5308972" y="6579673"/>
            <a:ext cx="3705711" cy="354330"/>
          </a:xfrm>
          <a:prstGeom prst="rect">
            <a:avLst/>
          </a:prstGeom>
        </p:spPr>
        <p:txBody>
          <a:bodyPr vert="horz" lIns="94041" tIns="47019" rIns="94041" bIns="47019" rtlCol="0" anchor="b"/>
          <a:lstStyle>
            <a:lvl1pPr algn="r">
              <a:defRPr sz="900">
                <a:latin typeface="Arial" pitchFamily="34" charset="0"/>
                <a:cs typeface="Arial" pitchFamily="34" charset="0"/>
              </a:defRPr>
            </a:lvl1pPr>
          </a:lstStyle>
          <a:p>
            <a:fld id="{9BFEC94F-12C8-4E9F-9CD8-BA76233A02B3}" type="slidenum">
              <a:rPr lang="en-US" smtClean="0"/>
              <a:pPr/>
              <a:t>‹#›</a:t>
            </a:fld>
            <a:endParaRPr lang="en-US" dirty="0"/>
          </a:p>
        </p:txBody>
      </p:sp>
      <p:sp>
        <p:nvSpPr>
          <p:cNvPr id="13" name="Header Placeholder 16"/>
          <p:cNvSpPr>
            <a:spLocks noGrp="1"/>
          </p:cNvSpPr>
          <p:nvPr>
            <p:ph type="hdr" sz="quarter"/>
          </p:nvPr>
        </p:nvSpPr>
        <p:spPr>
          <a:xfrm>
            <a:off x="646763" y="139218"/>
            <a:ext cx="3414559" cy="354089"/>
          </a:xfrm>
          <a:prstGeom prst="rect">
            <a:avLst/>
          </a:prstGeom>
        </p:spPr>
        <p:txBody>
          <a:bodyPr vert="horz" lIns="92140" tIns="46072" rIns="92140" bIns="46072"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14" name="Date Placeholder 17"/>
          <p:cNvSpPr>
            <a:spLocks noGrp="1"/>
          </p:cNvSpPr>
          <p:nvPr>
            <p:ph type="dt" sz="quarter" idx="1"/>
          </p:nvPr>
        </p:nvSpPr>
        <p:spPr>
          <a:xfrm>
            <a:off x="5345774" y="139218"/>
            <a:ext cx="3414559" cy="354089"/>
          </a:xfrm>
          <a:prstGeom prst="rect">
            <a:avLst/>
          </a:prstGeom>
        </p:spPr>
        <p:txBody>
          <a:bodyPr vert="horz" lIns="92140" tIns="46072" rIns="92140" bIns="46072"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3/16/2016</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595082"/>
      </p:ext>
    </p:extLst>
  </p:cSld>
  <p:clrMap bg1="lt1" tx1="dk1" bg2="lt2" tx2="dk2" accent1="accent1" accent2="accent2" accent3="accent3" accent4="accent4" accent5="accent5" accent6="accent6" hlink="hlink" folHlink="folHlink"/>
  <p:hf hdr="0" dt="0"/>
  <p:notesStyle>
    <a:lvl1pPr marL="0" indent="0" algn="l" defTabSz="914400" rtl="0" eaLnBrk="1" latinLnBrk="0" hangingPunct="1">
      <a:spcAft>
        <a:spcPts val="600"/>
      </a:spcAft>
      <a:defRPr sz="900" kern="1200">
        <a:solidFill>
          <a:schemeClr val="tx1"/>
        </a:solidFill>
        <a:latin typeface="Arial" pitchFamily="34" charset="0"/>
        <a:ea typeface="+mn-ea"/>
        <a:cs typeface="Arial" pitchFamily="34" charset="0"/>
      </a:defRPr>
    </a:lvl1pPr>
    <a:lvl2pPr marL="457200" algn="l" defTabSz="914400" rtl="0" eaLnBrk="1" latinLnBrk="0" hangingPunct="1">
      <a:spcAft>
        <a:spcPts val="600"/>
      </a:spcAft>
      <a:defRPr sz="900" kern="1200">
        <a:solidFill>
          <a:schemeClr val="tx1"/>
        </a:solidFill>
        <a:latin typeface="Arial" pitchFamily="34" charset="0"/>
        <a:ea typeface="+mn-ea"/>
        <a:cs typeface="Arial" pitchFamily="34" charset="0"/>
      </a:defRPr>
    </a:lvl2pPr>
    <a:lvl3pPr marL="914400" algn="l" defTabSz="914400" rtl="0" eaLnBrk="1" latinLnBrk="0" hangingPunct="1">
      <a:spcAft>
        <a:spcPts val="600"/>
      </a:spcAft>
      <a:defRPr sz="900" kern="1200">
        <a:solidFill>
          <a:schemeClr val="tx1"/>
        </a:solidFill>
        <a:latin typeface="Arial" pitchFamily="34" charset="0"/>
        <a:ea typeface="+mn-ea"/>
        <a:cs typeface="Arial" pitchFamily="34" charset="0"/>
      </a:defRPr>
    </a:lvl3pPr>
    <a:lvl4pPr marL="1371600" algn="l" defTabSz="914400" rtl="0" eaLnBrk="1" latinLnBrk="0" hangingPunct="1">
      <a:spcAft>
        <a:spcPts val="600"/>
      </a:spcAft>
      <a:defRPr sz="900" kern="1200">
        <a:solidFill>
          <a:schemeClr val="tx1"/>
        </a:solidFill>
        <a:latin typeface="Arial" pitchFamily="34" charset="0"/>
        <a:ea typeface="+mn-ea"/>
        <a:cs typeface="Arial" pitchFamily="34" charset="0"/>
      </a:defRPr>
    </a:lvl4pPr>
    <a:lvl5pPr marL="1828800" algn="l" defTabSz="914400" rtl="0" eaLnBrk="1" latinLnBrk="0" hangingPunct="1">
      <a:spcAft>
        <a:spcPts val="60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ID: PP380945</a:t>
            </a:r>
          </a:p>
          <a:p>
            <a:r>
              <a:rPr lang="en-US" i="1" dirty="0" err="1" smtClean="0"/>
              <a:t>Eram</a:t>
            </a:r>
            <a:r>
              <a:rPr lang="en-US" i="1" dirty="0" smtClean="0"/>
              <a:t> Scientific Solution's Children E Toilets at the </a:t>
            </a:r>
            <a:r>
              <a:rPr lang="en-US" i="1" dirty="0" err="1" smtClean="0"/>
              <a:t>Manacaud</a:t>
            </a:r>
            <a:r>
              <a:rPr lang="en-US" i="1" dirty="0" smtClean="0"/>
              <a:t> School in Thiruvananthapuram, Kerala, India, on November 19, 2013.</a:t>
            </a:r>
            <a:endParaRPr lang="en-US" i="1" dirty="0"/>
          </a:p>
        </p:txBody>
      </p:sp>
      <p:sp>
        <p:nvSpPr>
          <p:cNvPr id="4" name="Footer Placeholder 3"/>
          <p:cNvSpPr>
            <a:spLocks noGrp="1"/>
          </p:cNvSpPr>
          <p:nvPr>
            <p:ph type="ftr" sz="quarter" idx="10"/>
          </p:nvPr>
        </p:nvSpPr>
        <p:spPr/>
        <p:txBody>
          <a:bodyPr/>
          <a:lstStyle/>
          <a:p>
            <a:r>
              <a:rPr lang="en-US" smtClean="0">
                <a:solidFill>
                  <a:prstClr val="black"/>
                </a:solidFill>
              </a:rPr>
              <a:t>© Bill &amp; Melinda Gates Foundation</a:t>
            </a:r>
            <a:endParaRPr lang="en-US" dirty="0" smtClean="0">
              <a:solidFill>
                <a:prstClr val="black"/>
              </a:solidFill>
            </a:endParaRPr>
          </a:p>
        </p:txBody>
      </p:sp>
      <p:sp>
        <p:nvSpPr>
          <p:cNvPr id="5" name="Slide Number Placeholder 4"/>
          <p:cNvSpPr>
            <a:spLocks noGrp="1"/>
          </p:cNvSpPr>
          <p:nvPr>
            <p:ph type="sldNum" sz="quarter" idx="11"/>
          </p:nvPr>
        </p:nvSpPr>
        <p:spPr/>
        <p:txBody>
          <a:bodyPr/>
          <a:lstStyle/>
          <a:p>
            <a:fld id="{9BFEC94F-12C8-4E9F-9CD8-BA76233A02B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3879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Our strategic focus is on the </a:t>
            </a:r>
            <a:r>
              <a:rPr lang="en-US" dirty="0" smtClean="0"/>
              <a:t>science, technologies, market approaches,</a:t>
            </a:r>
            <a:r>
              <a:rPr lang="en-US" baseline="0" dirty="0" smtClean="0"/>
              <a:t> processes, and tools </a:t>
            </a:r>
            <a:r>
              <a:rPr lang="en-US" b="0" dirty="0" smtClean="0"/>
              <a:t>that will transform the sanitation sector.</a:t>
            </a:r>
          </a:p>
          <a:p>
            <a:endParaRPr lang="en-US" b="0" dirty="0" smtClean="0"/>
          </a:p>
          <a:p>
            <a:r>
              <a:rPr lang="en-US" b="0" dirty="0" smtClean="0"/>
              <a:t>We are focusing on </a:t>
            </a:r>
            <a:r>
              <a:rPr lang="en-US" dirty="0" smtClean="0"/>
              <a:t>non-piped sanitation </a:t>
            </a:r>
            <a:r>
              <a:rPr lang="en-US" b="0" dirty="0" smtClean="0"/>
              <a:t>both because this is the type of sanitation used by the vast majority of the poor and because existing waterborne or sewered approaches are inappropriate for sustainable scale-up in many settings.</a:t>
            </a:r>
          </a:p>
          <a:p>
            <a:pPr lvl="0"/>
            <a:r>
              <a:rPr lang="en-US" b="0" dirty="0" smtClean="0"/>
              <a:t>As the innovations we are supporting will be most readily adopted in densely populated areas, we are increasing our focus on </a:t>
            </a:r>
            <a:r>
              <a:rPr lang="en-US" dirty="0" smtClean="0"/>
              <a:t>urban sanitation</a:t>
            </a:r>
            <a:r>
              <a:rPr lang="en-US" b="0" dirty="0" smtClean="0"/>
              <a:t>.  This means partnering with and investing in municipalities, private and public service providers, and community-based organizations that provide on-site sanitation services and fecal sludge management. </a:t>
            </a:r>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endParaRPr lang="en-US" dirty="0" smtClean="0"/>
          </a:p>
        </p:txBody>
      </p:sp>
      <p:sp>
        <p:nvSpPr>
          <p:cNvPr id="5" name="Slide Number Placeholder 4"/>
          <p:cNvSpPr>
            <a:spLocks noGrp="1"/>
          </p:cNvSpPr>
          <p:nvPr>
            <p:ph type="sldNum" sz="quarter" idx="11"/>
          </p:nvPr>
        </p:nvSpPr>
        <p:spPr/>
        <p:txBody>
          <a:bodyPr/>
          <a:lstStyle/>
          <a:p>
            <a:fld id="{9BFEC94F-12C8-4E9F-9CD8-BA76233A02B3}" type="slidenum">
              <a:rPr lang="en-US" smtClean="0"/>
              <a:pPr/>
              <a:t>10</a:t>
            </a:fld>
            <a:endParaRPr lang="en-US" dirty="0"/>
          </a:p>
        </p:txBody>
      </p:sp>
    </p:spTree>
    <p:extLst>
      <p:ext uri="{BB962C8B-B14F-4D97-AF65-F5344CB8AC3E}">
        <p14:creationId xmlns:p14="http://schemas.microsoft.com/office/powerpoint/2010/main" val="146516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US" sz="1600" dirty="0" smtClean="0"/>
              <a:t>Political will</a:t>
            </a:r>
          </a:p>
          <a:p>
            <a:pPr marL="214313" indent="-214313">
              <a:buFont typeface="Arial" panose="020B0604020202020204" pitchFamily="34" charset="0"/>
              <a:buChar char="•"/>
            </a:pPr>
            <a:r>
              <a:rPr lang="en-US" sz="1600" dirty="0" smtClean="0"/>
              <a:t>Proper institutional framework and regulatory environment</a:t>
            </a:r>
          </a:p>
          <a:p>
            <a:pPr marL="214313" indent="-214313">
              <a:buFont typeface="Arial" panose="020B0604020202020204" pitchFamily="34" charset="0"/>
              <a:buChar char="•"/>
            </a:pPr>
            <a:r>
              <a:rPr lang="en-US" sz="1600" dirty="0" smtClean="0"/>
              <a:t>Successful FSM planning</a:t>
            </a:r>
          </a:p>
          <a:p>
            <a:pPr marL="342900" lvl="1" indent="-214313">
              <a:buFont typeface="Arial" panose="020B0604020202020204" pitchFamily="34" charset="0"/>
              <a:buChar char="•"/>
            </a:pPr>
            <a:r>
              <a:rPr lang="en-US" sz="1600" dirty="0" smtClean="0"/>
              <a:t>Requires sufficient human capacity</a:t>
            </a:r>
          </a:p>
          <a:p>
            <a:pPr marL="471488" lvl="2" indent="-214313"/>
            <a:r>
              <a:rPr lang="en-US" sz="1600" dirty="0" smtClean="0"/>
              <a:t>Development &amp; sharing of expertise</a:t>
            </a:r>
          </a:p>
          <a:p>
            <a:pPr marL="471488" lvl="2" indent="-214313"/>
            <a:r>
              <a:rPr lang="en-US" sz="1600" dirty="0" smtClean="0"/>
              <a:t>Tools targeted to each phase (Diagnosis, Modeling, Implementation) and critical role</a:t>
            </a:r>
          </a:p>
          <a:p>
            <a:pPr marL="342900" lvl="1" indent="-214313"/>
            <a:r>
              <a:rPr lang="en-US" sz="1600" dirty="0" smtClean="0"/>
              <a:t>Requires financial arrangements, earmarked budgets and investment for O&amp;M</a:t>
            </a:r>
          </a:p>
          <a:p>
            <a:pPr marL="342900" lvl="1" indent="-214313"/>
            <a:r>
              <a:rPr lang="en-US" sz="1600" dirty="0" smtClean="0"/>
              <a:t>Requires feedback loops that lead to refinement of plan</a:t>
            </a:r>
          </a:p>
          <a:p>
            <a:pPr marL="214313" indent="-214313">
              <a:buFont typeface="Arial" panose="020B0604020202020204" pitchFamily="34" charset="0"/>
              <a:buChar char="•"/>
            </a:pPr>
            <a:r>
              <a:rPr lang="en-US" sz="1600" dirty="0" smtClean="0"/>
              <a:t>Access to innovations</a:t>
            </a:r>
          </a:p>
          <a:p>
            <a:pPr marL="342900" lvl="1" indent="-214313">
              <a:buFont typeface="Arial" panose="020B0604020202020204" pitchFamily="34" charset="0"/>
              <a:buChar char="•"/>
            </a:pPr>
            <a:r>
              <a:rPr lang="en-US" sz="1600" dirty="0" smtClean="0"/>
              <a:t>New approaches, business models, public/private partnership structures, …</a:t>
            </a:r>
          </a:p>
          <a:p>
            <a:pPr marL="342900" lvl="1" indent="-214313">
              <a:buFont typeface="Arial" panose="020B0604020202020204" pitchFamily="34" charset="0"/>
              <a:buChar char="•"/>
            </a:pPr>
            <a:r>
              <a:rPr lang="en-US" sz="1600" dirty="0" smtClean="0"/>
              <a:t>New technology options</a:t>
            </a:r>
          </a:p>
          <a:p>
            <a:pPr marL="342900" lvl="1" indent="-214313">
              <a:buFont typeface="Arial" panose="020B0604020202020204" pitchFamily="34" charset="0"/>
              <a:buChar char="•"/>
            </a:pPr>
            <a:r>
              <a:rPr lang="en-US" sz="1600" dirty="0" smtClean="0"/>
              <a:t>New financing options</a:t>
            </a:r>
          </a:p>
          <a:p>
            <a:pPr marL="214313" indent="-214313">
              <a:buFont typeface="Arial" panose="020B0604020202020204" pitchFamily="34" charset="0"/>
              <a:buChar char="•"/>
            </a:pPr>
            <a:r>
              <a:rPr lang="en-US" sz="1600" dirty="0" smtClean="0"/>
              <a:t>Meaningful user participation</a:t>
            </a:r>
          </a:p>
          <a:p>
            <a:pPr marL="342900" lvl="1" indent="-214313">
              <a:buFont typeface="Arial" panose="020B0604020202020204" pitchFamily="34" charset="0"/>
              <a:buChar char="•"/>
            </a:pPr>
            <a:r>
              <a:rPr lang="en-US" sz="1600" dirty="0" smtClean="0"/>
              <a:t>Understanding user needs &amp; priorities, through a gender lens</a:t>
            </a:r>
          </a:p>
          <a:p>
            <a:pPr marL="342900" lvl="1" indent="-214313">
              <a:buFont typeface="Arial" panose="020B0604020202020204" pitchFamily="34" charset="0"/>
              <a:buChar char="•"/>
            </a:pPr>
            <a:r>
              <a:rPr lang="en-US" sz="1600" smtClean="0"/>
              <a:t>Innovative communication, campaigns to drive behavior change</a:t>
            </a:r>
          </a:p>
          <a:p>
            <a:endParaRPr lang="en-US"/>
          </a:p>
        </p:txBody>
      </p:sp>
      <p:sp>
        <p:nvSpPr>
          <p:cNvPr id="4" name="Footer Placeholder 3"/>
          <p:cNvSpPr>
            <a:spLocks noGrp="1"/>
          </p:cNvSpPr>
          <p:nvPr>
            <p:ph type="ftr" sz="quarter" idx="10"/>
          </p:nvPr>
        </p:nvSpPr>
        <p:spPr/>
        <p:txBody>
          <a:bodyPr/>
          <a:lstStyle/>
          <a:p>
            <a:r>
              <a:rPr lang="en-US" smtClean="0"/>
              <a:t>© Bill &amp; Melinda Gates Foundation</a:t>
            </a:r>
            <a:endParaRPr lang="en-US" dirty="0" smtClean="0"/>
          </a:p>
        </p:txBody>
      </p:sp>
      <p:sp>
        <p:nvSpPr>
          <p:cNvPr id="5" name="Slide Number Placeholder 4"/>
          <p:cNvSpPr>
            <a:spLocks noGrp="1"/>
          </p:cNvSpPr>
          <p:nvPr>
            <p:ph type="sldNum" sz="quarter" idx="11"/>
          </p:nvPr>
        </p:nvSpPr>
        <p:spPr/>
        <p:txBody>
          <a:bodyPr/>
          <a:lstStyle/>
          <a:p>
            <a:fld id="{9BFEC94F-12C8-4E9F-9CD8-BA76233A02B3}" type="slidenum">
              <a:rPr lang="en-US" smtClean="0"/>
              <a:pPr/>
              <a:t>11</a:t>
            </a:fld>
            <a:endParaRPr lang="en-US" dirty="0"/>
          </a:p>
        </p:txBody>
      </p:sp>
    </p:spTree>
    <p:extLst>
      <p:ext uri="{BB962C8B-B14F-4D97-AF65-F5344CB8AC3E}">
        <p14:creationId xmlns:p14="http://schemas.microsoft.com/office/powerpoint/2010/main" val="8506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latin typeface="Calibri" panose="020F0502020204030204" pitchFamily="34" charset="0"/>
                <a:cs typeface="Calibri" panose="020F0502020204030204" pitchFamily="34" charset="0"/>
              </a:rPr>
              <a:t>This slide positions the Transformative Technology (TT) investments we are making in the context of the sanitation service chain.</a:t>
            </a: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15</a:t>
            </a:fld>
            <a:endParaRPr lang="en-US" dirty="0"/>
          </a:p>
        </p:txBody>
      </p:sp>
    </p:spTree>
    <p:extLst>
      <p:ext uri="{BB962C8B-B14F-4D97-AF65-F5344CB8AC3E}">
        <p14:creationId xmlns:p14="http://schemas.microsoft.com/office/powerpoint/2010/main" val="148352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latin typeface="Calibri" panose="020F0502020204030204" pitchFamily="34" charset="0"/>
                <a:cs typeface="Calibri" panose="020F0502020204030204" pitchFamily="34" charset="0"/>
              </a:rPr>
              <a:t>Our Omni-</a:t>
            </a:r>
            <a:r>
              <a:rPr lang="en-US" sz="900" dirty="0" err="1" smtClean="0">
                <a:latin typeface="Calibri" panose="020F0502020204030204" pitchFamily="34" charset="0"/>
                <a:cs typeface="Calibri" panose="020F0502020204030204" pitchFamily="34" charset="0"/>
              </a:rPr>
              <a:t>Ingestor</a:t>
            </a:r>
            <a:r>
              <a:rPr lang="en-US" sz="900" dirty="0" smtClean="0">
                <a:latin typeface="Calibri" panose="020F0502020204030204" pitchFamily="34" charset="0"/>
                <a:cs typeface="Calibri" panose="020F0502020204030204" pitchFamily="34" charset="0"/>
              </a:rPr>
              <a:t> (OI) investments are focused on making it easier and cheaper for latrine pits – both wet and dry – and septic tanks to be safely emptied. (Today, the only option people have for emptying a dry pit is to hire a manual scavenger, who will then dump the contents as close to the residence as he can get away with.)</a:t>
            </a: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16</a:t>
            </a:fld>
            <a:endParaRPr lang="en-US" dirty="0"/>
          </a:p>
        </p:txBody>
      </p:sp>
    </p:spTree>
    <p:extLst>
      <p:ext uri="{BB962C8B-B14F-4D97-AF65-F5344CB8AC3E}">
        <p14:creationId xmlns:p14="http://schemas.microsoft.com/office/powerpoint/2010/main" val="61015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latin typeface="Calibri" panose="020F0502020204030204" pitchFamily="34" charset="0"/>
                <a:cs typeface="Calibri" panose="020F0502020204030204" pitchFamily="34" charset="0"/>
              </a:rPr>
              <a:t>Our Omni-Processor (OP) investments are focused on making it easier and cheaper for fecal sludge to be effectively treated, generating valuable outputs and allowing for the provision of smaller treatment centers that could be located closer to the population centers, reducing transport costs. Our aspiration is to develop technologies that would allow an entrepreneur to build a profitable business by attracting and treating fecal sludge.</a:t>
            </a:r>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17</a:t>
            </a:fld>
            <a:endParaRPr lang="en-US" dirty="0"/>
          </a:p>
        </p:txBody>
      </p:sp>
    </p:spTree>
    <p:extLst>
      <p:ext uri="{BB962C8B-B14F-4D97-AF65-F5344CB8AC3E}">
        <p14:creationId xmlns:p14="http://schemas.microsoft.com/office/powerpoint/2010/main" val="94822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latin typeface="Calibri" panose="020F0502020204030204" pitchFamily="34" charset="0"/>
                <a:cs typeface="Calibri" panose="020F0502020204030204" pitchFamily="34" charset="0"/>
              </a:rPr>
              <a:t>Our Reinvented Toilet (RT) investments are focused on revolutionizing the sanitation service chain by collapsing it, i.e., by making the emptying of an RT an inherently safe exercise (as all pathogens have been removed) and obviating the need for any further transport or treatment of unsafe waste. In an RT, the onsite waste processing means that Containment = Treatment.</a:t>
            </a:r>
            <a:endParaRPr lang="en-US" dirty="0" smtClean="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18</a:t>
            </a:fld>
            <a:endParaRPr lang="en-US" dirty="0"/>
          </a:p>
        </p:txBody>
      </p:sp>
    </p:spTree>
    <p:extLst>
      <p:ext uri="{BB962C8B-B14F-4D97-AF65-F5344CB8AC3E}">
        <p14:creationId xmlns:p14="http://schemas.microsoft.com/office/powerpoint/2010/main" val="172305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latin typeface="Calibri" panose="020F0502020204030204" pitchFamily="34" charset="0"/>
                <a:cs typeface="Calibri" panose="020F0502020204030204" pitchFamily="34" charset="0"/>
              </a:rPr>
              <a:t>Our Reinvented Toilet (RT) investments are focused on revolutionizing the sanitation service chain by collapsing it, i.e., by making the emptying of an RT an inherently safe exercise (as all pathogens have been removed) and obviating the need for any further transport or treatment of unsafe waste. In an RT, the onsite waste processing means that Containment = Treatment.</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900" dirty="0" smtClean="0">
              <a:latin typeface="Calibri" panose="020F0502020204030204" pitchFamily="34" charset="0"/>
              <a:cs typeface="Calibri" panose="020F0502020204030204" pitchFamily="34" charset="0"/>
            </a:endParaRPr>
          </a:p>
          <a:p>
            <a:pPr fontAlgn="auto">
              <a:spcAft>
                <a:spcPts val="0"/>
              </a:spcAft>
              <a:buFont typeface="Arial" pitchFamily="34" charset="0"/>
              <a:buNone/>
              <a:defRPr/>
            </a:pPr>
            <a:r>
              <a:rPr lang="en-US" sz="1000" b="1" u="sng" dirty="0" smtClean="0"/>
              <a:t>Overall Specifications:</a:t>
            </a:r>
          </a:p>
          <a:p>
            <a:pPr fontAlgn="auto">
              <a:spcAft>
                <a:spcPts val="0"/>
              </a:spcAft>
              <a:buFont typeface="Arial" pitchFamily="34" charset="0"/>
              <a:buNone/>
              <a:defRPr/>
            </a:pPr>
            <a:endParaRPr lang="en-US" sz="1000" b="1" u="sng" dirty="0" smtClean="0">
              <a:solidFill>
                <a:srgbClr val="FF0000"/>
              </a:solidFill>
            </a:endParaRPr>
          </a:p>
          <a:p>
            <a:pPr fontAlgn="auto">
              <a:lnSpc>
                <a:spcPct val="100000"/>
              </a:lnSpc>
              <a:spcAft>
                <a:spcPts val="600"/>
              </a:spcAft>
              <a:defRPr/>
            </a:pPr>
            <a:r>
              <a:rPr lang="en-US" b="1" dirty="0" smtClean="0"/>
              <a:t>Affordable</a:t>
            </a:r>
            <a:r>
              <a:rPr lang="en-US" dirty="0" smtClean="0"/>
              <a:t>: less than $0.05/person/day (capital + O&amp;M) now, moving towards $0.01/person/day (end goal).</a:t>
            </a:r>
            <a:endParaRPr lang="en-US" dirty="0" smtClean="0">
              <a:solidFill>
                <a:srgbClr val="FF0000"/>
              </a:solidFill>
            </a:endParaRPr>
          </a:p>
          <a:p>
            <a:pPr fontAlgn="auto">
              <a:lnSpc>
                <a:spcPct val="100000"/>
              </a:lnSpc>
              <a:spcAft>
                <a:spcPts val="600"/>
              </a:spcAft>
              <a:defRPr/>
            </a:pPr>
            <a:r>
              <a:rPr lang="en-US" b="1" dirty="0" smtClean="0"/>
              <a:t>Safe</a:t>
            </a:r>
            <a:r>
              <a:rPr lang="en-US" dirty="0" smtClean="0"/>
              <a:t>: remove all pathogens from the environment.</a:t>
            </a:r>
          </a:p>
          <a:p>
            <a:pPr fontAlgn="auto">
              <a:lnSpc>
                <a:spcPct val="100000"/>
              </a:lnSpc>
              <a:spcAft>
                <a:spcPts val="600"/>
              </a:spcAft>
              <a:defRPr/>
            </a:pPr>
            <a:r>
              <a:rPr lang="en-US" dirty="0" smtClean="0"/>
              <a:t>Recovers resources from human waste (energy, fertilizer, water, …)</a:t>
            </a:r>
          </a:p>
          <a:p>
            <a:pPr fontAlgn="auto">
              <a:lnSpc>
                <a:spcPct val="100000"/>
              </a:lnSpc>
              <a:spcAft>
                <a:spcPts val="600"/>
              </a:spcAft>
              <a:defRPr/>
            </a:pPr>
            <a:r>
              <a:rPr lang="en-US" dirty="0" smtClean="0"/>
              <a:t>Not connected to existing utilities (water, Electricity, Sewer)</a:t>
            </a:r>
          </a:p>
          <a:p>
            <a:pPr fontAlgn="auto">
              <a:lnSpc>
                <a:spcPct val="100000"/>
              </a:lnSpc>
              <a:spcAft>
                <a:spcPts val="600"/>
              </a:spcAft>
              <a:defRPr/>
            </a:pPr>
            <a:r>
              <a:rPr lang="en-US" b="1" dirty="0" smtClean="0"/>
              <a:t>Appealing</a:t>
            </a:r>
            <a:r>
              <a:rPr lang="en-US" dirty="0" smtClean="0"/>
              <a:t>: sustained use &gt; 5 years.</a:t>
            </a:r>
          </a:p>
          <a:p>
            <a:pPr fontAlgn="auto">
              <a:lnSpc>
                <a:spcPct val="100000"/>
              </a:lnSpc>
              <a:spcAft>
                <a:spcPts val="600"/>
              </a:spcAft>
              <a:defRPr/>
            </a:pPr>
            <a:r>
              <a:rPr lang="en-US" b="1" dirty="0" smtClean="0"/>
              <a:t>User-centered</a:t>
            </a:r>
            <a:r>
              <a:rPr lang="en-US" dirty="0" smtClean="0"/>
              <a:t>: users create demand.</a:t>
            </a:r>
          </a:p>
          <a:p>
            <a:pPr fontAlgn="auto">
              <a:lnSpc>
                <a:spcPct val="100000"/>
              </a:lnSpc>
              <a:spcAft>
                <a:spcPts val="600"/>
              </a:spcAft>
              <a:defRPr/>
            </a:pPr>
            <a:r>
              <a:rPr lang="en-US" b="1" dirty="0" smtClean="0"/>
              <a:t>Sustainable</a:t>
            </a:r>
            <a:r>
              <a:rPr lang="en-US" dirty="0" smtClean="0"/>
              <a:t>:  service providers (public or private) can recoup complete lifecycle costs (make a business work).</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19</a:t>
            </a:fld>
            <a:endParaRPr lang="en-US" dirty="0"/>
          </a:p>
        </p:txBody>
      </p:sp>
    </p:spTree>
    <p:extLst>
      <p:ext uri="{BB962C8B-B14F-4D97-AF65-F5344CB8AC3E}">
        <p14:creationId xmlns:p14="http://schemas.microsoft.com/office/powerpoint/2010/main" val="406533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extLst>
      <p:ext uri="{BB962C8B-B14F-4D97-AF65-F5344CB8AC3E}">
        <p14:creationId xmlns:p14="http://schemas.microsoft.com/office/powerpoint/2010/main" val="180995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41">
              <a:spcAft>
                <a:spcPts val="605"/>
              </a:spcAft>
              <a:defRPr/>
            </a:pPr>
            <a:r>
              <a:rPr lang="en-US" b="1" dirty="0"/>
              <a:t>The way the world </a:t>
            </a:r>
            <a:r>
              <a:rPr lang="en-US" b="1" dirty="0" smtClean="0"/>
              <a:t>was </a:t>
            </a:r>
            <a:r>
              <a:rPr lang="en-US" b="1" dirty="0"/>
              <a:t>measuring progress in sanitation </a:t>
            </a:r>
            <a:r>
              <a:rPr lang="en-US" b="1" dirty="0" smtClean="0"/>
              <a:t>was </a:t>
            </a:r>
            <a:r>
              <a:rPr lang="en-US" b="1" dirty="0"/>
              <a:t>insufficient. </a:t>
            </a:r>
            <a:r>
              <a:rPr lang="en-US" dirty="0"/>
              <a:t>The current sanitation Millennium Development Goal (MDG 7.C, which targets a reduction in the number of people who don’t use a proper toilet) has been an important policy and advocacy tool to raise awareness about global sanitation needs. However, achieving this goal is necessary but not sufficient for addressing the broader issue of sustainable sanitation; a significant target to add is a reduction in the amount of fecal waste that gets discharged, untreated, into the environment. We </a:t>
            </a:r>
            <a:r>
              <a:rPr lang="en-US" dirty="0" smtClean="0"/>
              <a:t>worked with </a:t>
            </a:r>
            <a:r>
              <a:rPr lang="en-US" dirty="0"/>
              <a:t>partners to propose language for the post-2015 </a:t>
            </a:r>
            <a:r>
              <a:rPr lang="en-US" dirty="0" smtClean="0"/>
              <a:t>(SDG) sanitation </a:t>
            </a:r>
            <a:r>
              <a:rPr lang="en-US" dirty="0"/>
              <a:t>goal that would include safe waste </a:t>
            </a:r>
            <a:r>
              <a:rPr lang="en-US" dirty="0" smtClean="0"/>
              <a:t>management,</a:t>
            </a:r>
            <a:r>
              <a:rPr lang="en-US" baseline="0" dirty="0" smtClean="0"/>
              <a:t> and this has been finalized. We are now working to ensure that the appropriate indicators are also committed to.</a:t>
            </a:r>
            <a:endParaRPr lang="en-US" dirty="0" smtClean="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2</a:t>
            </a:fld>
            <a:endParaRPr lang="en-US" dirty="0"/>
          </a:p>
        </p:txBody>
      </p:sp>
    </p:spTree>
    <p:extLst>
      <p:ext uri="{BB962C8B-B14F-4D97-AF65-F5344CB8AC3E}">
        <p14:creationId xmlns:p14="http://schemas.microsoft.com/office/powerpoint/2010/main" val="4414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41">
              <a:spcAft>
                <a:spcPts val="605"/>
              </a:spcAft>
              <a:defRPr/>
            </a:pPr>
            <a:endParaRPr lang="en-US" dirty="0" smtClean="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3</a:t>
            </a:fld>
            <a:endParaRPr lang="en-US" dirty="0"/>
          </a:p>
        </p:txBody>
      </p:sp>
    </p:spTree>
    <p:extLst>
      <p:ext uri="{BB962C8B-B14F-4D97-AF65-F5344CB8AC3E}">
        <p14:creationId xmlns:p14="http://schemas.microsoft.com/office/powerpoint/2010/main" val="429268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~2.7 billion people worldwide are served by sanitation methods that need fecal sludge management</a:t>
            </a:r>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4</a:t>
            </a:fld>
            <a:endParaRPr lang="en-US" dirty="0"/>
          </a:p>
        </p:txBody>
      </p:sp>
    </p:spTree>
    <p:extLst>
      <p:ext uri="{BB962C8B-B14F-4D97-AF65-F5344CB8AC3E}">
        <p14:creationId xmlns:p14="http://schemas.microsoft.com/office/powerpoint/2010/main" val="24186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800" dirty="0" smtClean="0">
                <a:solidFill>
                  <a:srgbClr val="000000"/>
                </a:solidFill>
                <a:ea typeface="+mn-ea"/>
              </a:rPr>
              <a:t>Water scarcity to be amplified in the future – India, China &amp; Sub-Saharan Africa likely to be amongst most water stressed regions</a:t>
            </a:r>
          </a:p>
          <a:p>
            <a:pPr marL="0" marR="0" indent="0" algn="l" defTabSz="914400" rtl="0" eaLnBrk="1" fontAlgn="auto" latinLnBrk="0" hangingPunct="1">
              <a:lnSpc>
                <a:spcPct val="100000"/>
              </a:lnSpc>
              <a:spcBef>
                <a:spcPts val="0"/>
              </a:spcBef>
              <a:spcAft>
                <a:spcPts val="600"/>
              </a:spcAft>
              <a:buClrTx/>
              <a:buSzTx/>
              <a:buFontTx/>
              <a:buNone/>
              <a:tabLst/>
              <a:defRPr/>
            </a:pPr>
            <a:r>
              <a:rPr lang="en-US" sz="800" b="1" kern="1200" dirty="0" smtClean="0">
                <a:solidFill>
                  <a:srgbClr val="177B57"/>
                </a:solidFill>
                <a:latin typeface="Arial"/>
                <a:ea typeface="+mn-ea"/>
                <a:cs typeface="Arial" pitchFamily="34" charset="0"/>
              </a:rPr>
              <a:t>Furthermore, growth of sewer networks will be particularly challenged in regions with water shortages</a:t>
            </a:r>
          </a:p>
          <a:p>
            <a:endParaRPr lang="en-GB" dirty="0"/>
          </a:p>
        </p:txBody>
      </p:sp>
      <p:sp>
        <p:nvSpPr>
          <p:cNvPr id="4" name="Slide Number Placeholder 3"/>
          <p:cNvSpPr>
            <a:spLocks noGrp="1"/>
          </p:cNvSpPr>
          <p:nvPr>
            <p:ph type="sldNum" sz="quarter" idx="10"/>
          </p:nvPr>
        </p:nvSpPr>
        <p:spPr/>
        <p:txBody>
          <a:bodyPr/>
          <a:lstStyle/>
          <a:p>
            <a:fld id="{0B1C575A-FA3C-4170-BDE2-E20A38399392}" type="slidenum">
              <a:rPr lang="en-GB" smtClean="0"/>
              <a:pPr/>
              <a:t>5</a:t>
            </a:fld>
            <a:endParaRPr lang="en-GB"/>
          </a:p>
        </p:txBody>
      </p:sp>
    </p:spTree>
    <p:extLst>
      <p:ext uri="{BB962C8B-B14F-4D97-AF65-F5344CB8AC3E}">
        <p14:creationId xmlns:p14="http://schemas.microsoft.com/office/powerpoint/2010/main" val="42359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Analysis of Dhaka, Bangladesh</a:t>
            </a:r>
            <a:endParaRPr lang="en-US" b="0" dirty="0" smtClean="0">
              <a:solidFill>
                <a:srgbClr val="FF0000"/>
              </a:solidFill>
            </a:endParaRPr>
          </a:p>
          <a:p>
            <a:pPr marL="171450" indent="-171450">
              <a:buFont typeface="Arial" panose="020B0604020202020204" pitchFamily="34" charset="0"/>
              <a:buChar char="•"/>
            </a:pPr>
            <a:endParaRPr lang="en-US" b="0" baseline="0" dirty="0" smtClean="0">
              <a:solidFill>
                <a:srgbClr val="FF0000"/>
              </a:solidFill>
            </a:endParaRPr>
          </a:p>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Note that even though only 1% of all waste is open defecation from the onset, with only 2% of </a:t>
            </a:r>
            <a:r>
              <a:rPr lang="en-US" sz="1000" u="sng" dirty="0" smtClean="0">
                <a:latin typeface="Calibri" panose="020F0502020204030204" pitchFamily="34" charset="0"/>
                <a:cs typeface="Calibri" panose="020F0502020204030204" pitchFamily="34" charset="0"/>
              </a:rPr>
              <a:t>all</a:t>
            </a:r>
            <a:r>
              <a:rPr lang="en-US" sz="1000" dirty="0" smtClean="0">
                <a:latin typeface="Calibri" panose="020F0502020204030204" pitchFamily="34" charset="0"/>
                <a:cs typeface="Calibri" panose="020F0502020204030204" pitchFamily="34" charset="0"/>
              </a:rPr>
              <a:t> waste being treated the end result is still terrible.</a:t>
            </a:r>
            <a:endParaRPr lang="en-US" b="0" u="none" baseline="0" dirty="0" smtClean="0">
              <a:solidFill>
                <a:srgbClr val="FF0000"/>
              </a:solidFill>
            </a:endParaRPr>
          </a:p>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From this one diagram you can see that:</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Even though many people are using toilets connected to sewers, a remarkably low percentage (10%) of that waste stream is getting treated. Half of the untreated waste leaks along the way, and half simply gets dumped into various receiving waters (where people bathe, wash, etc.).</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There is no support for safe, legal dumping of fecal sludge, so even the amount that is safely emptied winds up getting dumped, untreated.</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Most of the waste simply overflows into the environment, within the area where people are living, children are playing, etc.</a:t>
            </a:r>
            <a:endParaRPr lang="en-US" b="0" u="none" baseline="0" dirty="0" smtClean="0">
              <a:solidFill>
                <a:srgbClr val="FF0000"/>
              </a:solidFill>
            </a:endParaRPr>
          </a:p>
          <a:p>
            <a:pPr marL="383868" lvl="1" indent="-171450">
              <a:buFont typeface="Arial" panose="020B0604020202020204" pitchFamily="34" charset="0"/>
              <a:buChar char="•"/>
            </a:pPr>
            <a:endParaRPr lang="en-US" b="0" u="none" baseline="0" dirty="0" smtClean="0">
              <a:solidFill>
                <a:schemeClr val="tx1"/>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From the perspective of the MDG targets, this city is likely doing very well, as 99% of inhabitants seem to be using toilets.</a:t>
            </a:r>
            <a:endParaRPr lang="en-US" b="0" u="none" baseline="0" dirty="0" smtClean="0">
              <a:solidFill>
                <a:srgbClr val="FF0000"/>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However from a sanitation and health perspective, the situation is very poor.</a:t>
            </a:r>
            <a:endParaRPr lang="en-US" b="0" u="none" baseline="0" dirty="0" smtClean="0">
              <a:solidFill>
                <a:srgbClr val="FF0000"/>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This accentuates the need for us to be targeting and tracking more than just toilet use.</a:t>
            </a:r>
            <a:endParaRPr lang="en-US" b="0" u="none" baseline="0" dirty="0" smtClean="0">
              <a:solidFill>
                <a:srgbClr val="FF0000"/>
              </a:solidFill>
            </a:endParaRPr>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6</a:t>
            </a:fld>
            <a:endParaRPr lang="en-US" dirty="0"/>
          </a:p>
        </p:txBody>
      </p:sp>
    </p:spTree>
    <p:extLst>
      <p:ext uri="{BB962C8B-B14F-4D97-AF65-F5344CB8AC3E}">
        <p14:creationId xmlns:p14="http://schemas.microsoft.com/office/powerpoint/2010/main" val="30685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Analysis of Dhaka, Bangladesh</a:t>
            </a:r>
            <a:endParaRPr lang="en-US" b="0" dirty="0" smtClean="0">
              <a:solidFill>
                <a:srgbClr val="FF0000"/>
              </a:solidFill>
            </a:endParaRPr>
          </a:p>
          <a:p>
            <a:pPr marL="171450" indent="-171450">
              <a:buFont typeface="Arial" panose="020B0604020202020204" pitchFamily="34" charset="0"/>
              <a:buChar char="•"/>
            </a:pPr>
            <a:endParaRPr lang="en-US" b="0" baseline="0" dirty="0" smtClean="0">
              <a:solidFill>
                <a:srgbClr val="FF0000"/>
              </a:solidFill>
            </a:endParaRPr>
          </a:p>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Note that even though only 1% of all waste is open defecation from the onset, with only 2% of </a:t>
            </a:r>
            <a:r>
              <a:rPr lang="en-US" sz="1000" u="sng" dirty="0" smtClean="0">
                <a:latin typeface="Calibri" panose="020F0502020204030204" pitchFamily="34" charset="0"/>
                <a:cs typeface="Calibri" panose="020F0502020204030204" pitchFamily="34" charset="0"/>
              </a:rPr>
              <a:t>all</a:t>
            </a:r>
            <a:r>
              <a:rPr lang="en-US" sz="1000" dirty="0" smtClean="0">
                <a:latin typeface="Calibri" panose="020F0502020204030204" pitchFamily="34" charset="0"/>
                <a:cs typeface="Calibri" panose="020F0502020204030204" pitchFamily="34" charset="0"/>
              </a:rPr>
              <a:t> waste being treated the end result is still terrible.</a:t>
            </a:r>
            <a:endParaRPr lang="en-US" b="0" u="none" baseline="0" dirty="0" smtClean="0">
              <a:solidFill>
                <a:srgbClr val="FF0000"/>
              </a:solidFill>
            </a:endParaRPr>
          </a:p>
          <a:p>
            <a:pPr marL="17145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From this one diagram you can see that:</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Even though many people are using toilets connected to sewers, a remarkably low percentage (10%) of that waste stream is getting treated. Half of the untreated waste leaks along the way, and half simply gets dumped into various receiving waters (where people bathe, wash, etc.).</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There is no support for safe, legal dumping of fecal sludge, so even the amount that is safely emptied winds up getting dumped, untreated.</a:t>
            </a:r>
            <a:endParaRPr lang="en-US" b="0" u="none" baseline="0" dirty="0" smtClean="0">
              <a:solidFill>
                <a:srgbClr val="FF0000"/>
              </a:solidFill>
            </a:endParaRPr>
          </a:p>
          <a:p>
            <a:pPr marL="383868" lvl="1"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Most of the waste simply overflows into the environment, within the area where people are living, children are playing, etc.</a:t>
            </a:r>
            <a:endParaRPr lang="en-US" b="0" u="none" baseline="0" dirty="0" smtClean="0">
              <a:solidFill>
                <a:srgbClr val="FF0000"/>
              </a:solidFill>
            </a:endParaRPr>
          </a:p>
          <a:p>
            <a:pPr marL="383868" lvl="1" indent="-171450">
              <a:buFont typeface="Arial" panose="020B0604020202020204" pitchFamily="34" charset="0"/>
              <a:buChar char="•"/>
            </a:pPr>
            <a:endParaRPr lang="en-US" b="0" u="none" baseline="0" dirty="0" smtClean="0">
              <a:solidFill>
                <a:schemeClr val="tx1"/>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From the perspective of the MDG targets, this city is likely doing very well, as 99% of inhabitants seem to be using toilets.</a:t>
            </a:r>
            <a:endParaRPr lang="en-US" b="0" u="none" baseline="0" dirty="0" smtClean="0">
              <a:solidFill>
                <a:srgbClr val="FF0000"/>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However from a sanitation and health perspective, the situation is very poor.</a:t>
            </a:r>
            <a:endParaRPr lang="en-US" b="0" u="none" baseline="0" dirty="0" smtClean="0">
              <a:solidFill>
                <a:srgbClr val="FF0000"/>
              </a:solidFill>
            </a:endParaRPr>
          </a:p>
          <a:p>
            <a:pPr marL="171450" lvl="0" indent="-171450">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This accentuates the need for us to be targeting and tracking more than just toilet use.</a:t>
            </a:r>
            <a:endParaRPr lang="en-US" b="0" u="none" baseline="0" dirty="0" smtClean="0">
              <a:solidFill>
                <a:srgbClr val="FF0000"/>
              </a:solidFill>
            </a:endParaRPr>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p>
        </p:txBody>
      </p:sp>
      <p:sp>
        <p:nvSpPr>
          <p:cNvPr id="5" name="Slide Number Placeholder 4"/>
          <p:cNvSpPr>
            <a:spLocks noGrp="1"/>
          </p:cNvSpPr>
          <p:nvPr>
            <p:ph type="sldNum" sz="quarter" idx="11"/>
          </p:nvPr>
        </p:nvSpPr>
        <p:spPr/>
        <p:txBody>
          <a:bodyPr/>
          <a:lstStyle/>
          <a:p>
            <a:fld id="{9BFEC94F-12C8-4E9F-9CD8-BA76233A02B3}" type="slidenum">
              <a:rPr lang="en-US" smtClean="0"/>
              <a:pPr/>
              <a:t>7</a:t>
            </a:fld>
            <a:endParaRPr lang="en-US" dirty="0"/>
          </a:p>
        </p:txBody>
      </p:sp>
    </p:spTree>
    <p:extLst>
      <p:ext uri="{BB962C8B-B14F-4D97-AF65-F5344CB8AC3E}">
        <p14:creationId xmlns:p14="http://schemas.microsoft.com/office/powerpoint/2010/main" val="349310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r>
              <a:rPr lang="en-US" dirty="0" smtClean="0"/>
              <a:t>Photo ID: coming via Stephen</a:t>
            </a:r>
            <a:r>
              <a:rPr lang="en-US" baseline="0" dirty="0" smtClean="0"/>
              <a:t> Walter</a:t>
            </a:r>
            <a:endParaRPr lang="en-US" dirty="0" smtClean="0"/>
          </a:p>
          <a:p>
            <a:r>
              <a:rPr lang="en-US" sz="900" kern="1200" dirty="0" smtClean="0">
                <a:solidFill>
                  <a:schemeClr val="tx1"/>
                </a:solidFill>
                <a:latin typeface="Arial" pitchFamily="34" charset="0"/>
                <a:ea typeface="+mn-ea"/>
                <a:cs typeface="Arial" pitchFamily="34" charset="0"/>
              </a:rPr>
              <a:t>A young boy in Pune, India, 2014</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Bill </a:t>
            </a:r>
            <a:r>
              <a:rPr lang="en-US" dirty="0" smtClean="0">
                <a:solidFill>
                  <a:prstClr val="black"/>
                </a:solidFill>
              </a:rPr>
              <a:t>&amp; Melinda Gates Foundation</a:t>
            </a:r>
            <a:endParaRPr lang="en-US" dirty="0">
              <a:solidFill>
                <a:prstClr val="black"/>
              </a:solidFill>
            </a:endParaRPr>
          </a:p>
        </p:txBody>
      </p:sp>
    </p:spTree>
    <p:extLst>
      <p:ext uri="{BB962C8B-B14F-4D97-AF65-F5344CB8AC3E}">
        <p14:creationId xmlns:p14="http://schemas.microsoft.com/office/powerpoint/2010/main" val="81656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sure children are healthy is at the center of our work as a </a:t>
            </a:r>
            <a:r>
              <a:rPr lang="en-US" dirty="0" smtClean="0"/>
              <a:t>foundation. There </a:t>
            </a:r>
            <a:r>
              <a:rPr lang="en-US" dirty="0"/>
              <a:t>are a lot of ways to do this. </a:t>
            </a:r>
            <a:r>
              <a:rPr lang="en-US" dirty="0" smtClean="0"/>
              <a:t>We </a:t>
            </a:r>
            <a:r>
              <a:rPr lang="en-US" dirty="0"/>
              <a:t>vaccinate them. </a:t>
            </a:r>
            <a:r>
              <a:rPr lang="en-US" dirty="0" smtClean="0"/>
              <a:t>We </a:t>
            </a:r>
            <a:r>
              <a:rPr lang="en-US" dirty="0"/>
              <a:t>provide good nutrition and basic health care for mothers and their babies. </a:t>
            </a:r>
          </a:p>
          <a:p>
            <a:r>
              <a:rPr lang="en-US" dirty="0"/>
              <a:t> </a:t>
            </a:r>
          </a:p>
          <a:p>
            <a:r>
              <a:rPr lang="en-US" dirty="0"/>
              <a:t>Sanitation is another critical intervention for ensuring that children not only live, but that they thrive.  </a:t>
            </a:r>
          </a:p>
          <a:p>
            <a:endParaRPr lang="en-US" dirty="0" smtClean="0"/>
          </a:p>
          <a:p>
            <a:r>
              <a:rPr lang="en-US" dirty="0"/>
              <a:t>Poor sanitation contributes to about 700,000 child deaths from diarrhea each year. Chronic diarrhea can hinder child development by impeding the absorption of essential nutrients and reducing the effectiveness of life-saving vaccines.</a:t>
            </a:r>
          </a:p>
          <a:p>
            <a:r>
              <a:rPr lang="en-US" dirty="0"/>
              <a:t> </a:t>
            </a:r>
          </a:p>
          <a:p>
            <a:r>
              <a:rPr lang="en-US" dirty="0"/>
              <a:t>Further, poor sanitation undermines women’s and girl’s dignity and safety, and inflicts significant economic losses. In India alone, the economic losses associated with inadequate water supply and sanitation are estimated at $54 billion a year.</a:t>
            </a:r>
          </a:p>
          <a:p>
            <a:r>
              <a:rPr lang="en-US" dirty="0"/>
              <a:t> </a:t>
            </a:r>
          </a:p>
          <a:p>
            <a:r>
              <a:rPr lang="en-US" dirty="0"/>
              <a:t>Creating sanitation infrastructure and public services that work for everyone and that keep waste out of the environment is a major challenge. The toilets, sewers, and wastewater treatment systems used in the developed world require vast amounts of land, energy, and water. And they are expensive to build, maintain and operate. Existing alternatives that are less expensive are often unappealing because they don’t kill disease-causing pathogens, have impractical designs, or retain odors and attract insects</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 Bill &amp; Melinda Gates Foundation</a:t>
            </a:r>
            <a:endParaRPr lang="en-US" dirty="0" smtClean="0"/>
          </a:p>
        </p:txBody>
      </p:sp>
      <p:sp>
        <p:nvSpPr>
          <p:cNvPr id="5" name="Slide Number Placeholder 4"/>
          <p:cNvSpPr>
            <a:spLocks noGrp="1"/>
          </p:cNvSpPr>
          <p:nvPr>
            <p:ph type="sldNum" sz="quarter" idx="11"/>
          </p:nvPr>
        </p:nvSpPr>
        <p:spPr/>
        <p:txBody>
          <a:bodyPr/>
          <a:lstStyle/>
          <a:p>
            <a:fld id="{9BFEC94F-12C8-4E9F-9CD8-BA76233A02B3}" type="slidenum">
              <a:rPr lang="en-US" smtClean="0"/>
              <a:pPr/>
              <a:t>9</a:t>
            </a:fld>
            <a:endParaRPr lang="en-US" dirty="0"/>
          </a:p>
        </p:txBody>
      </p:sp>
    </p:spTree>
    <p:extLst>
      <p:ext uri="{BB962C8B-B14F-4D97-AF65-F5344CB8AC3E}">
        <p14:creationId xmlns:p14="http://schemas.microsoft.com/office/powerpoint/2010/main" val="324052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6" y="1844776"/>
            <a:ext cx="4140200" cy="847549"/>
          </a:xfrm>
        </p:spPr>
        <p:txBody>
          <a:bodyPr/>
          <a:lstStyle>
            <a:lvl1pPr>
              <a:defRPr b="0" baseline="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72233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4" y="3493008"/>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dirty="0" smtClean="0"/>
              <a:t>© 2014 Bill &amp; Melinda Gates Foundation</a:t>
            </a:r>
            <a:endParaRPr lang="en-US" dirty="0"/>
          </a:p>
        </p:txBody>
      </p:sp>
    </p:spTree>
    <p:extLst>
      <p:ext uri="{BB962C8B-B14F-4D97-AF65-F5344CB8AC3E}">
        <p14:creationId xmlns:p14="http://schemas.microsoft.com/office/powerpoint/2010/main" val="240360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r>
              <a:rPr lang="en-US" dirty="0" smtClean="0"/>
              <a:t>Click icon to add picture</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Tree>
    <p:extLst>
      <p:ext uri="{BB962C8B-B14F-4D97-AF65-F5344CB8AC3E}">
        <p14:creationId xmlns:p14="http://schemas.microsoft.com/office/powerpoint/2010/main" val="63842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3665539" y="2635250"/>
            <a:ext cx="1825832" cy="2508250"/>
          </a:xfrm>
        </p:spPr>
        <p:txBody>
          <a:bodyPr tIns="822960"/>
          <a:lstStyle>
            <a:lvl1pPr marL="0" indent="0" algn="ctr">
              <a:buNone/>
              <a:defRPr baseline="0"/>
            </a:lvl1pPr>
          </a:lstStyle>
          <a:p>
            <a:r>
              <a:rPr lang="en-US" dirty="0" smtClean="0"/>
              <a:t>Click icon to add picture</a:t>
            </a:r>
            <a:endParaRPr lang="en-US" dirty="0"/>
          </a:p>
        </p:txBody>
      </p:sp>
      <p:sp>
        <p:nvSpPr>
          <p:cNvPr id="15" name="Picture Placeholder 6"/>
          <p:cNvSpPr>
            <a:spLocks noGrp="1"/>
          </p:cNvSpPr>
          <p:nvPr>
            <p:ph type="pic" sz="quarter" idx="16"/>
          </p:nvPr>
        </p:nvSpPr>
        <p:spPr>
          <a:xfrm>
            <a:off x="5558829" y="2635250"/>
            <a:ext cx="3585172" cy="2508250"/>
          </a:xfrm>
        </p:spPr>
        <p:txBody>
          <a:bodyPr tIns="822960"/>
          <a:lstStyle>
            <a:lvl1pPr marL="0" indent="0" algn="ctr">
              <a:buNone/>
              <a:defRPr baseline="0"/>
            </a:lvl1pPr>
          </a:lstStyle>
          <a:p>
            <a:r>
              <a:rPr lang="en-US" dirty="0" smtClean="0"/>
              <a:t>Click icon to add picture</a:t>
            </a:r>
            <a:endParaRPr lang="en-US" dirty="0"/>
          </a:p>
        </p:txBody>
      </p:sp>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65538" y="0"/>
            <a:ext cx="5478462" cy="2542032"/>
          </a:xfrm>
        </p:spPr>
        <p:txBody>
          <a:bodyPr tIns="822960"/>
          <a:lstStyle>
            <a:lvl1pPr marL="0" indent="0" algn="ctr">
              <a:buNone/>
              <a:defRPr baseline="0"/>
            </a:lvl1pPr>
          </a:lstStyle>
          <a:p>
            <a:r>
              <a:rPr lang="en-US" dirty="0" smtClean="0"/>
              <a:t>Click icon to add picture</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Tree>
    <p:extLst>
      <p:ext uri="{BB962C8B-B14F-4D97-AF65-F5344CB8AC3E}">
        <p14:creationId xmlns:p14="http://schemas.microsoft.com/office/powerpoint/2010/main" val="34141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7325138" y="0"/>
            <a:ext cx="1818861" cy="2542032"/>
          </a:xfrm>
        </p:spPr>
        <p:txBody>
          <a:bodyPr tIns="822960"/>
          <a:lstStyle>
            <a:lvl1pPr marL="0" indent="0" algn="ctr">
              <a:buNone/>
              <a:defRPr baseline="0"/>
            </a:lvl1pPr>
          </a:lstStyle>
          <a:p>
            <a:r>
              <a:rPr lang="en-US" dirty="0" smtClean="0"/>
              <a:t>Click icon to add picture</a:t>
            </a:r>
            <a:endParaRPr lang="en-US" dirty="0"/>
          </a:p>
        </p:txBody>
      </p:sp>
      <p:sp>
        <p:nvSpPr>
          <p:cNvPr id="11" name="Picture Placeholder 6"/>
          <p:cNvSpPr>
            <a:spLocks noGrp="1"/>
          </p:cNvSpPr>
          <p:nvPr>
            <p:ph type="pic" sz="quarter" idx="18"/>
          </p:nvPr>
        </p:nvSpPr>
        <p:spPr>
          <a:xfrm>
            <a:off x="3665538" y="0"/>
            <a:ext cx="3599965" cy="2542032"/>
          </a:xfrm>
        </p:spPr>
        <p:txBody>
          <a:bodyPr tIns="822960"/>
          <a:lstStyle>
            <a:lvl1pPr marL="0" indent="0" algn="ctr">
              <a:buNone/>
              <a:defRPr baseline="0"/>
            </a:lvl1pPr>
          </a:lstStyle>
          <a:p>
            <a:r>
              <a:rPr lang="en-US" dirty="0" smtClean="0"/>
              <a:t>Click icon to add picture</a:t>
            </a:r>
            <a:endParaRPr lang="en-US" dirty="0"/>
          </a:p>
        </p:txBody>
      </p:sp>
      <p:sp>
        <p:nvSpPr>
          <p:cNvPr id="14" name="Picture Placeholder 6"/>
          <p:cNvSpPr>
            <a:spLocks noGrp="1"/>
          </p:cNvSpPr>
          <p:nvPr>
            <p:ph type="pic" sz="quarter" idx="15"/>
          </p:nvPr>
        </p:nvSpPr>
        <p:spPr>
          <a:xfrm>
            <a:off x="3665539" y="2601468"/>
            <a:ext cx="1825832" cy="2542032"/>
          </a:xfrm>
        </p:spPr>
        <p:txBody>
          <a:bodyPr tIns="822960"/>
          <a:lstStyle>
            <a:lvl1pPr marL="0" indent="0" algn="ctr">
              <a:buNone/>
              <a:defRPr baseline="0"/>
            </a:lvl1pPr>
          </a:lstStyle>
          <a:p>
            <a:r>
              <a:rPr lang="en-US" dirty="0" smtClean="0"/>
              <a:t>Click icon to add picture</a:t>
            </a:r>
            <a:endParaRPr lang="en-US" dirty="0"/>
          </a:p>
        </p:txBody>
      </p:sp>
      <p:sp>
        <p:nvSpPr>
          <p:cNvPr id="15" name="Picture Placeholder 6"/>
          <p:cNvSpPr>
            <a:spLocks noGrp="1"/>
          </p:cNvSpPr>
          <p:nvPr>
            <p:ph type="pic" sz="quarter" idx="16"/>
          </p:nvPr>
        </p:nvSpPr>
        <p:spPr>
          <a:xfrm>
            <a:off x="5560943" y="2601468"/>
            <a:ext cx="3583057" cy="2542032"/>
          </a:xfrm>
        </p:spPr>
        <p:txBody>
          <a:bodyPr tIns="822960"/>
          <a:lstStyle>
            <a:lvl1pPr marL="0" indent="0" algn="ctr">
              <a:buNone/>
              <a:defRPr baseline="0"/>
            </a:lvl1pPr>
          </a:lstStyle>
          <a:p>
            <a:r>
              <a:rPr lang="en-US" dirty="0" smtClean="0"/>
              <a:t>Click icon to add picture</a:t>
            </a:r>
            <a:endParaRPr lang="en-US" dirty="0"/>
          </a:p>
        </p:txBody>
      </p:sp>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Tree>
    <p:extLst>
      <p:ext uri="{BB962C8B-B14F-4D97-AF65-F5344CB8AC3E}">
        <p14:creationId xmlns:p14="http://schemas.microsoft.com/office/powerpoint/2010/main" val="36296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
        <p:nvSpPr>
          <p:cNvPr id="12" name="Picture Placeholder 6"/>
          <p:cNvSpPr>
            <a:spLocks noGrp="1"/>
          </p:cNvSpPr>
          <p:nvPr>
            <p:ph type="pic" sz="quarter" idx="19"/>
          </p:nvPr>
        </p:nvSpPr>
        <p:spPr>
          <a:xfrm>
            <a:off x="7360920" y="0"/>
            <a:ext cx="1783080" cy="2551113"/>
          </a:xfrm>
        </p:spPr>
        <p:txBody>
          <a:bodyPr tIns="822960"/>
          <a:lstStyle>
            <a:lvl1pPr marL="0" indent="0" algn="ctr">
              <a:buNone/>
              <a:defRPr baseline="0"/>
            </a:lvl1pPr>
          </a:lstStyle>
          <a:p>
            <a:r>
              <a:rPr lang="en-US" dirty="0" smtClean="0"/>
              <a:t>Click icon to add picture</a:t>
            </a:r>
            <a:endParaRPr lang="en-US" dirty="0"/>
          </a:p>
        </p:txBody>
      </p:sp>
      <p:sp>
        <p:nvSpPr>
          <p:cNvPr id="15" name="Picture Placeholder 6"/>
          <p:cNvSpPr>
            <a:spLocks noGrp="1"/>
          </p:cNvSpPr>
          <p:nvPr>
            <p:ph type="pic" sz="quarter" idx="20"/>
          </p:nvPr>
        </p:nvSpPr>
        <p:spPr>
          <a:xfrm>
            <a:off x="3665537" y="0"/>
            <a:ext cx="3629785" cy="2551113"/>
          </a:xfrm>
        </p:spPr>
        <p:txBody>
          <a:bodyPr tIns="822960"/>
          <a:lstStyle>
            <a:lvl1pPr marL="0" indent="0" algn="ctr">
              <a:buNone/>
              <a:defRPr baseline="0"/>
            </a:lvl1pPr>
          </a:lstStyle>
          <a:p>
            <a:r>
              <a:rPr lang="en-US" dirty="0" smtClean="0"/>
              <a:t>Click icon to add picture</a:t>
            </a:r>
            <a:endParaRPr lang="en-US" dirty="0"/>
          </a:p>
        </p:txBody>
      </p:sp>
      <p:sp>
        <p:nvSpPr>
          <p:cNvPr id="18" name="Picture Placeholder 6"/>
          <p:cNvSpPr>
            <a:spLocks noGrp="1"/>
          </p:cNvSpPr>
          <p:nvPr>
            <p:ph type="pic" sz="quarter" idx="17"/>
          </p:nvPr>
        </p:nvSpPr>
        <p:spPr>
          <a:xfrm>
            <a:off x="5513229" y="2611438"/>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19" name="Picture Placeholder 6"/>
          <p:cNvSpPr>
            <a:spLocks noGrp="1"/>
          </p:cNvSpPr>
          <p:nvPr>
            <p:ph type="pic" sz="quarter" idx="15"/>
          </p:nvPr>
        </p:nvSpPr>
        <p:spPr>
          <a:xfrm>
            <a:off x="3665538" y="2611439"/>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20" name="Picture Placeholder 6"/>
          <p:cNvSpPr>
            <a:spLocks noGrp="1"/>
          </p:cNvSpPr>
          <p:nvPr>
            <p:ph type="pic" sz="quarter" idx="16"/>
          </p:nvPr>
        </p:nvSpPr>
        <p:spPr>
          <a:xfrm>
            <a:off x="7360920" y="2609253"/>
            <a:ext cx="1783080" cy="2534247"/>
          </a:xfrm>
        </p:spPr>
        <p:txBody>
          <a:bodyPr tIns="822960"/>
          <a:lstStyle>
            <a:lvl1pPr marL="0" indent="0" algn="ctr">
              <a:buNone/>
              <a:defRPr baseline="0"/>
            </a:lvl1pPr>
          </a:lstStyle>
          <a:p>
            <a:r>
              <a:rPr lang="en-US" dirty="0" smtClean="0"/>
              <a:t>Click icon to add picture</a:t>
            </a:r>
            <a:endParaRPr lang="en-US" dirty="0"/>
          </a:p>
        </p:txBody>
      </p:sp>
    </p:spTree>
    <p:extLst>
      <p:ext uri="{BB962C8B-B14F-4D97-AF65-F5344CB8AC3E}">
        <p14:creationId xmlns:p14="http://schemas.microsoft.com/office/powerpoint/2010/main" val="24690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7360920" y="0"/>
            <a:ext cx="1783080" cy="1704561"/>
          </a:xfrm>
        </p:spPr>
        <p:txBody>
          <a:bodyPr tIns="822960"/>
          <a:lstStyle>
            <a:lvl1pPr marL="0" indent="0" algn="ctr">
              <a:buNone/>
              <a:defRPr baseline="0"/>
            </a:lvl1pPr>
          </a:lstStyle>
          <a:p>
            <a:r>
              <a:rPr lang="en-US" dirty="0" smtClean="0"/>
              <a:t>Click icon to add picture</a:t>
            </a:r>
            <a:endParaRPr lang="en-US" dirty="0"/>
          </a:p>
        </p:txBody>
      </p:sp>
      <p:sp>
        <p:nvSpPr>
          <p:cNvPr id="13" name="Picture Placeholder 6"/>
          <p:cNvSpPr>
            <a:spLocks noGrp="1"/>
          </p:cNvSpPr>
          <p:nvPr>
            <p:ph type="pic" sz="quarter" idx="20"/>
          </p:nvPr>
        </p:nvSpPr>
        <p:spPr>
          <a:xfrm>
            <a:off x="3665537" y="0"/>
            <a:ext cx="3629785" cy="3096039"/>
          </a:xfrm>
        </p:spPr>
        <p:txBody>
          <a:bodyPr tIns="822960"/>
          <a:lstStyle>
            <a:lvl1pPr marL="0" indent="0" algn="ctr">
              <a:buNone/>
              <a:defRPr baseline="0"/>
            </a:lvl1pPr>
          </a:lstStyle>
          <a:p>
            <a:r>
              <a:rPr lang="en-US" dirty="0" smtClean="0"/>
              <a:t>Click icon to add picture</a:t>
            </a:r>
            <a:endParaRPr lang="en-US" dirty="0"/>
          </a:p>
        </p:txBody>
      </p:sp>
      <p:sp>
        <p:nvSpPr>
          <p:cNvPr id="16" name="Picture Placeholder 6"/>
          <p:cNvSpPr>
            <a:spLocks noGrp="1"/>
          </p:cNvSpPr>
          <p:nvPr>
            <p:ph type="pic" sz="quarter" idx="21" hasCustomPrompt="1"/>
          </p:nvPr>
        </p:nvSpPr>
        <p:spPr>
          <a:xfrm>
            <a:off x="7360920" y="1764194"/>
            <a:ext cx="1783080" cy="1331845"/>
          </a:xfrm>
        </p:spPr>
        <p:txBody>
          <a:bodyPr tIns="822960"/>
          <a:lstStyle>
            <a:lvl1pPr marL="0" indent="0" algn="ctr">
              <a:buNone/>
              <a:defRPr baseline="0"/>
            </a:lvl1pPr>
          </a:lstStyle>
          <a:p>
            <a:r>
              <a:rPr lang="en-US" dirty="0" smtClean="0"/>
              <a:t>Click on the icon to insert a new photo</a:t>
            </a:r>
            <a:endParaRPr lang="en-US" dirty="0"/>
          </a:p>
        </p:txBody>
      </p:sp>
      <p:sp>
        <p:nvSpPr>
          <p:cNvPr id="9" name="Picture Placeholder 6"/>
          <p:cNvSpPr>
            <a:spLocks noGrp="1"/>
          </p:cNvSpPr>
          <p:nvPr>
            <p:ph type="pic" sz="quarter" idx="17"/>
          </p:nvPr>
        </p:nvSpPr>
        <p:spPr>
          <a:xfrm>
            <a:off x="5513229" y="3155673"/>
            <a:ext cx="1783080" cy="1990012"/>
          </a:xfrm>
        </p:spPr>
        <p:txBody>
          <a:bodyPr tIns="822960"/>
          <a:lstStyle>
            <a:lvl1pPr marL="0" indent="0" algn="ctr">
              <a:buNone/>
              <a:defRPr baseline="0"/>
            </a:lvl1pPr>
          </a:lstStyle>
          <a:p>
            <a:r>
              <a:rPr lang="en-US" dirty="0" smtClean="0"/>
              <a:t>Click icon to add picture</a:t>
            </a:r>
            <a:endParaRPr lang="en-US" dirty="0"/>
          </a:p>
        </p:txBody>
      </p:sp>
      <p:sp>
        <p:nvSpPr>
          <p:cNvPr id="14" name="Picture Placeholder 6"/>
          <p:cNvSpPr>
            <a:spLocks noGrp="1"/>
          </p:cNvSpPr>
          <p:nvPr>
            <p:ph type="pic" sz="quarter" idx="15"/>
          </p:nvPr>
        </p:nvSpPr>
        <p:spPr>
          <a:xfrm>
            <a:off x="3665538" y="3155674"/>
            <a:ext cx="1783080" cy="1990012"/>
          </a:xfrm>
        </p:spPr>
        <p:txBody>
          <a:bodyPr tIns="822960"/>
          <a:lstStyle>
            <a:lvl1pPr marL="0" indent="0" algn="ctr">
              <a:buNone/>
              <a:defRPr baseline="0"/>
            </a:lvl1pPr>
          </a:lstStyle>
          <a:p>
            <a:r>
              <a:rPr lang="en-US" dirty="0" smtClean="0"/>
              <a:t>Click icon to add picture</a:t>
            </a:r>
            <a:endParaRPr lang="en-US" dirty="0"/>
          </a:p>
        </p:txBody>
      </p:sp>
      <p:sp>
        <p:nvSpPr>
          <p:cNvPr id="15" name="Picture Placeholder 6"/>
          <p:cNvSpPr>
            <a:spLocks noGrp="1"/>
          </p:cNvSpPr>
          <p:nvPr>
            <p:ph type="pic" sz="quarter" idx="16"/>
          </p:nvPr>
        </p:nvSpPr>
        <p:spPr>
          <a:xfrm>
            <a:off x="7360920" y="3153488"/>
            <a:ext cx="1783080" cy="1990012"/>
          </a:xfrm>
        </p:spPr>
        <p:txBody>
          <a:bodyPr tIns="822960"/>
          <a:lstStyle>
            <a:lvl1pPr marL="0" indent="0" algn="ctr">
              <a:buNone/>
              <a:defRPr baseline="0"/>
            </a:lvl1pPr>
          </a:lstStyle>
          <a:p>
            <a:r>
              <a:rPr lang="en-US" dirty="0" smtClean="0"/>
              <a:t>Click icon to add picture</a:t>
            </a:r>
            <a:endParaRPr lang="en-US" dirty="0"/>
          </a:p>
        </p:txBody>
      </p:sp>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Tree>
    <p:extLst>
      <p:ext uri="{BB962C8B-B14F-4D97-AF65-F5344CB8AC3E}">
        <p14:creationId xmlns:p14="http://schemas.microsoft.com/office/powerpoint/2010/main" val="100853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
        <p:nvSpPr>
          <p:cNvPr id="11" name="Picture Placeholder 6"/>
          <p:cNvSpPr>
            <a:spLocks noGrp="1"/>
          </p:cNvSpPr>
          <p:nvPr>
            <p:ph type="pic" sz="quarter" idx="17"/>
          </p:nvPr>
        </p:nvSpPr>
        <p:spPr>
          <a:xfrm>
            <a:off x="5513229" y="2611438"/>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17" name="Picture Placeholder 6"/>
          <p:cNvSpPr>
            <a:spLocks noGrp="1"/>
          </p:cNvSpPr>
          <p:nvPr>
            <p:ph type="pic" sz="quarter" idx="15"/>
          </p:nvPr>
        </p:nvSpPr>
        <p:spPr>
          <a:xfrm>
            <a:off x="3665538" y="2611439"/>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18" name="Picture Placeholder 6"/>
          <p:cNvSpPr>
            <a:spLocks noGrp="1"/>
          </p:cNvSpPr>
          <p:nvPr>
            <p:ph type="pic" sz="quarter" idx="16"/>
          </p:nvPr>
        </p:nvSpPr>
        <p:spPr>
          <a:xfrm>
            <a:off x="7360920" y="2609253"/>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19" name="Picture Placeholder 6"/>
          <p:cNvSpPr>
            <a:spLocks noGrp="1"/>
          </p:cNvSpPr>
          <p:nvPr>
            <p:ph type="pic" sz="quarter" idx="18"/>
          </p:nvPr>
        </p:nvSpPr>
        <p:spPr>
          <a:xfrm>
            <a:off x="5513229" y="2185"/>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20" name="Picture Placeholder 6"/>
          <p:cNvSpPr>
            <a:spLocks noGrp="1"/>
          </p:cNvSpPr>
          <p:nvPr>
            <p:ph type="pic" sz="quarter" idx="19"/>
          </p:nvPr>
        </p:nvSpPr>
        <p:spPr>
          <a:xfrm>
            <a:off x="3665538" y="2186"/>
            <a:ext cx="1783080" cy="2534247"/>
          </a:xfrm>
        </p:spPr>
        <p:txBody>
          <a:bodyPr tIns="822960"/>
          <a:lstStyle>
            <a:lvl1pPr marL="0" indent="0" algn="ctr">
              <a:buNone/>
              <a:defRPr baseline="0"/>
            </a:lvl1pPr>
          </a:lstStyle>
          <a:p>
            <a:r>
              <a:rPr lang="en-US" dirty="0" smtClean="0"/>
              <a:t>Click icon to add picture</a:t>
            </a:r>
            <a:endParaRPr lang="en-US" dirty="0"/>
          </a:p>
        </p:txBody>
      </p:sp>
      <p:sp>
        <p:nvSpPr>
          <p:cNvPr id="21" name="Picture Placeholder 6"/>
          <p:cNvSpPr>
            <a:spLocks noGrp="1"/>
          </p:cNvSpPr>
          <p:nvPr>
            <p:ph type="pic" sz="quarter" idx="20"/>
          </p:nvPr>
        </p:nvSpPr>
        <p:spPr>
          <a:xfrm>
            <a:off x="7360920" y="0"/>
            <a:ext cx="1783080" cy="2534247"/>
          </a:xfrm>
        </p:spPr>
        <p:txBody>
          <a:bodyPr tIns="822960"/>
          <a:lstStyle>
            <a:lvl1pPr marL="0" indent="0" algn="ctr">
              <a:buNone/>
              <a:defRPr baseline="0"/>
            </a:lvl1pPr>
          </a:lstStyle>
          <a:p>
            <a:r>
              <a:rPr lang="en-US" dirty="0" smtClean="0"/>
              <a:t>Click icon to add picture</a:t>
            </a:r>
            <a:endParaRPr lang="en-US" dirty="0"/>
          </a:p>
        </p:txBody>
      </p:sp>
    </p:spTree>
    <p:extLst>
      <p:ext uri="{BB962C8B-B14F-4D97-AF65-F5344CB8AC3E}">
        <p14:creationId xmlns:p14="http://schemas.microsoft.com/office/powerpoint/2010/main" val="24470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3687417"/>
            <a:ext cx="8329613" cy="1005233"/>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
        <p:nvSpPr>
          <p:cNvPr id="7" name="Picture Placeholder 6"/>
          <p:cNvSpPr>
            <a:spLocks noGrp="1"/>
          </p:cNvSpPr>
          <p:nvPr>
            <p:ph type="pic" sz="quarter" idx="16"/>
          </p:nvPr>
        </p:nvSpPr>
        <p:spPr>
          <a:xfrm>
            <a:off x="357188" y="1198563"/>
            <a:ext cx="8355012" cy="2369585"/>
          </a:xfrm>
        </p:spPr>
        <p:txBody>
          <a:bodyPr tIns="822960"/>
          <a:lstStyle>
            <a:lvl1pPr marL="0" indent="0" algn="ctr">
              <a:buNone/>
              <a:defRPr baseline="0"/>
            </a:lvl1pPr>
          </a:lstStyle>
          <a:p>
            <a:r>
              <a:rPr lang="en-US" dirty="0" smtClean="0"/>
              <a:t>Click icon to add picture</a:t>
            </a:r>
            <a:endParaRPr lang="en-US" dirty="0"/>
          </a:p>
        </p:txBody>
      </p:sp>
    </p:spTree>
    <p:extLst>
      <p:ext uri="{BB962C8B-B14F-4D97-AF65-F5344CB8AC3E}">
        <p14:creationId xmlns:p14="http://schemas.microsoft.com/office/powerpoint/2010/main" val="34624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37503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28091"/>
            <a:ext cx="8329613" cy="383742"/>
          </a:xfrm>
        </p:spPr>
        <p:txBody>
          <a:bodyPr/>
          <a:lstStyle>
            <a:lvl1pPr>
              <a:spcBef>
                <a:spcPts val="600"/>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smtClean="0"/>
              <a:t>Explanatory text goes here, up to 2 lines. This slide accommodates 21 headshots.</a:t>
            </a:r>
            <a:endParaRPr lang="en-US" dirty="0" smtClean="0"/>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Picture Placeholder 3"/>
          <p:cNvSpPr>
            <a:spLocks noGrp="1"/>
          </p:cNvSpPr>
          <p:nvPr>
            <p:ph type="pic" sz="quarter" idx="16"/>
          </p:nvPr>
        </p:nvSpPr>
        <p:spPr>
          <a:xfrm>
            <a:off x="357188" y="1575139"/>
            <a:ext cx="908565" cy="908565"/>
          </a:xfrm>
          <a:noFill/>
        </p:spPr>
        <p:txBody>
          <a:bodyPr/>
          <a:lstStyle>
            <a:lvl1pPr algn="l">
              <a:defRPr sz="800"/>
            </a:lvl1pPr>
          </a:lstStyle>
          <a:p>
            <a:r>
              <a:rPr lang="en-US" dirty="0" smtClean="0"/>
              <a:t>Click icon to add picture</a:t>
            </a:r>
            <a:endParaRPr lang="en-US" dirty="0"/>
          </a:p>
        </p:txBody>
      </p:sp>
      <p:sp>
        <p:nvSpPr>
          <p:cNvPr id="9" name="Picture Placeholder 3"/>
          <p:cNvSpPr>
            <a:spLocks noGrp="1"/>
          </p:cNvSpPr>
          <p:nvPr>
            <p:ph type="pic" sz="quarter" idx="17"/>
          </p:nvPr>
        </p:nvSpPr>
        <p:spPr>
          <a:xfrm>
            <a:off x="2839338" y="1575139"/>
            <a:ext cx="908565" cy="908565"/>
          </a:xfrm>
          <a:noFill/>
        </p:spPr>
        <p:txBody>
          <a:bodyPr/>
          <a:lstStyle>
            <a:lvl1pPr algn="l">
              <a:defRPr sz="800"/>
            </a:lvl1pPr>
          </a:lstStyle>
          <a:p>
            <a:r>
              <a:rPr lang="en-US" dirty="0" smtClean="0"/>
              <a:t>Click icon to add picture</a:t>
            </a:r>
            <a:endParaRPr lang="en-US" dirty="0"/>
          </a:p>
        </p:txBody>
      </p:sp>
      <p:sp>
        <p:nvSpPr>
          <p:cNvPr id="10" name="Picture Placeholder 3"/>
          <p:cNvSpPr>
            <a:spLocks noGrp="1"/>
          </p:cNvSpPr>
          <p:nvPr>
            <p:ph type="pic" sz="quarter" idx="18"/>
          </p:nvPr>
        </p:nvSpPr>
        <p:spPr>
          <a:xfrm>
            <a:off x="5321488" y="1575139"/>
            <a:ext cx="908565" cy="908565"/>
          </a:xfrm>
          <a:noFill/>
        </p:spPr>
        <p:txBody>
          <a:bodyPr/>
          <a:lstStyle>
            <a:lvl1pPr algn="l">
              <a:defRPr sz="800"/>
            </a:lvl1pPr>
          </a:lstStyle>
          <a:p>
            <a:r>
              <a:rPr lang="en-US" dirty="0" smtClean="0"/>
              <a:t>Click icon to add picture</a:t>
            </a:r>
            <a:endParaRPr lang="en-US" dirty="0"/>
          </a:p>
        </p:txBody>
      </p:sp>
      <p:sp>
        <p:nvSpPr>
          <p:cNvPr id="11" name="Picture Placeholder 3"/>
          <p:cNvSpPr>
            <a:spLocks noGrp="1"/>
          </p:cNvSpPr>
          <p:nvPr>
            <p:ph type="pic" sz="quarter" idx="19"/>
          </p:nvPr>
        </p:nvSpPr>
        <p:spPr>
          <a:xfrm>
            <a:off x="7803635" y="1575139"/>
            <a:ext cx="908565" cy="908565"/>
          </a:xfrm>
          <a:noFill/>
        </p:spPr>
        <p:txBody>
          <a:bodyPr/>
          <a:lstStyle>
            <a:lvl1pPr algn="l">
              <a:defRPr sz="800"/>
            </a:lvl1pPr>
          </a:lstStyle>
          <a:p>
            <a:r>
              <a:rPr lang="en-US" dirty="0" smtClean="0"/>
              <a:t>Click icon to add picture</a:t>
            </a:r>
            <a:endParaRPr lang="en-US" dirty="0"/>
          </a:p>
        </p:txBody>
      </p:sp>
      <p:sp>
        <p:nvSpPr>
          <p:cNvPr id="2" name="Title 1"/>
          <p:cNvSpPr>
            <a:spLocks noGrp="1"/>
          </p:cNvSpPr>
          <p:nvPr>
            <p:ph type="title" hasCustomPrompt="1"/>
          </p:nvPr>
        </p:nvSpPr>
        <p:spPr>
          <a:xfrm>
            <a:off x="365124" y="484632"/>
            <a:ext cx="8347075" cy="646646"/>
          </a:xfrm>
        </p:spPr>
        <p:txBody>
          <a:bodyPr/>
          <a:lstStyle>
            <a:lvl1pPr>
              <a:defRPr baseline="0"/>
            </a:lvl1pPr>
          </a:lstStyle>
          <a:p>
            <a:r>
              <a:rPr lang="en-US" smtClean="0"/>
              <a:t>HEADSHOT SLIDE (MAX OF 21)</a:t>
            </a:r>
            <a:endParaRPr lang="en-US"/>
          </a:p>
        </p:txBody>
      </p:sp>
      <p:sp>
        <p:nvSpPr>
          <p:cNvPr id="49" name="Picture Placeholder 3"/>
          <p:cNvSpPr>
            <a:spLocks noGrp="1"/>
          </p:cNvSpPr>
          <p:nvPr>
            <p:ph type="pic" sz="quarter" idx="21"/>
          </p:nvPr>
        </p:nvSpPr>
        <p:spPr>
          <a:xfrm>
            <a:off x="1598263" y="1575139"/>
            <a:ext cx="908565" cy="908565"/>
          </a:xfrm>
          <a:noFill/>
        </p:spPr>
        <p:txBody>
          <a:bodyPr/>
          <a:lstStyle>
            <a:lvl1pPr algn="l">
              <a:defRPr sz="800"/>
            </a:lvl1pPr>
          </a:lstStyle>
          <a:p>
            <a:r>
              <a:rPr lang="en-US" dirty="0" smtClean="0"/>
              <a:t>Click icon to add picture</a:t>
            </a:r>
            <a:endParaRPr lang="en-US" dirty="0"/>
          </a:p>
        </p:txBody>
      </p:sp>
      <p:sp>
        <p:nvSpPr>
          <p:cNvPr id="50" name="Picture Placeholder 3"/>
          <p:cNvSpPr>
            <a:spLocks noGrp="1"/>
          </p:cNvSpPr>
          <p:nvPr>
            <p:ph type="pic" sz="quarter" idx="22"/>
          </p:nvPr>
        </p:nvSpPr>
        <p:spPr>
          <a:xfrm>
            <a:off x="4080413" y="1575139"/>
            <a:ext cx="908565" cy="908565"/>
          </a:xfrm>
          <a:noFill/>
        </p:spPr>
        <p:txBody>
          <a:bodyPr/>
          <a:lstStyle>
            <a:lvl1pPr algn="l">
              <a:defRPr sz="800"/>
            </a:lvl1pPr>
          </a:lstStyle>
          <a:p>
            <a:r>
              <a:rPr lang="en-US" dirty="0" smtClean="0"/>
              <a:t>Click icon to add picture</a:t>
            </a:r>
            <a:endParaRPr lang="en-US" dirty="0"/>
          </a:p>
        </p:txBody>
      </p:sp>
      <p:sp>
        <p:nvSpPr>
          <p:cNvPr id="51" name="Picture Placeholder 3"/>
          <p:cNvSpPr>
            <a:spLocks noGrp="1"/>
          </p:cNvSpPr>
          <p:nvPr>
            <p:ph type="pic" sz="quarter" idx="23"/>
          </p:nvPr>
        </p:nvSpPr>
        <p:spPr>
          <a:xfrm>
            <a:off x="6562563" y="1575139"/>
            <a:ext cx="908565" cy="908565"/>
          </a:xfrm>
          <a:noFill/>
        </p:spPr>
        <p:txBody>
          <a:bodyPr/>
          <a:lstStyle>
            <a:lvl1pPr algn="l">
              <a:defRPr sz="800"/>
            </a:lvl1pPr>
          </a:lstStyle>
          <a:p>
            <a:r>
              <a:rPr lang="en-US" dirty="0" smtClean="0"/>
              <a:t>Click icon to add picture</a:t>
            </a:r>
            <a:endParaRPr lang="en-US" dirty="0"/>
          </a:p>
        </p:txBody>
      </p:sp>
      <p:sp>
        <p:nvSpPr>
          <p:cNvPr id="52" name="Picture Placeholder 3"/>
          <p:cNvSpPr>
            <a:spLocks noGrp="1"/>
          </p:cNvSpPr>
          <p:nvPr>
            <p:ph type="pic" sz="quarter" idx="24"/>
          </p:nvPr>
        </p:nvSpPr>
        <p:spPr>
          <a:xfrm>
            <a:off x="357188" y="2674748"/>
            <a:ext cx="908565" cy="908565"/>
          </a:xfrm>
          <a:noFill/>
        </p:spPr>
        <p:txBody>
          <a:bodyPr/>
          <a:lstStyle>
            <a:lvl1pPr algn="l">
              <a:defRPr sz="800"/>
            </a:lvl1pPr>
          </a:lstStyle>
          <a:p>
            <a:r>
              <a:rPr lang="en-US" dirty="0" smtClean="0"/>
              <a:t>Click icon to add picture</a:t>
            </a:r>
            <a:endParaRPr lang="en-US" dirty="0"/>
          </a:p>
        </p:txBody>
      </p:sp>
      <p:sp>
        <p:nvSpPr>
          <p:cNvPr id="53" name="Picture Placeholder 3"/>
          <p:cNvSpPr>
            <a:spLocks noGrp="1"/>
          </p:cNvSpPr>
          <p:nvPr>
            <p:ph type="pic" sz="quarter" idx="25"/>
          </p:nvPr>
        </p:nvSpPr>
        <p:spPr>
          <a:xfrm>
            <a:off x="2839338" y="2674748"/>
            <a:ext cx="908565" cy="908565"/>
          </a:xfrm>
          <a:noFill/>
        </p:spPr>
        <p:txBody>
          <a:bodyPr/>
          <a:lstStyle>
            <a:lvl1pPr algn="l">
              <a:defRPr sz="800"/>
            </a:lvl1pPr>
          </a:lstStyle>
          <a:p>
            <a:r>
              <a:rPr lang="en-US" dirty="0" smtClean="0"/>
              <a:t>Click icon to add picture</a:t>
            </a:r>
            <a:endParaRPr lang="en-US" dirty="0"/>
          </a:p>
        </p:txBody>
      </p:sp>
      <p:sp>
        <p:nvSpPr>
          <p:cNvPr id="54" name="Picture Placeholder 3"/>
          <p:cNvSpPr>
            <a:spLocks noGrp="1"/>
          </p:cNvSpPr>
          <p:nvPr>
            <p:ph type="pic" sz="quarter" idx="26"/>
          </p:nvPr>
        </p:nvSpPr>
        <p:spPr>
          <a:xfrm>
            <a:off x="5321488" y="2674748"/>
            <a:ext cx="908565" cy="908565"/>
          </a:xfrm>
          <a:noFill/>
        </p:spPr>
        <p:txBody>
          <a:bodyPr/>
          <a:lstStyle>
            <a:lvl1pPr algn="l">
              <a:defRPr sz="800"/>
            </a:lvl1pPr>
          </a:lstStyle>
          <a:p>
            <a:r>
              <a:rPr lang="en-US" dirty="0" smtClean="0"/>
              <a:t>Click icon to add picture</a:t>
            </a:r>
            <a:endParaRPr lang="en-US" dirty="0"/>
          </a:p>
        </p:txBody>
      </p:sp>
      <p:sp>
        <p:nvSpPr>
          <p:cNvPr id="55" name="Picture Placeholder 3"/>
          <p:cNvSpPr>
            <a:spLocks noGrp="1"/>
          </p:cNvSpPr>
          <p:nvPr>
            <p:ph type="pic" sz="quarter" idx="27"/>
          </p:nvPr>
        </p:nvSpPr>
        <p:spPr>
          <a:xfrm>
            <a:off x="7803635" y="2674748"/>
            <a:ext cx="908565" cy="908565"/>
          </a:xfrm>
          <a:noFill/>
        </p:spPr>
        <p:txBody>
          <a:bodyPr/>
          <a:lstStyle>
            <a:lvl1pPr algn="l">
              <a:defRPr sz="800"/>
            </a:lvl1pPr>
          </a:lstStyle>
          <a:p>
            <a:r>
              <a:rPr lang="en-US" dirty="0" smtClean="0"/>
              <a:t>Click icon to add picture</a:t>
            </a:r>
            <a:endParaRPr lang="en-US" dirty="0"/>
          </a:p>
        </p:txBody>
      </p:sp>
      <p:sp>
        <p:nvSpPr>
          <p:cNvPr id="57" name="Picture Placeholder 3"/>
          <p:cNvSpPr>
            <a:spLocks noGrp="1"/>
          </p:cNvSpPr>
          <p:nvPr>
            <p:ph type="pic" sz="quarter" idx="29"/>
          </p:nvPr>
        </p:nvSpPr>
        <p:spPr>
          <a:xfrm>
            <a:off x="1598263" y="2674748"/>
            <a:ext cx="908565" cy="908565"/>
          </a:xfrm>
          <a:noFill/>
        </p:spPr>
        <p:txBody>
          <a:bodyPr/>
          <a:lstStyle>
            <a:lvl1pPr algn="l">
              <a:defRPr sz="800"/>
            </a:lvl1pPr>
          </a:lstStyle>
          <a:p>
            <a:r>
              <a:rPr lang="en-US" dirty="0" smtClean="0"/>
              <a:t>Click icon to add picture</a:t>
            </a:r>
            <a:endParaRPr lang="en-US" dirty="0"/>
          </a:p>
        </p:txBody>
      </p:sp>
      <p:sp>
        <p:nvSpPr>
          <p:cNvPr id="58" name="Picture Placeholder 3"/>
          <p:cNvSpPr>
            <a:spLocks noGrp="1"/>
          </p:cNvSpPr>
          <p:nvPr>
            <p:ph type="pic" sz="quarter" idx="30"/>
          </p:nvPr>
        </p:nvSpPr>
        <p:spPr>
          <a:xfrm>
            <a:off x="4080413" y="2674748"/>
            <a:ext cx="908565" cy="908565"/>
          </a:xfrm>
          <a:noFill/>
        </p:spPr>
        <p:txBody>
          <a:bodyPr/>
          <a:lstStyle>
            <a:lvl1pPr algn="l">
              <a:defRPr sz="800"/>
            </a:lvl1pPr>
          </a:lstStyle>
          <a:p>
            <a:r>
              <a:rPr lang="en-US" dirty="0" smtClean="0"/>
              <a:t>Click icon to add picture</a:t>
            </a:r>
            <a:endParaRPr lang="en-US" dirty="0"/>
          </a:p>
        </p:txBody>
      </p:sp>
      <p:sp>
        <p:nvSpPr>
          <p:cNvPr id="59" name="Picture Placeholder 3"/>
          <p:cNvSpPr>
            <a:spLocks noGrp="1"/>
          </p:cNvSpPr>
          <p:nvPr>
            <p:ph type="pic" sz="quarter" idx="31"/>
          </p:nvPr>
        </p:nvSpPr>
        <p:spPr>
          <a:xfrm>
            <a:off x="6562563" y="2674748"/>
            <a:ext cx="908565" cy="908565"/>
          </a:xfrm>
          <a:noFill/>
        </p:spPr>
        <p:txBody>
          <a:bodyPr/>
          <a:lstStyle>
            <a:lvl1pPr algn="l">
              <a:defRPr sz="800"/>
            </a:lvl1pPr>
          </a:lstStyle>
          <a:p>
            <a:r>
              <a:rPr lang="en-US" dirty="0" smtClean="0"/>
              <a:t>Click icon to add picture</a:t>
            </a:r>
            <a:endParaRPr lang="en-US" dirty="0"/>
          </a:p>
        </p:txBody>
      </p:sp>
      <p:sp>
        <p:nvSpPr>
          <p:cNvPr id="26" name="Picture Placeholder 3"/>
          <p:cNvSpPr>
            <a:spLocks noGrp="1"/>
          </p:cNvSpPr>
          <p:nvPr>
            <p:ph type="pic" sz="quarter" idx="32"/>
          </p:nvPr>
        </p:nvSpPr>
        <p:spPr>
          <a:xfrm>
            <a:off x="357188" y="3774357"/>
            <a:ext cx="908565" cy="908565"/>
          </a:xfrm>
          <a:noFill/>
        </p:spPr>
        <p:txBody>
          <a:bodyPr/>
          <a:lstStyle>
            <a:lvl1pPr algn="l">
              <a:defRPr sz="800"/>
            </a:lvl1pPr>
          </a:lstStyle>
          <a:p>
            <a:r>
              <a:rPr lang="en-US" dirty="0" smtClean="0"/>
              <a:t>Click icon to add picture</a:t>
            </a:r>
            <a:endParaRPr lang="en-US" dirty="0"/>
          </a:p>
        </p:txBody>
      </p:sp>
      <p:sp>
        <p:nvSpPr>
          <p:cNvPr id="27" name="Picture Placeholder 3"/>
          <p:cNvSpPr>
            <a:spLocks noGrp="1"/>
          </p:cNvSpPr>
          <p:nvPr>
            <p:ph type="pic" sz="quarter" idx="33"/>
          </p:nvPr>
        </p:nvSpPr>
        <p:spPr>
          <a:xfrm>
            <a:off x="2839338" y="3774357"/>
            <a:ext cx="908565" cy="908565"/>
          </a:xfrm>
          <a:noFill/>
        </p:spPr>
        <p:txBody>
          <a:bodyPr/>
          <a:lstStyle>
            <a:lvl1pPr algn="l">
              <a:defRPr sz="800"/>
            </a:lvl1pPr>
          </a:lstStyle>
          <a:p>
            <a:r>
              <a:rPr lang="en-US" dirty="0" smtClean="0"/>
              <a:t>Click icon to add picture</a:t>
            </a:r>
            <a:endParaRPr lang="en-US" dirty="0"/>
          </a:p>
        </p:txBody>
      </p:sp>
      <p:sp>
        <p:nvSpPr>
          <p:cNvPr id="28" name="Picture Placeholder 3"/>
          <p:cNvSpPr>
            <a:spLocks noGrp="1"/>
          </p:cNvSpPr>
          <p:nvPr>
            <p:ph type="pic" sz="quarter" idx="34"/>
          </p:nvPr>
        </p:nvSpPr>
        <p:spPr>
          <a:xfrm>
            <a:off x="5321488" y="3774357"/>
            <a:ext cx="908565" cy="908565"/>
          </a:xfrm>
          <a:noFill/>
        </p:spPr>
        <p:txBody>
          <a:bodyPr/>
          <a:lstStyle>
            <a:lvl1pPr algn="l">
              <a:defRPr sz="800"/>
            </a:lvl1pPr>
          </a:lstStyle>
          <a:p>
            <a:r>
              <a:rPr lang="en-US" dirty="0" smtClean="0"/>
              <a:t>Click icon to add picture</a:t>
            </a:r>
            <a:endParaRPr lang="en-US" dirty="0"/>
          </a:p>
        </p:txBody>
      </p:sp>
      <p:sp>
        <p:nvSpPr>
          <p:cNvPr id="29" name="Picture Placeholder 3"/>
          <p:cNvSpPr>
            <a:spLocks noGrp="1"/>
          </p:cNvSpPr>
          <p:nvPr>
            <p:ph type="pic" sz="quarter" idx="35"/>
          </p:nvPr>
        </p:nvSpPr>
        <p:spPr>
          <a:xfrm>
            <a:off x="7803635" y="3774357"/>
            <a:ext cx="908565" cy="908565"/>
          </a:xfrm>
          <a:noFill/>
        </p:spPr>
        <p:txBody>
          <a:bodyPr/>
          <a:lstStyle>
            <a:lvl1pPr algn="l">
              <a:defRPr sz="800"/>
            </a:lvl1pPr>
          </a:lstStyle>
          <a:p>
            <a:r>
              <a:rPr lang="en-US" dirty="0" smtClean="0"/>
              <a:t>Click icon to add picture</a:t>
            </a:r>
            <a:endParaRPr lang="en-US" dirty="0"/>
          </a:p>
        </p:txBody>
      </p:sp>
      <p:sp>
        <p:nvSpPr>
          <p:cNvPr id="31" name="Picture Placeholder 3"/>
          <p:cNvSpPr>
            <a:spLocks noGrp="1"/>
          </p:cNvSpPr>
          <p:nvPr>
            <p:ph type="pic" sz="quarter" idx="37"/>
          </p:nvPr>
        </p:nvSpPr>
        <p:spPr>
          <a:xfrm>
            <a:off x="1598263" y="3774357"/>
            <a:ext cx="908565" cy="908565"/>
          </a:xfrm>
          <a:noFill/>
        </p:spPr>
        <p:txBody>
          <a:bodyPr/>
          <a:lstStyle>
            <a:lvl1pPr algn="l">
              <a:defRPr sz="800"/>
            </a:lvl1pPr>
          </a:lstStyle>
          <a:p>
            <a:r>
              <a:rPr lang="en-US" dirty="0" smtClean="0"/>
              <a:t>Click icon to add picture</a:t>
            </a:r>
            <a:endParaRPr lang="en-US" dirty="0"/>
          </a:p>
        </p:txBody>
      </p:sp>
      <p:sp>
        <p:nvSpPr>
          <p:cNvPr id="32" name="Picture Placeholder 3"/>
          <p:cNvSpPr>
            <a:spLocks noGrp="1"/>
          </p:cNvSpPr>
          <p:nvPr>
            <p:ph type="pic" sz="quarter" idx="38"/>
          </p:nvPr>
        </p:nvSpPr>
        <p:spPr>
          <a:xfrm>
            <a:off x="4080413" y="3774357"/>
            <a:ext cx="908565" cy="908565"/>
          </a:xfrm>
          <a:noFill/>
        </p:spPr>
        <p:txBody>
          <a:bodyPr/>
          <a:lstStyle>
            <a:lvl1pPr algn="l">
              <a:defRPr sz="800"/>
            </a:lvl1pPr>
          </a:lstStyle>
          <a:p>
            <a:r>
              <a:rPr lang="en-US" dirty="0" smtClean="0"/>
              <a:t>Click icon to add picture</a:t>
            </a:r>
            <a:endParaRPr lang="en-US" dirty="0"/>
          </a:p>
        </p:txBody>
      </p:sp>
      <p:sp>
        <p:nvSpPr>
          <p:cNvPr id="33" name="Picture Placeholder 3"/>
          <p:cNvSpPr>
            <a:spLocks noGrp="1"/>
          </p:cNvSpPr>
          <p:nvPr>
            <p:ph type="pic" sz="quarter" idx="39"/>
          </p:nvPr>
        </p:nvSpPr>
        <p:spPr>
          <a:xfrm>
            <a:off x="6562563" y="3774357"/>
            <a:ext cx="908565" cy="908565"/>
          </a:xfrm>
          <a:noFill/>
        </p:spPr>
        <p:txBody>
          <a:bodyPr/>
          <a:lstStyle>
            <a:lvl1pPr algn="l">
              <a:defRPr sz="800"/>
            </a:lvl1pPr>
          </a:lstStyle>
          <a:p>
            <a:r>
              <a:rPr lang="en-US" dirty="0" smtClean="0"/>
              <a:t>Click icon to add picture</a:t>
            </a:r>
            <a:endParaRPr lang="en-US" dirty="0"/>
          </a:p>
        </p:txBody>
      </p:sp>
    </p:spTree>
    <p:extLst>
      <p:ext uri="{BB962C8B-B14F-4D97-AF65-F5344CB8AC3E}">
        <p14:creationId xmlns:p14="http://schemas.microsoft.com/office/powerpoint/2010/main" val="233385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dirty="0" smtClean="0"/>
              <a:t>© Bill &amp; Melinda Gates Foundation      |</a:t>
            </a:r>
            <a:endParaRPr lang="en-US" dirty="0"/>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dirty="0"/>
          </a:p>
        </p:txBody>
      </p:sp>
      <p:sp>
        <p:nvSpPr>
          <p:cNvPr id="21" name="Picture Placeholder 20"/>
          <p:cNvSpPr>
            <a:spLocks noGrp="1"/>
          </p:cNvSpPr>
          <p:nvPr>
            <p:ph type="pic" sz="quarter" idx="16" hasCustomPrompt="1"/>
          </p:nvPr>
        </p:nvSpPr>
        <p:spPr>
          <a:xfrm>
            <a:off x="357188" y="121443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23" name="Text Placeholder 22"/>
          <p:cNvSpPr>
            <a:spLocks noGrp="1"/>
          </p:cNvSpPr>
          <p:nvPr>
            <p:ph type="body" sz="quarter" idx="17" hasCustomPrompt="1"/>
          </p:nvPr>
        </p:nvSpPr>
        <p:spPr>
          <a:xfrm>
            <a:off x="1788238" y="194552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18" name="Picture Placeholder 20"/>
          <p:cNvSpPr>
            <a:spLocks noGrp="1"/>
          </p:cNvSpPr>
          <p:nvPr>
            <p:ph type="pic" sz="quarter" idx="18" hasCustomPrompt="1"/>
          </p:nvPr>
        </p:nvSpPr>
        <p:spPr>
          <a:xfrm>
            <a:off x="357188" y="278288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19" name="Text Placeholder 22"/>
          <p:cNvSpPr>
            <a:spLocks noGrp="1"/>
          </p:cNvSpPr>
          <p:nvPr>
            <p:ph type="body" sz="quarter" idx="19" hasCustomPrompt="1"/>
          </p:nvPr>
        </p:nvSpPr>
        <p:spPr>
          <a:xfrm>
            <a:off x="1788238"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20" name="Picture Placeholder 20"/>
          <p:cNvSpPr>
            <a:spLocks noGrp="1"/>
          </p:cNvSpPr>
          <p:nvPr>
            <p:ph type="pic" sz="quarter" idx="20" hasCustomPrompt="1"/>
          </p:nvPr>
        </p:nvSpPr>
        <p:spPr>
          <a:xfrm>
            <a:off x="3193271" y="121443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22" name="Text Placeholder 22"/>
          <p:cNvSpPr>
            <a:spLocks noGrp="1"/>
          </p:cNvSpPr>
          <p:nvPr>
            <p:ph type="body" sz="quarter" idx="21" hasCustomPrompt="1"/>
          </p:nvPr>
        </p:nvSpPr>
        <p:spPr>
          <a:xfrm>
            <a:off x="4624321" y="194552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30" name="Picture Placeholder 20"/>
          <p:cNvSpPr>
            <a:spLocks noGrp="1"/>
          </p:cNvSpPr>
          <p:nvPr>
            <p:ph type="pic" sz="quarter" idx="22" hasCustomPrompt="1"/>
          </p:nvPr>
        </p:nvSpPr>
        <p:spPr>
          <a:xfrm>
            <a:off x="3193271" y="278288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31" name="Text Placeholder 22"/>
          <p:cNvSpPr>
            <a:spLocks noGrp="1"/>
          </p:cNvSpPr>
          <p:nvPr>
            <p:ph type="body" sz="quarter" idx="23" hasCustomPrompt="1"/>
          </p:nvPr>
        </p:nvSpPr>
        <p:spPr>
          <a:xfrm>
            <a:off x="4624321"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32" name="Picture Placeholder 20"/>
          <p:cNvSpPr>
            <a:spLocks noGrp="1"/>
          </p:cNvSpPr>
          <p:nvPr>
            <p:ph type="pic" sz="quarter" idx="24" hasCustomPrompt="1"/>
          </p:nvPr>
        </p:nvSpPr>
        <p:spPr>
          <a:xfrm>
            <a:off x="6015759" y="121443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33" name="Text Placeholder 22"/>
          <p:cNvSpPr>
            <a:spLocks noGrp="1"/>
          </p:cNvSpPr>
          <p:nvPr>
            <p:ph type="body" sz="quarter" idx="25" hasCustomPrompt="1"/>
          </p:nvPr>
        </p:nvSpPr>
        <p:spPr>
          <a:xfrm>
            <a:off x="7446809" y="194552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34" name="Picture Placeholder 20"/>
          <p:cNvSpPr>
            <a:spLocks noGrp="1"/>
          </p:cNvSpPr>
          <p:nvPr>
            <p:ph type="pic" sz="quarter" idx="26" hasCustomPrompt="1"/>
          </p:nvPr>
        </p:nvSpPr>
        <p:spPr>
          <a:xfrm>
            <a:off x="6015759" y="2782888"/>
            <a:ext cx="1371600" cy="1371600"/>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35" name="Text Placeholder 22"/>
          <p:cNvSpPr>
            <a:spLocks noGrp="1"/>
          </p:cNvSpPr>
          <p:nvPr>
            <p:ph type="body" sz="quarter" idx="27" hasCustomPrompt="1"/>
          </p:nvPr>
        </p:nvSpPr>
        <p:spPr>
          <a:xfrm>
            <a:off x="7446809" y="3513975"/>
            <a:ext cx="1305254" cy="641818"/>
          </a:xfrm>
        </p:spPr>
        <p:txBody>
          <a:bodyPr anchor="b"/>
          <a:lstStyle>
            <a:lvl1pPr marL="0" indent="0">
              <a:spcBef>
                <a:spcPts val="0"/>
              </a:spcBef>
              <a:buNone/>
              <a:defRPr sz="1000" b="1">
                <a:solidFill>
                  <a:schemeClr val="accent3">
                    <a:lumMod val="75000"/>
                  </a:schemeClr>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First Last</a:t>
            </a:r>
          </a:p>
          <a:p>
            <a:pPr lvl="1"/>
            <a:r>
              <a:rPr lang="en-US" smtClean="0"/>
              <a:t>Title of individual </a:t>
            </a:r>
            <a:br>
              <a:rPr lang="en-US" smtClean="0"/>
            </a:br>
            <a:r>
              <a:rPr lang="en-US" smtClean="0"/>
              <a:t>or short description of presentation</a:t>
            </a:r>
          </a:p>
        </p:txBody>
      </p:sp>
      <p:sp>
        <p:nvSpPr>
          <p:cNvPr id="7" name="Title 6"/>
          <p:cNvSpPr>
            <a:spLocks noGrp="1"/>
          </p:cNvSpPr>
          <p:nvPr>
            <p:ph type="title" hasCustomPrompt="1"/>
          </p:nvPr>
        </p:nvSpPr>
        <p:spPr>
          <a:xfrm>
            <a:off x="365124" y="484632"/>
            <a:ext cx="8347075" cy="646646"/>
          </a:xfrm>
        </p:spPr>
        <p:txBody>
          <a:bodyPr/>
          <a:lstStyle>
            <a:lvl1pPr>
              <a:defRPr baseline="0"/>
            </a:lvl1pPr>
          </a:lstStyle>
          <a:p>
            <a:r>
              <a:rPr lang="en-US" smtClean="0"/>
              <a:t>HEADSHOT SLIDE (MAX OF 5 – SPEAKER OR TEAM LAYOUT</a:t>
            </a:r>
            <a:endParaRPr lang="en-US"/>
          </a:p>
        </p:txBody>
      </p:sp>
    </p:spTree>
    <p:extLst>
      <p:ext uri="{BB962C8B-B14F-4D97-AF65-F5344CB8AC3E}">
        <p14:creationId xmlns:p14="http://schemas.microsoft.com/office/powerpoint/2010/main" val="14326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baseline="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dirty="0" smtClean="0"/>
              <a:t>© 2014 Bill &amp; Melinda Gates Foundation</a:t>
            </a:r>
            <a:endParaRPr lang="en-US" dirty="0"/>
          </a:p>
        </p:txBody>
      </p:sp>
    </p:spTree>
    <p:extLst>
      <p:ext uri="{BB962C8B-B14F-4D97-AF65-F5344CB8AC3E}">
        <p14:creationId xmlns:p14="http://schemas.microsoft.com/office/powerpoint/2010/main" val="46524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357188" y="3299828"/>
            <a:ext cx="8355012" cy="1464260"/>
          </a:xfrm>
        </p:spPr>
        <p:txBody>
          <a:bodyPr anchor="t"/>
          <a:lstStyle>
            <a:lvl1pPr marL="0" indent="0">
              <a:spcBef>
                <a:spcPts val="600"/>
              </a:spcBef>
              <a:buNone/>
              <a:defRPr sz="1400" b="0" baseline="0">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Insert explanatory copy here.</a:t>
            </a:r>
          </a:p>
        </p:txBody>
      </p:sp>
      <p:sp>
        <p:nvSpPr>
          <p:cNvPr id="21" name="Text Placeholder 22"/>
          <p:cNvSpPr>
            <a:spLocks noGrp="1"/>
          </p:cNvSpPr>
          <p:nvPr>
            <p:ph type="body" sz="quarter" idx="19" hasCustomPrompt="1"/>
          </p:nvPr>
        </p:nvSpPr>
        <p:spPr>
          <a:xfrm>
            <a:off x="357188" y="2946461"/>
            <a:ext cx="8355012" cy="349398"/>
          </a:xfrm>
        </p:spPr>
        <p:txBody>
          <a:bodyPr anchor="t"/>
          <a:lstStyle>
            <a:lvl1pPr marL="0" indent="0">
              <a:spcBef>
                <a:spcPts val="0"/>
              </a:spcBef>
              <a:buNone/>
              <a:defRPr sz="1300" b="1">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Insert subtitle here – recommend a limit of 1 line.</a:t>
            </a:r>
          </a:p>
        </p:txBody>
      </p:sp>
      <p:sp>
        <p:nvSpPr>
          <p:cNvPr id="19" name="Picture Placeholder 20"/>
          <p:cNvSpPr>
            <a:spLocks noGrp="1"/>
          </p:cNvSpPr>
          <p:nvPr>
            <p:ph type="pic" sz="quarter" idx="18" hasCustomPrompt="1"/>
          </p:nvPr>
        </p:nvSpPr>
        <p:spPr>
          <a:xfrm>
            <a:off x="5967779" y="1287587"/>
            <a:ext cx="2742652" cy="1563563"/>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17" name="Picture Placeholder 20"/>
          <p:cNvSpPr>
            <a:spLocks noGrp="1"/>
          </p:cNvSpPr>
          <p:nvPr>
            <p:ph type="pic" sz="quarter" idx="17" hasCustomPrompt="1"/>
          </p:nvPr>
        </p:nvSpPr>
        <p:spPr>
          <a:xfrm>
            <a:off x="3166345" y="1292809"/>
            <a:ext cx="2739888" cy="1558341"/>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16" name="Picture Placeholder 20"/>
          <p:cNvSpPr>
            <a:spLocks noGrp="1"/>
          </p:cNvSpPr>
          <p:nvPr>
            <p:ph type="pic" sz="quarter" idx="16" hasCustomPrompt="1"/>
          </p:nvPr>
        </p:nvSpPr>
        <p:spPr>
          <a:xfrm>
            <a:off x="365408" y="1290434"/>
            <a:ext cx="2740475" cy="1560716"/>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4076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357188"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50" indent="-171450">
              <a:spcBef>
                <a:spcPts val="600"/>
              </a:spcBef>
              <a:spcAft>
                <a:spcPts val="0"/>
              </a:spcAft>
              <a:buFont typeface="Wingdings" panose="05000000000000000000" pitchFamily="2" charset="2"/>
              <a:buChar char="§"/>
              <a:defRPr sz="1000" baseline="0"/>
            </a:lvl2pPr>
            <a:lvl3pPr marL="341313" indent="-171450">
              <a:spcBef>
                <a:spcPts val="600"/>
              </a:spcBef>
              <a:spcAft>
                <a:spcPts val="0"/>
              </a:spcAft>
              <a:buFont typeface="Arial" panose="020B0604020202020204" pitchFamily="34" charset="0"/>
              <a:buChar char="•"/>
              <a:tabLst>
                <a:tab pos="400050" algn="l"/>
              </a:tabLst>
              <a:defRPr sz="1000" baseline="0"/>
            </a:lvl3pPr>
            <a:lvl4pPr marL="0" indent="0">
              <a:buNone/>
              <a:defRPr/>
            </a:lvl4pPr>
            <a:lvl5pPr marL="0" indent="0">
              <a:buNone/>
              <a:defRPr/>
            </a:lvl5pPr>
          </a:lstStyle>
          <a:p>
            <a:pPr lvl="0"/>
            <a:r>
              <a:rPr lang="en-US" smtClean="0"/>
              <a:t>Key word</a:t>
            </a:r>
          </a:p>
          <a:p>
            <a:pPr lvl="1"/>
            <a:r>
              <a:rPr lang="en-US" smtClean="0"/>
              <a:t>Insert descriptive text here</a:t>
            </a:r>
          </a:p>
          <a:p>
            <a:pPr lvl="2"/>
            <a:r>
              <a:rPr lang="en-US" smtClean="0"/>
              <a:t>Level 2</a:t>
            </a:r>
          </a:p>
        </p:txBody>
      </p:sp>
      <p:sp>
        <p:nvSpPr>
          <p:cNvPr id="21" name="Text Placeholder 22"/>
          <p:cNvSpPr>
            <a:spLocks noGrp="1"/>
          </p:cNvSpPr>
          <p:nvPr>
            <p:ph type="body" sz="quarter" idx="19" hasCustomPrompt="1"/>
          </p:nvPr>
        </p:nvSpPr>
        <p:spPr>
          <a:xfrm>
            <a:off x="363814" y="1142093"/>
            <a:ext cx="8355012" cy="468046"/>
          </a:xfrm>
        </p:spPr>
        <p:txBody>
          <a:bodyPr anchor="t"/>
          <a:lstStyle>
            <a:lvl1pPr marL="0" indent="0">
              <a:spcBef>
                <a:spcPts val="0"/>
              </a:spcBef>
              <a:buNone/>
              <a:defRPr sz="1400" b="0">
                <a:solidFill>
                  <a:schemeClr val="accent6"/>
                </a:solidFill>
              </a:defRPr>
            </a:lvl1pPr>
            <a:lvl2pPr marL="0" indent="0">
              <a:spcBef>
                <a:spcPts val="0"/>
              </a:spcBef>
              <a:buFont typeface="Arial" pitchFamily="34" charset="0"/>
              <a:buNone/>
              <a:defRPr sz="800"/>
            </a:lvl2pPr>
            <a:lvl3pPr marL="0" indent="0">
              <a:buNone/>
              <a:defRPr/>
            </a:lvl3pPr>
            <a:lvl4pPr marL="0" indent="0">
              <a:buNone/>
              <a:defRPr/>
            </a:lvl4pPr>
            <a:lvl5pPr marL="0" indent="0">
              <a:buNone/>
              <a:defRPr/>
            </a:lvl5pPr>
          </a:lstStyle>
          <a:p>
            <a:pPr lvl="0"/>
            <a:r>
              <a:rPr lang="en-US" smtClean="0"/>
              <a:t>Insert explanatory copy here.</a:t>
            </a:r>
          </a:p>
        </p:txBody>
      </p:sp>
      <p:sp>
        <p:nvSpPr>
          <p:cNvPr id="19" name="Picture Placeholder 20"/>
          <p:cNvSpPr>
            <a:spLocks noGrp="1"/>
          </p:cNvSpPr>
          <p:nvPr>
            <p:ph type="pic" sz="quarter" idx="18" hasCustomPrompt="1"/>
          </p:nvPr>
        </p:nvSpPr>
        <p:spPr>
          <a:xfrm>
            <a:off x="4663194" y="1754074"/>
            <a:ext cx="1865376" cy="1490472"/>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17" name="Picture Placeholder 20"/>
          <p:cNvSpPr>
            <a:spLocks noGrp="1"/>
          </p:cNvSpPr>
          <p:nvPr>
            <p:ph type="pic" sz="quarter" idx="17" hasCustomPrompt="1"/>
          </p:nvPr>
        </p:nvSpPr>
        <p:spPr>
          <a:xfrm>
            <a:off x="2510191" y="1754074"/>
            <a:ext cx="1865376" cy="1490472"/>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16" name="Picture Placeholder 20"/>
          <p:cNvSpPr>
            <a:spLocks noGrp="1"/>
          </p:cNvSpPr>
          <p:nvPr>
            <p:ph type="pic" sz="quarter" idx="16" hasCustomPrompt="1"/>
          </p:nvPr>
        </p:nvSpPr>
        <p:spPr>
          <a:xfrm>
            <a:off x="357188" y="1754074"/>
            <a:ext cx="1865376" cy="1490472"/>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
        <p:nvSpPr>
          <p:cNvPr id="33" name="Picture Placeholder 20"/>
          <p:cNvSpPr>
            <a:spLocks noGrp="1"/>
          </p:cNvSpPr>
          <p:nvPr>
            <p:ph type="pic" sz="quarter" idx="21" hasCustomPrompt="1"/>
          </p:nvPr>
        </p:nvSpPr>
        <p:spPr>
          <a:xfrm>
            <a:off x="6832537" y="1754074"/>
            <a:ext cx="1865376" cy="1490472"/>
          </a:xfrm>
          <a:noFill/>
        </p:spPr>
        <p:txBody>
          <a:bodyPr tIns="91440"/>
          <a:lstStyle>
            <a:lvl1pPr marL="0" indent="0" algn="ctr">
              <a:buNone/>
              <a:defRPr sz="900" baseline="0"/>
            </a:lvl1pPr>
          </a:lstStyle>
          <a:p>
            <a:r>
              <a:rPr lang="en-US" dirty="0" smtClean="0"/>
              <a:t>Click icon to </a:t>
            </a:r>
            <a:br>
              <a:rPr lang="en-US" dirty="0" smtClean="0"/>
            </a:br>
            <a:r>
              <a:rPr lang="en-US" dirty="0" smtClean="0"/>
              <a:t>insert a photo</a:t>
            </a:r>
            <a:endParaRPr lang="en-US" dirty="0"/>
          </a:p>
        </p:txBody>
      </p:sp>
      <p:sp>
        <p:nvSpPr>
          <p:cNvPr id="34" name="Text Placeholder 22"/>
          <p:cNvSpPr>
            <a:spLocks noGrp="1"/>
          </p:cNvSpPr>
          <p:nvPr>
            <p:ph type="body" sz="quarter" idx="22" hasCustomPrompt="1"/>
          </p:nvPr>
        </p:nvSpPr>
        <p:spPr>
          <a:xfrm>
            <a:off x="2510191"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50" indent="-171450">
              <a:spcBef>
                <a:spcPts val="600"/>
              </a:spcBef>
              <a:buFont typeface="Wingdings" panose="05000000000000000000" pitchFamily="2" charset="2"/>
              <a:buChar char="§"/>
              <a:defRPr sz="1000" baseline="0"/>
            </a:lvl2pPr>
            <a:lvl3pPr marL="341313" indent="-171450">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smtClean="0"/>
              <a:t>Key word</a:t>
            </a:r>
          </a:p>
          <a:p>
            <a:pPr lvl="1"/>
            <a:r>
              <a:rPr lang="en-US" smtClean="0"/>
              <a:t>Insert descriptive text here</a:t>
            </a:r>
          </a:p>
          <a:p>
            <a:pPr lvl="2"/>
            <a:r>
              <a:rPr lang="en-US" smtClean="0"/>
              <a:t>Level 2</a:t>
            </a:r>
          </a:p>
        </p:txBody>
      </p:sp>
      <p:sp>
        <p:nvSpPr>
          <p:cNvPr id="35" name="Text Placeholder 22"/>
          <p:cNvSpPr>
            <a:spLocks noGrp="1"/>
          </p:cNvSpPr>
          <p:nvPr>
            <p:ph type="body" sz="quarter" idx="23" hasCustomPrompt="1"/>
          </p:nvPr>
        </p:nvSpPr>
        <p:spPr>
          <a:xfrm>
            <a:off x="4663194"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50" indent="-171450">
              <a:spcBef>
                <a:spcPts val="600"/>
              </a:spcBef>
              <a:buFont typeface="Wingdings" panose="05000000000000000000" pitchFamily="2" charset="2"/>
              <a:buChar char="§"/>
              <a:defRPr sz="1000" baseline="0"/>
            </a:lvl2pPr>
            <a:lvl3pPr marL="341313" indent="-171450">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smtClean="0"/>
              <a:t>Key word</a:t>
            </a:r>
          </a:p>
          <a:p>
            <a:pPr lvl="1"/>
            <a:r>
              <a:rPr lang="en-US" smtClean="0"/>
              <a:t>Insert descriptive text here</a:t>
            </a:r>
          </a:p>
          <a:p>
            <a:pPr lvl="2"/>
            <a:r>
              <a:rPr lang="en-US" smtClean="0"/>
              <a:t>Level 2</a:t>
            </a:r>
          </a:p>
        </p:txBody>
      </p:sp>
      <p:sp>
        <p:nvSpPr>
          <p:cNvPr id="36" name="Text Placeholder 22"/>
          <p:cNvSpPr>
            <a:spLocks noGrp="1"/>
          </p:cNvSpPr>
          <p:nvPr>
            <p:ph type="body" sz="quarter" idx="24" hasCustomPrompt="1"/>
          </p:nvPr>
        </p:nvSpPr>
        <p:spPr>
          <a:xfrm>
            <a:off x="6841681" y="3378252"/>
            <a:ext cx="1856232" cy="1302930"/>
          </a:xfrm>
        </p:spPr>
        <p:txBody>
          <a:bodyPr anchor="t"/>
          <a:lstStyle>
            <a:lvl1pPr marL="0" indent="0">
              <a:spcBef>
                <a:spcPts val="0"/>
              </a:spcBef>
              <a:spcAft>
                <a:spcPts val="0"/>
              </a:spcAft>
              <a:buNone/>
              <a:defRPr sz="2800" b="1" baseline="0">
                <a:solidFill>
                  <a:schemeClr val="accent3">
                    <a:lumMod val="75000"/>
                  </a:schemeClr>
                </a:solidFill>
              </a:defRPr>
            </a:lvl1pPr>
            <a:lvl2pPr marL="171450" indent="-171450">
              <a:spcBef>
                <a:spcPts val="600"/>
              </a:spcBef>
              <a:buFont typeface="Wingdings" panose="05000000000000000000" pitchFamily="2" charset="2"/>
              <a:buChar char="§"/>
              <a:defRPr sz="1000" baseline="0"/>
            </a:lvl2pPr>
            <a:lvl3pPr marL="341313" indent="-171450">
              <a:spcBef>
                <a:spcPts val="600"/>
              </a:spcBef>
              <a:buFont typeface="Arial" panose="020B0604020202020204" pitchFamily="34" charset="0"/>
              <a:buChar char="•"/>
              <a:tabLst/>
              <a:defRPr sz="1000" baseline="0"/>
            </a:lvl3pPr>
            <a:lvl4pPr marL="0" indent="0">
              <a:buNone/>
              <a:defRPr/>
            </a:lvl4pPr>
            <a:lvl5pPr marL="0" indent="0">
              <a:buNone/>
              <a:defRPr/>
            </a:lvl5pPr>
          </a:lstStyle>
          <a:p>
            <a:pPr lvl="0"/>
            <a:r>
              <a:rPr lang="en-US" smtClean="0"/>
              <a:t>Key word</a:t>
            </a:r>
          </a:p>
          <a:p>
            <a:pPr lvl="1"/>
            <a:r>
              <a:rPr lang="en-US" smtClean="0"/>
              <a:t>Insert descriptive text here</a:t>
            </a:r>
          </a:p>
          <a:p>
            <a:pPr lvl="2"/>
            <a:r>
              <a:rPr lang="en-US" smtClean="0"/>
              <a:t>Level 2</a:t>
            </a:r>
          </a:p>
        </p:txBody>
      </p:sp>
    </p:spTree>
    <p:extLst>
      <p:ext uri="{BB962C8B-B14F-4D97-AF65-F5344CB8AC3E}">
        <p14:creationId xmlns:p14="http://schemas.microsoft.com/office/powerpoint/2010/main" val="4250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FFFFFF"/>
        </a:solidFill>
        <a:effectLst/>
      </p:bgPr>
    </p:bg>
    <p:spTree>
      <p:nvGrpSpPr>
        <p:cNvPr id="1" name=""/>
        <p:cNvGrpSpPr/>
        <p:nvPr/>
      </p:nvGrpSpPr>
      <p:grpSpPr>
        <a:xfrm>
          <a:off x="0" y="0"/>
          <a:ext cx="0" cy="0"/>
          <a:chOff x="0" y="0"/>
          <a:chExt cx="0" cy="0"/>
        </a:xfrm>
      </p:grpSpPr>
      <p:sp>
        <p:nvSpPr>
          <p:cNvPr id="13" name="Rectangle 12"/>
          <p:cNvSpPr/>
          <p:nvPr/>
        </p:nvSpPr>
        <p:spPr bwMode="auto">
          <a:xfrm>
            <a:off x="0" y="4720523"/>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194" tIns="45598" rIns="91194" bIns="45598" numCol="1" rtlCol="0" anchor="ctr" anchorCtr="0" compatLnSpc="1">
            <a:prstTxWarp prst="textNoShape">
              <a:avLst/>
            </a:prstTxWarp>
          </a:bodyPr>
          <a:lstStyle/>
          <a:p>
            <a:pPr algn="ctr" defTabSz="911681"/>
            <a:endParaRPr lang="en-US" sz="2300" dirty="0">
              <a:solidFill>
                <a:srgbClr val="977C00">
                  <a:lumMod val="50000"/>
                </a:srgbClr>
              </a:solidFill>
              <a:latin typeface="Segoe" pitchFamily="34" charset="0"/>
            </a:endParaRPr>
          </a:p>
        </p:txBody>
      </p:sp>
      <p:sp>
        <p:nvSpPr>
          <p:cNvPr id="2" name="Title 1"/>
          <p:cNvSpPr>
            <a:spLocks noGrp="1"/>
          </p:cNvSpPr>
          <p:nvPr>
            <p:ph type="title"/>
          </p:nvPr>
        </p:nvSpPr>
        <p:spPr>
          <a:xfrm>
            <a:off x="700091" y="416764"/>
            <a:ext cx="7983537" cy="415498"/>
          </a:xfrm>
        </p:spPr>
        <p:txBody>
          <a:bodyPr anchor="t" anchorCtr="0"/>
          <a:lstStyle>
            <a:lvl1pPr>
              <a:lnSpc>
                <a:spcPct val="75000"/>
              </a:lnSpc>
              <a:defRPr sz="3600" spc="0" baseline="0">
                <a:solidFill>
                  <a:schemeClr val="accent2"/>
                </a:solidFill>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457200" y="4806849"/>
            <a:ext cx="2133600" cy="273844"/>
          </a:xfrm>
          <a:prstGeom prst="rect">
            <a:avLst/>
          </a:prstGeom>
        </p:spPr>
        <p:txBody>
          <a:bodyPr vert="horz" lIns="91198" tIns="45600" rIns="91198" bIns="45600" rtlCol="0" anchor="ctr"/>
          <a:lstStyle>
            <a:lvl1pPr algn="l">
              <a:defRPr sz="800">
                <a:solidFill>
                  <a:schemeClr val="bg1"/>
                </a:solidFill>
              </a:defRPr>
            </a:lvl1pPr>
          </a:lstStyle>
          <a:p>
            <a:endParaRPr lang="en-US">
              <a:solidFill>
                <a:srgbClr val="FFFFFF"/>
              </a:solidFill>
            </a:endParaRPr>
          </a:p>
        </p:txBody>
      </p:sp>
      <p:sp>
        <p:nvSpPr>
          <p:cNvPr id="9" name="Footer Placeholder 4"/>
          <p:cNvSpPr>
            <a:spLocks noGrp="1"/>
          </p:cNvSpPr>
          <p:nvPr>
            <p:ph type="ftr" sz="quarter" idx="3"/>
          </p:nvPr>
        </p:nvSpPr>
        <p:spPr>
          <a:xfrm>
            <a:off x="6243786" y="4807074"/>
            <a:ext cx="2306211" cy="273844"/>
          </a:xfrm>
          <a:prstGeom prst="rect">
            <a:avLst/>
          </a:prstGeom>
        </p:spPr>
        <p:txBody>
          <a:bodyPr vert="horz" lIns="91198" tIns="45600" rIns="91198" bIns="45600" rtlCol="0" anchor="ctr"/>
          <a:lstStyle>
            <a:lvl1pPr algn="l">
              <a:defRPr sz="800">
                <a:solidFill>
                  <a:schemeClr val="bg1"/>
                </a:solidFill>
              </a:defRPr>
            </a:lvl1pPr>
          </a:lstStyle>
          <a:p>
            <a:r>
              <a:rPr lang="en-US" smtClean="0">
                <a:solidFill>
                  <a:srgbClr val="FFFFFF"/>
                </a:solidFill>
              </a:rPr>
              <a:t>Bill &amp; Melinda Gates Foundation|Confidential Materials</a:t>
            </a:r>
            <a:endParaRPr lang="en-US" dirty="0">
              <a:solidFill>
                <a:srgbClr val="FFFFFF"/>
              </a:solidFill>
            </a:endParaRPr>
          </a:p>
        </p:txBody>
      </p:sp>
      <p:sp>
        <p:nvSpPr>
          <p:cNvPr id="10" name="Slide Number Placeholder 5"/>
          <p:cNvSpPr>
            <a:spLocks noGrp="1"/>
          </p:cNvSpPr>
          <p:nvPr>
            <p:ph type="sldNum" sz="quarter" idx="4"/>
          </p:nvPr>
        </p:nvSpPr>
        <p:spPr>
          <a:xfrm>
            <a:off x="8394192" y="4809045"/>
            <a:ext cx="384048" cy="273844"/>
          </a:xfrm>
          <a:prstGeom prst="rect">
            <a:avLst/>
          </a:prstGeom>
        </p:spPr>
        <p:txBody>
          <a:bodyPr vert="horz" lIns="91198" tIns="45600" rIns="91198" bIns="45600" rtlCol="0" anchor="ctr"/>
          <a:lstStyle>
            <a:lvl1pPr algn="r">
              <a:defRPr sz="1000">
                <a:solidFill>
                  <a:schemeClr val="bg1"/>
                </a:solidFill>
              </a:defRPr>
            </a:lvl1pPr>
          </a:lstStyle>
          <a:p>
            <a:fld id="{01052961-14CD-45D2-98DF-50022118EB1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510432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790E0B26-2DF0-4707-BEE0-EE2CEF40A5B1}"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77170-E327-4165-B64F-85E74B3AEC88}" type="slidenum">
              <a:rPr lang="en-US" smtClean="0"/>
              <a:t>‹#›</a:t>
            </a:fld>
            <a:endParaRPr lang="en-US"/>
          </a:p>
        </p:txBody>
      </p:sp>
    </p:spTree>
    <p:extLst>
      <p:ext uri="{BB962C8B-B14F-4D97-AF65-F5344CB8AC3E}">
        <p14:creationId xmlns:p14="http://schemas.microsoft.com/office/powerpoint/2010/main" val="399118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9336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595844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bwMode="auto">
          <a:xfrm>
            <a:off x="0" y="9"/>
            <a:ext cx="9144000" cy="3348748"/>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ctrTitle"/>
          </p:nvPr>
        </p:nvSpPr>
        <p:spPr>
          <a:xfrm>
            <a:off x="700090" y="403054"/>
            <a:ext cx="7983537" cy="319944"/>
          </a:xfrm>
        </p:spPr>
        <p:txBody>
          <a:bodyPr tIns="0">
            <a:spAutoFit/>
          </a:bodyPr>
          <a:lstStyle>
            <a:lvl1pPr>
              <a:lnSpc>
                <a:spcPct val="77000"/>
              </a:lnSpc>
              <a:defRPr sz="2700" cap="none" spc="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0088" y="3917340"/>
            <a:ext cx="5526086" cy="345479"/>
          </a:xfrm>
        </p:spPr>
        <p:txBody>
          <a:bodyPr wrap="square" anchor="t" anchorCtr="0">
            <a:noAutofit/>
          </a:bodyPr>
          <a:lstStyle>
            <a:lvl1pPr marL="0" indent="0" algn="l">
              <a:lnSpc>
                <a:spcPts val="1650"/>
              </a:lnSpc>
              <a:spcBef>
                <a:spcPts val="0"/>
              </a:spcBef>
              <a:spcAft>
                <a:spcPts val="0"/>
              </a:spcAft>
              <a:buNone/>
              <a:defRPr sz="1275" spc="0" baseline="0">
                <a:solidFill>
                  <a:schemeClr val="accent2"/>
                </a:solidFill>
              </a:defRPr>
            </a:lvl1pPr>
            <a:lvl2pPr marL="341977" indent="0" algn="ctr">
              <a:buNone/>
              <a:defRPr>
                <a:solidFill>
                  <a:schemeClr val="tx1">
                    <a:tint val="75000"/>
                  </a:schemeClr>
                </a:solidFill>
              </a:defRPr>
            </a:lvl2pPr>
            <a:lvl3pPr marL="683957" indent="0" algn="ctr">
              <a:buNone/>
              <a:defRPr>
                <a:solidFill>
                  <a:schemeClr val="tx1">
                    <a:tint val="75000"/>
                  </a:schemeClr>
                </a:solidFill>
              </a:defRPr>
            </a:lvl3pPr>
            <a:lvl4pPr marL="1025938" indent="0" algn="ctr">
              <a:buNone/>
              <a:defRPr>
                <a:solidFill>
                  <a:schemeClr val="tx1">
                    <a:tint val="75000"/>
                  </a:schemeClr>
                </a:solidFill>
              </a:defRPr>
            </a:lvl4pPr>
            <a:lvl5pPr marL="1367915" indent="0" algn="ctr">
              <a:buNone/>
              <a:defRPr>
                <a:solidFill>
                  <a:schemeClr val="tx1">
                    <a:tint val="75000"/>
                  </a:schemeClr>
                </a:solidFill>
              </a:defRPr>
            </a:lvl5pPr>
            <a:lvl6pPr marL="1709894" indent="0" algn="ctr">
              <a:buNone/>
              <a:defRPr>
                <a:solidFill>
                  <a:schemeClr val="tx1">
                    <a:tint val="75000"/>
                  </a:schemeClr>
                </a:solidFill>
              </a:defRPr>
            </a:lvl6pPr>
            <a:lvl7pPr marL="2051873" indent="0" algn="ctr">
              <a:buNone/>
              <a:defRPr>
                <a:solidFill>
                  <a:schemeClr val="tx1">
                    <a:tint val="75000"/>
                  </a:schemeClr>
                </a:solidFill>
              </a:defRPr>
            </a:lvl7pPr>
            <a:lvl8pPr marL="2393851" indent="0" algn="ctr">
              <a:buNone/>
              <a:defRPr>
                <a:solidFill>
                  <a:schemeClr val="tx1">
                    <a:tint val="75000"/>
                  </a:schemeClr>
                </a:solidFill>
              </a:defRPr>
            </a:lvl8pPr>
            <a:lvl9pPr marL="273583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4"/>
          </p:nvPr>
        </p:nvSpPr>
        <p:spPr>
          <a:xfrm>
            <a:off x="700090" y="1175993"/>
            <a:ext cx="7983538" cy="930811"/>
          </a:xfrm>
        </p:spPr>
        <p:txBody>
          <a:bodyPr/>
          <a:lstStyle>
            <a:lvl1pPr marL="0" indent="0">
              <a:lnSpc>
                <a:spcPts val="1950"/>
              </a:lnSpc>
              <a:spcAft>
                <a:spcPts val="300"/>
              </a:spcAft>
              <a:buNone/>
              <a:defRPr>
                <a:solidFill>
                  <a:srgbClr val="FFFFFF"/>
                </a:solidFill>
              </a:defRPr>
            </a:lvl1pPr>
            <a:lvl2pPr marL="0" indent="0">
              <a:lnSpc>
                <a:spcPts val="2100"/>
              </a:lnSpc>
              <a:spcAft>
                <a:spcPts val="450"/>
              </a:spcAft>
              <a:buNone/>
              <a:defRPr sz="1800" b="1">
                <a:solidFill>
                  <a:srgbClr val="FFFFFF"/>
                </a:solidFill>
              </a:defRPr>
            </a:lvl2pPr>
            <a:lvl3pPr marL="0" indent="0">
              <a:lnSpc>
                <a:spcPts val="2100"/>
              </a:lnSpc>
              <a:spcAft>
                <a:spcPts val="450"/>
              </a:spcAft>
              <a:buNone/>
              <a:defRPr sz="1800" b="1">
                <a:solidFill>
                  <a:srgbClr val="FFFFFF"/>
                </a:solidFill>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descr="BMGF_BoxLogo_red_WEBSAFE2.42.jpg"/>
          <p:cNvPicPr>
            <a:picLocks noChangeAspect="1"/>
          </p:cNvPicPr>
          <p:nvPr/>
        </p:nvPicPr>
        <p:blipFill>
          <a:blip r:embed="rId2"/>
          <a:stretch>
            <a:fillRect/>
          </a:stretch>
        </p:blipFill>
        <p:spPr>
          <a:xfrm>
            <a:off x="6291072" y="3010662"/>
            <a:ext cx="2212848" cy="1659636"/>
          </a:xfrm>
          <a:prstGeom prst="rect">
            <a:avLst/>
          </a:prstGeom>
        </p:spPr>
      </p:pic>
    </p:spTree>
    <p:extLst>
      <p:ext uri="{BB962C8B-B14F-4D97-AF65-F5344CB8AC3E}">
        <p14:creationId xmlns:p14="http://schemas.microsoft.com/office/powerpoint/2010/main" val="22562672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title"/>
          </p:nvPr>
        </p:nvSpPr>
        <p:spPr>
          <a:xfrm>
            <a:off x="700090" y="416764"/>
            <a:ext cx="7983537" cy="311624"/>
          </a:xfrm>
        </p:spPr>
        <p:txBody>
          <a:bodyPr anchor="t" anchorCtr="0"/>
          <a:lstStyle>
            <a:lvl1pPr>
              <a:lnSpc>
                <a:spcPct val="75000"/>
              </a:lnSpc>
              <a:defRPr sz="2700" spc="0" baseline="0">
                <a:solidFill>
                  <a:schemeClr val="accent2"/>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9" name="Footer Placeholder 4"/>
          <p:cNvSpPr>
            <a:spLocks noGrp="1"/>
          </p:cNvSpPr>
          <p:nvPr>
            <p:ph type="ftr" sz="quarter" idx="3"/>
          </p:nvPr>
        </p:nvSpPr>
        <p:spPr>
          <a:xfrm>
            <a:off x="6243782" y="4807077"/>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10"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42215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Rectangle 15"/>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title"/>
          </p:nvPr>
        </p:nvSpPr>
        <p:spPr>
          <a:xfrm>
            <a:off x="700090" y="347848"/>
            <a:ext cx="7983537" cy="373949"/>
          </a:xfrm>
        </p:spPr>
        <p:txBody>
          <a:bodyPr>
            <a:spAutoFit/>
          </a:bodyPr>
          <a:lstStyle>
            <a:lvl1pPr>
              <a:defRPr spc="0" baseline="0"/>
            </a:lvl1pPr>
          </a:lstStyle>
          <a:p>
            <a:r>
              <a:rPr lang="en-US" smtClean="0"/>
              <a:t>Click to edit Master title style</a:t>
            </a:r>
            <a:endParaRPr lang="en-US" dirty="0"/>
          </a:p>
        </p:txBody>
      </p:sp>
      <p:sp>
        <p:nvSpPr>
          <p:cNvPr id="3" name="Content Placeholder 2"/>
          <p:cNvSpPr>
            <a:spLocks noGrp="1"/>
          </p:cNvSpPr>
          <p:nvPr>
            <p:ph idx="1"/>
          </p:nvPr>
        </p:nvSpPr>
        <p:spPr>
          <a:xfrm>
            <a:off x="700090" y="1176846"/>
            <a:ext cx="7983537" cy="3407569"/>
          </a:xfrm>
        </p:spPr>
        <p:txBody>
          <a:bodyPr/>
          <a:lstStyle>
            <a:lvl1pPr>
              <a:lnSpc>
                <a:spcPts val="1950"/>
              </a:lnSpc>
              <a:buClr>
                <a:schemeClr val="accent2"/>
              </a:buClr>
              <a:defRPr spc="0" baseline="0"/>
            </a:lvl1pPr>
            <a:lvl2pPr>
              <a:lnSpc>
                <a:spcPts val="1800"/>
              </a:lnSpc>
              <a:buClr>
                <a:schemeClr val="accent2"/>
              </a:buClr>
              <a:defRPr spc="0" baseline="0"/>
            </a:lvl2pPr>
            <a:lvl3pPr marL="510615" indent="-168622">
              <a:lnSpc>
                <a:spcPts val="1875"/>
              </a:lnSpc>
              <a:buClr>
                <a:schemeClr val="accent2"/>
              </a:buClr>
              <a:defRPr lang="en-US" sz="1350" b="1" kern="1200" spc="0" baseline="0" dirty="0" smtClean="0">
                <a:solidFill>
                  <a:schemeClr val="tx1"/>
                </a:solidFill>
                <a:latin typeface="+mn-lt"/>
                <a:ea typeface="+mn-ea"/>
                <a:cs typeface="+mn-cs"/>
              </a:defRPr>
            </a:lvl3pPr>
            <a:lvl4pPr>
              <a:lnSpc>
                <a:spcPts val="1500"/>
              </a:lnSpc>
              <a:defRPr lang="en-US" sz="1200" b="1" kern="1200" spc="0" baseline="0" dirty="0" smtClean="0">
                <a:solidFill>
                  <a:schemeClr val="tx1"/>
                </a:solidFill>
                <a:latin typeface="+mn-lt"/>
                <a:ea typeface="+mn-ea"/>
                <a:cs typeface="+mn-cs"/>
              </a:defRPr>
            </a:lvl4pPr>
            <a:lvl5pPr>
              <a:lnSpc>
                <a:spcPts val="1275"/>
              </a:lnSpc>
              <a:defRPr lang="en-US" sz="1050" b="1" kern="1200" spc="0" baseline="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2"/>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10" name="Footer Placeholder 4"/>
          <p:cNvSpPr>
            <a:spLocks noGrp="1"/>
          </p:cNvSpPr>
          <p:nvPr>
            <p:ph type="ftr" sz="quarter" idx="3"/>
          </p:nvPr>
        </p:nvSpPr>
        <p:spPr>
          <a:xfrm>
            <a:off x="6245382" y="4806999"/>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11"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66670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Two Content Comparison">
    <p:spTree>
      <p:nvGrpSpPr>
        <p:cNvPr id="1" name=""/>
        <p:cNvGrpSpPr/>
        <p:nvPr/>
      </p:nvGrpSpPr>
      <p:grpSpPr>
        <a:xfrm>
          <a:off x="0" y="0"/>
          <a:ext cx="0" cy="0"/>
          <a:chOff x="0" y="0"/>
          <a:chExt cx="0" cy="0"/>
        </a:xfrm>
      </p:grpSpPr>
      <p:sp>
        <p:nvSpPr>
          <p:cNvPr id="13" name="Rectangle 12"/>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title"/>
          </p:nvPr>
        </p:nvSpPr>
        <p:spPr>
          <a:xfrm>
            <a:off x="700090" y="347596"/>
            <a:ext cx="7983537" cy="373949"/>
          </a:xfrm>
        </p:spPr>
        <p:txBody>
          <a:bodyPr>
            <a:spAutoFit/>
          </a:bodyPr>
          <a:lstStyle>
            <a:lvl1pPr>
              <a:defRPr spc="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00089" y="1177473"/>
            <a:ext cx="3783013"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00101" y="1730832"/>
            <a:ext cx="3783012" cy="2932674"/>
          </a:xfrm>
        </p:spPr>
        <p:txBody>
          <a:bodyPr/>
          <a:lstStyle>
            <a:lvl1pPr marL="170993" indent="-170993">
              <a:lnSpc>
                <a:spcPts val="1800"/>
              </a:lnSpc>
              <a:defRPr sz="1500" spc="0" baseline="0"/>
            </a:lvl1pPr>
            <a:lvl2pPr marL="345556" indent="-174563">
              <a:lnSpc>
                <a:spcPts val="1800"/>
              </a:lnSpc>
              <a:defRPr sz="1350" spc="0" baseline="0"/>
            </a:lvl2pPr>
            <a:lvl3pPr marL="473802" indent="-169810">
              <a:lnSpc>
                <a:spcPts val="1800"/>
              </a:lnSpc>
              <a:defRPr sz="1200" spc="0" baseline="0"/>
            </a:lvl3pPr>
            <a:lvl4pPr marL="785682" indent="-171188">
              <a:defRPr sz="1275"/>
            </a:lvl4pPr>
            <a:lvl5pPr marL="956869" indent="-154366">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61855" y="1177473"/>
            <a:ext cx="4021770"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0916" y="1730832"/>
            <a:ext cx="4022725" cy="2932674"/>
          </a:xfrm>
        </p:spPr>
        <p:txBody>
          <a:bodyPr/>
          <a:lstStyle>
            <a:lvl1pPr marL="173366" indent="-173366">
              <a:lnSpc>
                <a:spcPts val="1800"/>
              </a:lnSpc>
              <a:defRPr lang="en-US" sz="1500" b="1" kern="1200" spc="0" baseline="0" dirty="0" smtClean="0">
                <a:solidFill>
                  <a:schemeClr val="tx1"/>
                </a:solidFill>
                <a:latin typeface="+mn-lt"/>
                <a:ea typeface="+mn-ea"/>
                <a:cs typeface="+mn-cs"/>
              </a:defRPr>
            </a:lvl1pPr>
            <a:lvl2pPr marL="345556" indent="-172184">
              <a:lnSpc>
                <a:spcPts val="1800"/>
              </a:lnSpc>
              <a:defRPr lang="en-US" sz="1350" b="1" kern="1200" spc="0" baseline="0" dirty="0" smtClean="0">
                <a:solidFill>
                  <a:schemeClr val="tx1"/>
                </a:solidFill>
                <a:latin typeface="+mn-lt"/>
                <a:ea typeface="+mn-ea"/>
                <a:cs typeface="+mn-cs"/>
              </a:defRPr>
            </a:lvl2pPr>
            <a:lvl3pPr marL="510615" indent="-165059">
              <a:lnSpc>
                <a:spcPts val="1800"/>
              </a:lnSpc>
              <a:defRPr lang="en-US" sz="1200" b="1" kern="1200" spc="0" baseline="0" dirty="0" smtClean="0">
                <a:solidFill>
                  <a:schemeClr val="tx1"/>
                </a:solidFill>
                <a:latin typeface="+mn-lt"/>
                <a:ea typeface="+mn-ea"/>
                <a:cs typeface="+mn-cs"/>
              </a:defRPr>
            </a:lvl3pPr>
            <a:lvl4pPr marL="785682" indent="-177126">
              <a:defRPr sz="1275"/>
            </a:lvl4pPr>
            <a:lvl5pPr marL="956869" indent="-165251">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12" name="Date Placeholder 3"/>
          <p:cNvSpPr>
            <a:spLocks noGrp="1"/>
          </p:cNvSpPr>
          <p:nvPr>
            <p:ph type="dt" sz="half" idx="10"/>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14" name="Footer Placeholder 4"/>
          <p:cNvSpPr>
            <a:spLocks noGrp="1"/>
          </p:cNvSpPr>
          <p:nvPr>
            <p:ph type="ftr" sz="quarter" idx="11"/>
          </p:nvPr>
        </p:nvSpPr>
        <p:spPr>
          <a:xfrm>
            <a:off x="6245382" y="4807466"/>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15" name="Slide Number Placeholder 5"/>
          <p:cNvSpPr>
            <a:spLocks noGrp="1"/>
          </p:cNvSpPr>
          <p:nvPr>
            <p:ph type="sldNum" sz="quarter" idx="12"/>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80988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10395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Content Comparison">
    <p:spTree>
      <p:nvGrpSpPr>
        <p:cNvPr id="1" name=""/>
        <p:cNvGrpSpPr/>
        <p:nvPr/>
      </p:nvGrpSpPr>
      <p:grpSpPr>
        <a:xfrm>
          <a:off x="0" y="0"/>
          <a:ext cx="0" cy="0"/>
          <a:chOff x="0" y="0"/>
          <a:chExt cx="0" cy="0"/>
        </a:xfrm>
      </p:grpSpPr>
      <p:sp>
        <p:nvSpPr>
          <p:cNvPr id="17" name="Rectangle 16"/>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title"/>
          </p:nvPr>
        </p:nvSpPr>
        <p:spPr>
          <a:xfrm>
            <a:off x="700090" y="347596"/>
            <a:ext cx="7983537" cy="373949"/>
          </a:xfrm>
        </p:spPr>
        <p:txBody>
          <a:bodyPr>
            <a:spAutoFit/>
          </a:bodyPr>
          <a:lstStyle>
            <a:lvl1pPr>
              <a:defRPr spc="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00843" y="1173849"/>
            <a:ext cx="3840161"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00813" y="1745974"/>
            <a:ext cx="3840162" cy="1076449"/>
          </a:xfrm>
        </p:spPr>
        <p:txBody>
          <a:bodyPr/>
          <a:lstStyle>
            <a:lvl1pPr marL="173366" indent="-173366">
              <a:lnSpc>
                <a:spcPts val="1650"/>
              </a:lnSpc>
              <a:spcBef>
                <a:spcPts val="0"/>
              </a:spcBef>
              <a:tabLst>
                <a:tab pos="173366" algn="l"/>
              </a:tabLst>
              <a:defRPr lang="en-US" sz="1500" b="1" kern="1200" spc="0" baseline="0" dirty="0" smtClean="0">
                <a:solidFill>
                  <a:schemeClr val="tx1"/>
                </a:solidFill>
                <a:latin typeface="+mn-lt"/>
                <a:ea typeface="+mn-ea"/>
                <a:cs typeface="+mn-cs"/>
              </a:defRPr>
            </a:lvl1pPr>
            <a:lvl2pPr marL="345556" indent="-172184">
              <a:lnSpc>
                <a:spcPts val="1650"/>
              </a:lnSpc>
              <a:spcBef>
                <a:spcPts val="0"/>
              </a:spcBef>
              <a:defRPr lang="en-US" sz="1350" b="1" kern="1200" spc="0" baseline="0" dirty="0" smtClean="0">
                <a:solidFill>
                  <a:schemeClr val="tx1"/>
                </a:solidFill>
                <a:latin typeface="+mn-lt"/>
                <a:ea typeface="+mn-ea"/>
                <a:cs typeface="+mn-cs"/>
              </a:defRPr>
            </a:lvl2pPr>
            <a:lvl3pPr marL="510615" indent="-165059">
              <a:lnSpc>
                <a:spcPts val="1650"/>
              </a:lnSpc>
              <a:spcBef>
                <a:spcPts val="0"/>
              </a:spcBef>
              <a:defRPr lang="en-US" sz="1200" b="1" kern="1200" spc="0" baseline="0" dirty="0" smtClean="0">
                <a:solidFill>
                  <a:schemeClr val="tx1"/>
                </a:solidFill>
                <a:latin typeface="+mn-lt"/>
                <a:ea typeface="+mn-ea"/>
                <a:cs typeface="+mn-cs"/>
              </a:defRPr>
            </a:lvl3pPr>
            <a:lvl4pPr marL="785682" indent="-171188">
              <a:defRPr sz="1275"/>
            </a:lvl4pPr>
            <a:lvl5pPr marL="956869" indent="-154366">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61886" y="1173849"/>
            <a:ext cx="4021769"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7" name="Text Placeholder 2"/>
          <p:cNvSpPr>
            <a:spLocks noGrp="1"/>
          </p:cNvSpPr>
          <p:nvPr>
            <p:ph type="body" idx="10"/>
          </p:nvPr>
        </p:nvSpPr>
        <p:spPr>
          <a:xfrm>
            <a:off x="700813" y="2889378"/>
            <a:ext cx="3840162"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8" name="Content Placeholder 3"/>
          <p:cNvSpPr>
            <a:spLocks noGrp="1"/>
          </p:cNvSpPr>
          <p:nvPr>
            <p:ph sz="half" idx="11"/>
          </p:nvPr>
        </p:nvSpPr>
        <p:spPr>
          <a:xfrm>
            <a:off x="700816" y="3501473"/>
            <a:ext cx="3852861" cy="1194786"/>
          </a:xfrm>
        </p:spPr>
        <p:txBody>
          <a:bodyPr/>
          <a:lstStyle>
            <a:lvl1pPr marL="173366" indent="-173366">
              <a:spcBef>
                <a:spcPts val="0"/>
              </a:spcBef>
              <a:defRPr lang="en-US" sz="1500" b="1" kern="1200" spc="0" baseline="0" dirty="0" smtClean="0">
                <a:solidFill>
                  <a:schemeClr val="tx1"/>
                </a:solidFill>
                <a:latin typeface="+mn-lt"/>
                <a:ea typeface="+mn-ea"/>
                <a:cs typeface="+mn-cs"/>
              </a:defRPr>
            </a:lvl1pPr>
            <a:lvl2pPr marL="345556" indent="-172184">
              <a:spcBef>
                <a:spcPts val="0"/>
              </a:spcBef>
              <a:defRPr lang="en-US" sz="1350" b="1" kern="1200" spc="0" baseline="0" dirty="0" smtClean="0">
                <a:solidFill>
                  <a:schemeClr val="tx1"/>
                </a:solidFill>
                <a:latin typeface="+mn-lt"/>
                <a:ea typeface="+mn-ea"/>
                <a:cs typeface="+mn-cs"/>
              </a:defRPr>
            </a:lvl2pPr>
            <a:lvl3pPr marL="510615" indent="-165059">
              <a:spcBef>
                <a:spcPts val="0"/>
              </a:spcBef>
              <a:defRPr lang="en-US" sz="1200" b="1" kern="1200" spc="0" baseline="0" dirty="0" smtClean="0">
                <a:solidFill>
                  <a:schemeClr val="tx1"/>
                </a:solidFill>
                <a:latin typeface="+mn-lt"/>
                <a:ea typeface="+mn-ea"/>
                <a:cs typeface="+mn-cs"/>
              </a:defRPr>
            </a:lvl3pPr>
            <a:lvl4pPr marL="785682" indent="-171188">
              <a:defRPr sz="1275"/>
            </a:lvl4pPr>
            <a:lvl5pPr marL="956869" indent="-154366">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9" name="Text Placeholder 4"/>
          <p:cNvSpPr>
            <a:spLocks noGrp="1"/>
          </p:cNvSpPr>
          <p:nvPr>
            <p:ph type="body" sz="quarter" idx="12"/>
          </p:nvPr>
        </p:nvSpPr>
        <p:spPr>
          <a:xfrm>
            <a:off x="4660916" y="2889378"/>
            <a:ext cx="4022725" cy="498598"/>
          </a:xfrm>
        </p:spPr>
        <p:txBody>
          <a:bodyPr anchor="t" anchorCtr="0"/>
          <a:lstStyle>
            <a:lvl1pPr marL="0" indent="0">
              <a:lnSpc>
                <a:spcPct val="90000"/>
              </a:lnSpc>
              <a:spcBef>
                <a:spcPts val="0"/>
              </a:spcBef>
              <a:buNone/>
              <a:defRPr sz="1800" b="1" spc="0" baseline="0">
                <a:solidFill>
                  <a:schemeClr val="tx1">
                    <a:lumMod val="75000"/>
                  </a:schemeClr>
                </a:solidFill>
              </a:defRPr>
            </a:lvl1pPr>
            <a:lvl2pPr marL="341977" indent="0">
              <a:buNone/>
              <a:defRPr sz="1500" b="1"/>
            </a:lvl2pPr>
            <a:lvl3pPr marL="683957" indent="0">
              <a:buNone/>
              <a:defRPr sz="1350" b="1"/>
            </a:lvl3pPr>
            <a:lvl4pPr marL="1025938" indent="0">
              <a:buNone/>
              <a:defRPr sz="1200" b="1"/>
            </a:lvl4pPr>
            <a:lvl5pPr marL="1367915" indent="0">
              <a:buNone/>
              <a:defRPr sz="1200" b="1"/>
            </a:lvl5pPr>
            <a:lvl6pPr marL="1709894" indent="0">
              <a:buNone/>
              <a:defRPr sz="1200" b="1"/>
            </a:lvl6pPr>
            <a:lvl7pPr marL="2051873" indent="0">
              <a:buNone/>
              <a:defRPr sz="1200" b="1"/>
            </a:lvl7pPr>
            <a:lvl8pPr marL="2393851" indent="0">
              <a:buNone/>
              <a:defRPr sz="1200" b="1"/>
            </a:lvl8pPr>
            <a:lvl9pPr marL="2735830" indent="0">
              <a:buNone/>
              <a:defRPr sz="1200" b="1"/>
            </a:lvl9pPr>
          </a:lstStyle>
          <a:p>
            <a:pPr lvl="0"/>
            <a:r>
              <a:rPr lang="en-US" smtClean="0"/>
              <a:t>Click to edit Master text styles</a:t>
            </a:r>
          </a:p>
        </p:txBody>
      </p:sp>
      <p:sp>
        <p:nvSpPr>
          <p:cNvPr id="22" name="Content Placeholder 3"/>
          <p:cNvSpPr>
            <a:spLocks noGrp="1"/>
          </p:cNvSpPr>
          <p:nvPr>
            <p:ph sz="half" idx="16"/>
          </p:nvPr>
        </p:nvSpPr>
        <p:spPr>
          <a:xfrm>
            <a:off x="4660901" y="1745974"/>
            <a:ext cx="4022724" cy="1076449"/>
          </a:xfrm>
        </p:spPr>
        <p:txBody>
          <a:bodyPr/>
          <a:lstStyle>
            <a:lvl1pPr marL="173366" indent="-173366">
              <a:lnSpc>
                <a:spcPts val="1650"/>
              </a:lnSpc>
              <a:spcBef>
                <a:spcPts val="0"/>
              </a:spcBef>
              <a:defRPr lang="en-US" sz="1500" b="1" kern="1200" spc="0" baseline="0" dirty="0" smtClean="0">
                <a:solidFill>
                  <a:schemeClr val="tx1"/>
                </a:solidFill>
                <a:latin typeface="+mn-lt"/>
                <a:ea typeface="+mn-ea"/>
                <a:cs typeface="+mn-cs"/>
              </a:defRPr>
            </a:lvl1pPr>
            <a:lvl2pPr marL="345556" indent="-172184">
              <a:lnSpc>
                <a:spcPts val="1650"/>
              </a:lnSpc>
              <a:spcBef>
                <a:spcPts val="0"/>
              </a:spcBef>
              <a:defRPr lang="en-US" sz="1350" b="1" kern="1200" spc="0" baseline="0" dirty="0" smtClean="0">
                <a:solidFill>
                  <a:schemeClr val="tx1"/>
                </a:solidFill>
                <a:latin typeface="+mn-lt"/>
                <a:ea typeface="+mn-ea"/>
                <a:cs typeface="+mn-cs"/>
              </a:defRPr>
            </a:lvl2pPr>
            <a:lvl3pPr marL="510615" indent="-165059">
              <a:lnSpc>
                <a:spcPts val="1650"/>
              </a:lnSpc>
              <a:spcBef>
                <a:spcPts val="0"/>
              </a:spcBef>
              <a:defRPr lang="en-US" sz="1200" b="1" kern="1200" spc="0" baseline="0" dirty="0" smtClean="0">
                <a:solidFill>
                  <a:schemeClr val="tx1"/>
                </a:solidFill>
                <a:latin typeface="+mn-lt"/>
                <a:ea typeface="+mn-ea"/>
                <a:cs typeface="+mn-cs"/>
              </a:defRPr>
            </a:lvl3pPr>
            <a:lvl4pPr marL="785682" indent="-171188">
              <a:defRPr sz="1275"/>
            </a:lvl4pPr>
            <a:lvl5pPr marL="956869" indent="-154366">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3"/>
          <p:cNvSpPr>
            <a:spLocks noGrp="1"/>
          </p:cNvSpPr>
          <p:nvPr>
            <p:ph sz="half" idx="18"/>
          </p:nvPr>
        </p:nvSpPr>
        <p:spPr>
          <a:xfrm>
            <a:off x="4660916" y="3501473"/>
            <a:ext cx="4022725" cy="1194786"/>
          </a:xfrm>
        </p:spPr>
        <p:txBody>
          <a:bodyPr/>
          <a:lstStyle>
            <a:lvl1pPr marL="173366" indent="-173366">
              <a:spcBef>
                <a:spcPts val="0"/>
              </a:spcBef>
              <a:defRPr lang="en-US" sz="1500" b="1" kern="1200" spc="0" baseline="0" dirty="0" smtClean="0">
                <a:solidFill>
                  <a:schemeClr val="tx1"/>
                </a:solidFill>
                <a:latin typeface="+mn-lt"/>
                <a:ea typeface="+mn-ea"/>
                <a:cs typeface="+mn-cs"/>
              </a:defRPr>
            </a:lvl1pPr>
            <a:lvl2pPr marL="345556" indent="-172184">
              <a:spcBef>
                <a:spcPts val="0"/>
              </a:spcBef>
              <a:defRPr lang="en-US" sz="1350" b="1" kern="1200" spc="0" baseline="0" dirty="0" smtClean="0">
                <a:solidFill>
                  <a:schemeClr val="tx1"/>
                </a:solidFill>
                <a:latin typeface="+mn-lt"/>
                <a:ea typeface="+mn-ea"/>
                <a:cs typeface="+mn-cs"/>
              </a:defRPr>
            </a:lvl2pPr>
            <a:lvl3pPr marL="510615" indent="-165059">
              <a:spcBef>
                <a:spcPts val="0"/>
              </a:spcBef>
              <a:defRPr lang="en-US" sz="1200" b="1" kern="1200" spc="0" baseline="0" dirty="0" smtClean="0">
                <a:solidFill>
                  <a:schemeClr val="tx1"/>
                </a:solidFill>
                <a:latin typeface="+mn-lt"/>
                <a:ea typeface="+mn-ea"/>
                <a:cs typeface="+mn-cs"/>
              </a:defRPr>
            </a:lvl3pPr>
            <a:lvl4pPr marL="785682" indent="-171188">
              <a:defRPr sz="1275"/>
            </a:lvl4pPr>
            <a:lvl5pPr marL="956869" indent="-154366">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16" name="Date Placeholder 3"/>
          <p:cNvSpPr>
            <a:spLocks noGrp="1"/>
          </p:cNvSpPr>
          <p:nvPr>
            <p:ph type="dt" sz="half" idx="19"/>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18" name="Footer Placeholder 4"/>
          <p:cNvSpPr>
            <a:spLocks noGrp="1"/>
          </p:cNvSpPr>
          <p:nvPr>
            <p:ph type="ftr" sz="quarter" idx="20"/>
          </p:nvPr>
        </p:nvSpPr>
        <p:spPr>
          <a:xfrm>
            <a:off x="6245382" y="4807466"/>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19"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89878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2" name="Title 1"/>
          <p:cNvSpPr>
            <a:spLocks noGrp="1"/>
          </p:cNvSpPr>
          <p:nvPr>
            <p:ph type="title"/>
          </p:nvPr>
        </p:nvSpPr>
        <p:spPr>
          <a:xfrm>
            <a:off x="700090" y="347596"/>
            <a:ext cx="7983537" cy="373949"/>
          </a:xfrm>
        </p:spPr>
        <p:txBody>
          <a:bodyPr>
            <a:spAutoFit/>
          </a:bodyPr>
          <a:lstStyle>
            <a:lvl1pPr>
              <a:defRPr baseline="0">
                <a:solidFill>
                  <a:schemeClr val="tx1"/>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10" name="Footer Placeholder 4"/>
          <p:cNvSpPr>
            <a:spLocks noGrp="1"/>
          </p:cNvSpPr>
          <p:nvPr>
            <p:ph type="ftr" sz="quarter" idx="3"/>
          </p:nvPr>
        </p:nvSpPr>
        <p:spPr>
          <a:xfrm>
            <a:off x="6245382" y="4807466"/>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11"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37612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bwMode="auto">
          <a:xfrm>
            <a:off x="0" y="4720526"/>
            <a:ext cx="9144000" cy="423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68396" tIns="34199" rIns="68396" bIns="34199" numCol="1" rtlCol="0" anchor="ctr" anchorCtr="0" compatLnSpc="1">
            <a:prstTxWarp prst="textNoShape">
              <a:avLst/>
            </a:prstTxWarp>
          </a:bodyPr>
          <a:lstStyle/>
          <a:p>
            <a:pPr algn="ctr" defTabSz="683761"/>
            <a:endParaRPr lang="en-US" sz="1725" dirty="0">
              <a:solidFill>
                <a:srgbClr val="977C00">
                  <a:lumMod val="50000"/>
                </a:srgbClr>
              </a:solidFill>
              <a:latin typeface="Segoe" pitchFamily="34" charset="0"/>
            </a:endParaRPr>
          </a:p>
        </p:txBody>
      </p:sp>
      <p:sp>
        <p:nvSpPr>
          <p:cNvPr id="6" name="Date Placeholder 3"/>
          <p:cNvSpPr>
            <a:spLocks noGrp="1"/>
          </p:cNvSpPr>
          <p:nvPr>
            <p:ph type="dt" sz="half" idx="2"/>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endParaRPr lang="en-US">
              <a:solidFill>
                <a:srgbClr val="FFFFFF"/>
              </a:solidFill>
            </a:endParaRPr>
          </a:p>
        </p:txBody>
      </p:sp>
      <p:sp>
        <p:nvSpPr>
          <p:cNvPr id="7" name="Footer Placeholder 4"/>
          <p:cNvSpPr>
            <a:spLocks noGrp="1"/>
          </p:cNvSpPr>
          <p:nvPr>
            <p:ph type="ftr" sz="quarter" idx="3"/>
          </p:nvPr>
        </p:nvSpPr>
        <p:spPr>
          <a:xfrm>
            <a:off x="6245382" y="4807466"/>
            <a:ext cx="2306211" cy="273844"/>
          </a:xfrm>
          <a:prstGeom prst="rect">
            <a:avLst/>
          </a:prstGeom>
        </p:spPr>
        <p:txBody>
          <a:bodyPr vert="horz" lIns="91198" tIns="45600" rIns="91198" bIns="45600" rtlCol="0" anchor="ctr"/>
          <a:lstStyle>
            <a:lvl1pPr algn="l">
              <a:defRPr sz="600">
                <a:solidFill>
                  <a:schemeClr val="bg1"/>
                </a:solidFill>
              </a:defRPr>
            </a:lvl1pPr>
          </a:lstStyle>
          <a:p>
            <a:r>
              <a:rPr lang="en-US" smtClean="0">
                <a:solidFill>
                  <a:srgbClr val="FFFFFF"/>
                </a:solidFill>
              </a:rPr>
              <a:t>Bill &amp; Melinda Gates Foundation|Confidential Materials</a:t>
            </a:r>
            <a:endParaRPr lang="en-US">
              <a:solidFill>
                <a:srgbClr val="FFFFFF"/>
              </a:solidFill>
            </a:endParaRPr>
          </a:p>
        </p:txBody>
      </p:sp>
      <p:sp>
        <p:nvSpPr>
          <p:cNvPr id="9"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fld id="{6FE27C41-116F-4622-B250-F19A9812A2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00327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10640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 Customize Photo">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19"/>
            <a:ext cx="9144000" cy="5143500"/>
          </a:xfrm>
        </p:spPr>
        <p:txBody>
          <a:bodyPr lIns="4833496" tIns="91198" rIns="0" bIns="0" anchor="ctr"/>
          <a:lstStyle>
            <a:lvl1pPr marL="0" indent="0" algn="l">
              <a:buNone/>
              <a:defRPr baseline="0"/>
            </a:lvl1pPr>
          </a:lstStyle>
          <a:p>
            <a:r>
              <a:rPr lang="en-US" smtClean="0"/>
              <a:t>Click on the icon to insert a </a:t>
            </a:r>
            <a:br>
              <a:rPr lang="en-US" smtClean="0"/>
            </a:br>
            <a:r>
              <a:rPr lang="en-US" smtClean="0"/>
              <a:t>new photo. Detailed instructions </a:t>
            </a:r>
            <a:br>
              <a:rPr lang="en-US" smtClean="0"/>
            </a:br>
            <a:r>
              <a:rPr lang="en-US" smtClean="0"/>
              <a:t>can be found on the slide titled</a:t>
            </a:r>
            <a:br>
              <a:rPr lang="en-US" smtClean="0"/>
            </a:br>
            <a:r>
              <a:rPr lang="en-US" smtClean="0"/>
              <a:t>“CHANGING THE PHOTO ON </a:t>
            </a:r>
            <a:br>
              <a:rPr lang="en-US" smtClean="0"/>
            </a:br>
            <a:r>
              <a:rPr lang="en-US" smtClean="0"/>
              <a:t>YOUR TITLE SLIDE.”</a:t>
            </a:r>
          </a:p>
        </p:txBody>
      </p:sp>
      <p:sp>
        <p:nvSpPr>
          <p:cNvPr id="13" name="Title 1"/>
          <p:cNvSpPr>
            <a:spLocks noGrp="1"/>
          </p:cNvSpPr>
          <p:nvPr>
            <p:ph type="ctrTitle" hasCustomPrompt="1"/>
          </p:nvPr>
        </p:nvSpPr>
        <p:spPr>
          <a:xfrm>
            <a:off x="365125" y="1812049"/>
            <a:ext cx="4111626" cy="747897"/>
          </a:xfr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US" smtClean="0"/>
              <a:t>INSERT main TITLE HERE – UP TO 2 LINES</a:t>
            </a:r>
            <a:endParaRPr lang="en-US" dirty="0"/>
          </a:p>
        </p:txBody>
      </p:sp>
      <p:sp>
        <p:nvSpPr>
          <p:cNvPr id="14" name="Subtitle 2"/>
          <p:cNvSpPr>
            <a:spLocks noGrp="1"/>
          </p:cNvSpPr>
          <p:nvPr>
            <p:ph type="subTitle" idx="1" hasCustomPrompt="1"/>
          </p:nvPr>
        </p:nvSpPr>
        <p:spPr>
          <a:xfrm>
            <a:off x="365125" y="2722312"/>
            <a:ext cx="4111626" cy="522515"/>
          </a:xfrm>
        </p:spPr>
        <p:txBody>
          <a:bodyPr/>
          <a:lstStyle>
            <a:lvl1pPr marL="0" indent="0" algn="l">
              <a:spcBef>
                <a:spcPts val="0"/>
              </a:spcBef>
              <a:buNone/>
              <a:defRPr sz="1050" baseline="0">
                <a:solidFill>
                  <a:schemeClr val="bg1"/>
                </a:solidFill>
              </a:defRPr>
            </a:lvl1pPr>
            <a:lvl2pPr marL="341991" indent="0" algn="ctr">
              <a:buNone/>
              <a:defRPr>
                <a:solidFill>
                  <a:schemeClr val="tx1">
                    <a:tint val="75000"/>
                  </a:schemeClr>
                </a:solidFill>
              </a:defRPr>
            </a:lvl2pPr>
            <a:lvl3pPr marL="683986" indent="0" algn="ctr">
              <a:buNone/>
              <a:defRPr>
                <a:solidFill>
                  <a:schemeClr val="tx1">
                    <a:tint val="75000"/>
                  </a:schemeClr>
                </a:solidFill>
              </a:defRPr>
            </a:lvl3pPr>
            <a:lvl4pPr marL="1025978" indent="0" algn="ctr">
              <a:buNone/>
              <a:defRPr>
                <a:solidFill>
                  <a:schemeClr val="tx1">
                    <a:tint val="75000"/>
                  </a:schemeClr>
                </a:solidFill>
              </a:defRPr>
            </a:lvl4pPr>
            <a:lvl5pPr marL="1367969" indent="0" algn="ctr">
              <a:buNone/>
              <a:defRPr>
                <a:solidFill>
                  <a:schemeClr val="tx1">
                    <a:tint val="75000"/>
                  </a:schemeClr>
                </a:solidFill>
              </a:defRPr>
            </a:lvl5pPr>
            <a:lvl6pPr marL="1709963" indent="0" algn="ctr">
              <a:buNone/>
              <a:defRPr>
                <a:solidFill>
                  <a:schemeClr val="tx1">
                    <a:tint val="75000"/>
                  </a:schemeClr>
                </a:solidFill>
              </a:defRPr>
            </a:lvl6pPr>
            <a:lvl7pPr marL="2051956" indent="0" algn="ctr">
              <a:buNone/>
              <a:defRPr>
                <a:solidFill>
                  <a:schemeClr val="tx1">
                    <a:tint val="75000"/>
                  </a:schemeClr>
                </a:solidFill>
              </a:defRPr>
            </a:lvl7pPr>
            <a:lvl8pPr marL="2393948" indent="0" algn="ctr">
              <a:buNone/>
              <a:defRPr>
                <a:solidFill>
                  <a:schemeClr val="tx1">
                    <a:tint val="75000"/>
                  </a:schemeClr>
                </a:solidFill>
              </a:defRPr>
            </a:lvl8pPr>
            <a:lvl9pPr marL="2735940" indent="0" algn="ctr">
              <a:buNone/>
              <a:defRPr>
                <a:solidFill>
                  <a:schemeClr val="tx1">
                    <a:tint val="75000"/>
                  </a:schemeClr>
                </a:solidFill>
              </a:defRPr>
            </a:lvl9pPr>
          </a:lstStyle>
          <a:p>
            <a:r>
              <a:rPr lang="en-US" smtClean="0"/>
              <a:t>Insert Sub-Title Here – Up To 2 Lines (Initial Caps)</a:t>
            </a:r>
            <a:endParaRPr lang="en-US" dirty="0"/>
          </a:p>
        </p:txBody>
      </p:sp>
      <p:sp>
        <p:nvSpPr>
          <p:cNvPr id="6" name="Text Placeholder 5"/>
          <p:cNvSpPr>
            <a:spLocks noGrp="1"/>
          </p:cNvSpPr>
          <p:nvPr>
            <p:ph type="body" sz="quarter" idx="15" hasCustomPrompt="1"/>
          </p:nvPr>
        </p:nvSpPr>
        <p:spPr>
          <a:xfrm>
            <a:off x="365154" y="4056089"/>
            <a:ext cx="4111625" cy="760868"/>
          </a:xfrm>
        </p:spPr>
        <p:txBody>
          <a:bodyPr/>
          <a:lstStyle>
            <a:lvl1pPr marL="1191" indent="0">
              <a:lnSpc>
                <a:spcPts val="1275"/>
              </a:lnSpc>
              <a:spcBef>
                <a:spcPts val="0"/>
              </a:spcBef>
              <a:buNone/>
              <a:defRPr sz="900">
                <a:solidFill>
                  <a:schemeClr val="bg1"/>
                </a:solidFill>
              </a:defRPr>
            </a:lvl1pPr>
            <a:lvl2pPr marL="1191" indent="0">
              <a:lnSpc>
                <a:spcPts val="1275"/>
              </a:lnSpc>
              <a:spcBef>
                <a:spcPts val="0"/>
              </a:spcBef>
              <a:buFont typeface="Arial" panose="020B0604020202020204" pitchFamily="34" charset="0"/>
              <a:buNone/>
              <a:defRPr sz="900">
                <a:solidFill>
                  <a:schemeClr val="bg1"/>
                </a:solidFill>
              </a:defRPr>
            </a:lvl2pPr>
            <a:lvl3pPr marL="1191" indent="0">
              <a:lnSpc>
                <a:spcPts val="1275"/>
              </a:lnSpc>
              <a:spcBef>
                <a:spcPts val="0"/>
              </a:spcBef>
              <a:buNone/>
              <a:defRPr sz="900">
                <a:solidFill>
                  <a:schemeClr val="bg1"/>
                </a:solidFill>
              </a:defRPr>
            </a:lvl3pPr>
            <a:lvl4pPr marL="1191" indent="0">
              <a:lnSpc>
                <a:spcPts val="1275"/>
              </a:lnSpc>
              <a:spcBef>
                <a:spcPts val="0"/>
              </a:spcBef>
              <a:buNone/>
              <a:defRPr sz="900">
                <a:solidFill>
                  <a:schemeClr val="bg1"/>
                </a:solidFill>
              </a:defRPr>
            </a:lvl4pPr>
            <a:lvl5pPr marL="1191" indent="0">
              <a:lnSpc>
                <a:spcPts val="1275"/>
              </a:lnSpc>
              <a:spcBef>
                <a:spcPts val="0"/>
              </a:spcBef>
              <a:buNone/>
              <a:defRPr sz="900">
                <a:solidFill>
                  <a:schemeClr val="bg1"/>
                </a:solidFill>
              </a:defRPr>
            </a:lvl5pPr>
          </a:lstStyle>
          <a:p>
            <a:pPr lvl="0"/>
            <a:r>
              <a:rPr lang="en-US" smtClean="0"/>
              <a:t>Presenter Name 1</a:t>
            </a:r>
          </a:p>
          <a:p>
            <a:pPr lvl="1"/>
            <a:r>
              <a:rPr lang="en-US" smtClean="0"/>
              <a:t>Presenter Name 2</a:t>
            </a:r>
          </a:p>
          <a:p>
            <a:pPr lvl="2"/>
            <a:r>
              <a:rPr lang="en-US" smtClean="0"/>
              <a:t>Presenter Name 3</a:t>
            </a:r>
            <a:endParaRPr lang="en-US"/>
          </a:p>
        </p:txBody>
      </p:sp>
    </p:spTree>
    <p:extLst>
      <p:ext uri="{BB962C8B-B14F-4D97-AF65-F5344CB8AC3E}">
        <p14:creationId xmlns:p14="http://schemas.microsoft.com/office/powerpoint/2010/main" val="285463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27540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6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21389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4708"/>
            <a:ext cx="5046662" cy="4151592"/>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84632"/>
            <a:ext cx="3170238" cy="646646"/>
          </a:xfrm>
          <a:prstGeom prst="rect">
            <a:avLst/>
          </a:prstGeom>
        </p:spPr>
        <p:txBody>
          <a:bodyPr anchor="t"/>
          <a:lstStyle>
            <a:lvl1pPr>
              <a:defRPr baseline="0"/>
            </a:lvl1pPr>
          </a:lstStyle>
          <a:p>
            <a:r>
              <a:rPr lang="en-US" smtClean="0"/>
              <a:t>INSERT HEADLINE – TWO LINES ALL CAPS</a:t>
            </a:r>
            <a:endParaRPr lang="en-US" dirty="0"/>
          </a:p>
        </p:txBody>
      </p:sp>
    </p:spTree>
    <p:extLst>
      <p:ext uri="{BB962C8B-B14F-4D97-AF65-F5344CB8AC3E}">
        <p14:creationId xmlns:p14="http://schemas.microsoft.com/office/powerpoint/2010/main" val="10406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4" y="484632"/>
            <a:ext cx="8329613" cy="381930"/>
          </a:xfrm>
        </p:spPr>
        <p:txBody>
          <a:bodyPr/>
          <a:lstStyle>
            <a:lvl1pPr>
              <a:defRPr baseline="0"/>
            </a:lvl1pPr>
          </a:lstStyle>
          <a:p>
            <a:r>
              <a:rPr lang="en-US" smtClean="0"/>
              <a:t>INSERT HEADLINE HERE – UP TO 1 FULL-WIDTH LINE</a:t>
            </a:r>
            <a:endParaRPr lang="en-US"/>
          </a:p>
        </p:txBody>
      </p:sp>
    </p:spTree>
    <p:extLst>
      <p:ext uri="{BB962C8B-B14F-4D97-AF65-F5344CB8AC3E}">
        <p14:creationId xmlns:p14="http://schemas.microsoft.com/office/powerpoint/2010/main" val="16216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37" indent="-171450">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dirty="0"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32"/>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18084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dirty="0" smtClean="0"/>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365125" y="484632"/>
            <a:ext cx="3170238" cy="646646"/>
          </a:xfrm>
        </p:spPr>
        <p:txBody>
          <a:bodyPr/>
          <a:lstStyle>
            <a:lvl1pPr>
              <a:defRPr baseline="0"/>
            </a:lvl1p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0"/>
            <a:ext cx="5038726" cy="418941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27060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dirty="0" smtClean="0"/>
              <a:t>© Bill &amp; Melinda Gates Foundation      |</a:t>
            </a:r>
            <a:endParaRPr lang="en-US" dirty="0"/>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userDrawn="1"/>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80724"/>
            <a:ext cx="3170238" cy="646646"/>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763775167"/>
      </p:ext>
    </p:extLst>
  </p:cSld>
  <p:clrMap bg1="lt1" tx1="dk1" bg2="lt2" tx2="dk2" accent1="accent1" accent2="accent2" accent3="accent3" accent4="accent4" accent5="accent5" accent6="accent6" hlink="hlink" folHlink="folHlink"/>
  <p:sldLayoutIdLst>
    <p:sldLayoutId id="2147483830" r:id="rId1"/>
    <p:sldLayoutId id="2147483847"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8" r:id="rId11"/>
    <p:sldLayoutId id="2147483849" r:id="rId12"/>
    <p:sldLayoutId id="2147483850" r:id="rId13"/>
    <p:sldLayoutId id="2147483851" r:id="rId14"/>
    <p:sldLayoutId id="2147483852" r:id="rId15"/>
    <p:sldLayoutId id="2147483853" r:id="rId16"/>
    <p:sldLayoutId id="2147483842" r:id="rId17"/>
    <p:sldLayoutId id="2147483824" r:id="rId18"/>
    <p:sldLayoutId id="2147483825" r:id="rId19"/>
    <p:sldLayoutId id="2147483843" r:id="rId20"/>
    <p:sldLayoutId id="2147483844" r:id="rId21"/>
    <p:sldLayoutId id="2147483859" r:id="rId22"/>
    <p:sldLayoutId id="2147483860" r:id="rId23"/>
    <p:sldLayoutId id="2147483872" r:id="rId24"/>
    <p:sldLayoutId id="214748387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0090" y="347536"/>
            <a:ext cx="7983537" cy="373949"/>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00090" y="1178578"/>
            <a:ext cx="7983537" cy="3369469"/>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4806848"/>
            <a:ext cx="2133600" cy="273844"/>
          </a:xfrm>
          <a:prstGeom prst="rect">
            <a:avLst/>
          </a:prstGeom>
        </p:spPr>
        <p:txBody>
          <a:bodyPr vert="horz" lIns="91198" tIns="45600" rIns="91198" bIns="45600" rtlCol="0" anchor="ctr"/>
          <a:lstStyle>
            <a:lvl1pPr algn="l">
              <a:defRPr sz="600">
                <a:solidFill>
                  <a:schemeClr val="bg1"/>
                </a:solidFill>
              </a:defRPr>
            </a:lvl1pPr>
          </a:lstStyle>
          <a:p>
            <a:pPr defTabSz="683986"/>
            <a:endParaRPr lang="en-US">
              <a:solidFill>
                <a:srgbClr val="FFFFFF"/>
              </a:solidFill>
            </a:endParaRPr>
          </a:p>
        </p:txBody>
      </p:sp>
      <p:sp>
        <p:nvSpPr>
          <p:cNvPr id="5" name="Footer Placeholder 4"/>
          <p:cNvSpPr>
            <a:spLocks noGrp="1"/>
          </p:cNvSpPr>
          <p:nvPr>
            <p:ph type="ftr" sz="quarter" idx="3"/>
          </p:nvPr>
        </p:nvSpPr>
        <p:spPr>
          <a:xfrm>
            <a:off x="6245382" y="4807466"/>
            <a:ext cx="2306211" cy="273844"/>
          </a:xfrm>
          <a:prstGeom prst="rect">
            <a:avLst/>
          </a:prstGeom>
          <a:noFill/>
        </p:spPr>
        <p:txBody>
          <a:bodyPr vert="horz" lIns="91198" tIns="45600" rIns="91198" bIns="45600" rtlCol="0" anchor="ctr"/>
          <a:lstStyle>
            <a:lvl1pPr algn="l">
              <a:defRPr sz="600">
                <a:solidFill>
                  <a:schemeClr val="bg1"/>
                </a:solidFill>
              </a:defRPr>
            </a:lvl1pPr>
          </a:lstStyle>
          <a:p>
            <a:pPr defTabSz="683986"/>
            <a:r>
              <a:rPr lang="en-US" smtClean="0">
                <a:solidFill>
                  <a:srgbClr val="FFFFFF"/>
                </a:solidFill>
              </a:rPr>
              <a:t>Bill &amp; Melinda Gates Foundation|Confidential Materials</a:t>
            </a:r>
            <a:endParaRPr lang="en-US">
              <a:solidFill>
                <a:srgbClr val="FFFFFF"/>
              </a:solidFill>
            </a:endParaRPr>
          </a:p>
        </p:txBody>
      </p:sp>
      <p:sp>
        <p:nvSpPr>
          <p:cNvPr id="6" name="Slide Number Placeholder 5"/>
          <p:cNvSpPr>
            <a:spLocks noGrp="1"/>
          </p:cNvSpPr>
          <p:nvPr>
            <p:ph type="sldNum" sz="quarter" idx="4"/>
          </p:nvPr>
        </p:nvSpPr>
        <p:spPr>
          <a:xfrm>
            <a:off x="8394192" y="4809050"/>
            <a:ext cx="384048" cy="273844"/>
          </a:xfrm>
          <a:prstGeom prst="rect">
            <a:avLst/>
          </a:prstGeom>
        </p:spPr>
        <p:txBody>
          <a:bodyPr vert="horz" lIns="91198" tIns="45600" rIns="91198" bIns="45600" rtlCol="0" anchor="ctr"/>
          <a:lstStyle>
            <a:lvl1pPr algn="r">
              <a:defRPr sz="750">
                <a:solidFill>
                  <a:schemeClr val="bg1"/>
                </a:solidFill>
              </a:defRPr>
            </a:lvl1pPr>
          </a:lstStyle>
          <a:p>
            <a:pPr defTabSz="683986"/>
            <a:fld id="{6FE27C41-116F-4622-B250-F19A9812A205}" type="slidenum">
              <a:rPr lang="en-US" smtClean="0">
                <a:solidFill>
                  <a:srgbClr val="FFFFFF"/>
                </a:solidFill>
              </a:rPr>
              <a:pPr defTabSz="683986"/>
              <a:t>‹#›</a:t>
            </a:fld>
            <a:endParaRPr lang="en-US">
              <a:solidFill>
                <a:srgbClr val="FFFFFF"/>
              </a:solidFill>
            </a:endParaRPr>
          </a:p>
        </p:txBody>
      </p:sp>
    </p:spTree>
    <p:extLst>
      <p:ext uri="{BB962C8B-B14F-4D97-AF65-F5344CB8AC3E}">
        <p14:creationId xmlns:p14="http://schemas.microsoft.com/office/powerpoint/2010/main" val="79493657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ransition>
    <p:fade/>
  </p:transition>
  <p:hf hdr="0" dt="0"/>
  <p:txStyles>
    <p:titleStyle>
      <a:lvl1pPr algn="l" defTabSz="683957" rtl="0" eaLnBrk="1" latinLnBrk="0" hangingPunct="1">
        <a:lnSpc>
          <a:spcPct val="90000"/>
        </a:lnSpc>
        <a:spcBef>
          <a:spcPct val="0"/>
        </a:spcBef>
        <a:buNone/>
        <a:defRPr lang="en-US" sz="2700" b="1" kern="1200" cap="none" spc="0" baseline="0" dirty="0" smtClean="0">
          <a:ln w="3175">
            <a:noFill/>
          </a:ln>
          <a:solidFill>
            <a:schemeClr val="tx1"/>
          </a:solidFill>
          <a:effectLst/>
          <a:latin typeface="+mj-lt"/>
          <a:ea typeface="+mn-ea"/>
          <a:cs typeface="Arial" charset="0"/>
        </a:defRPr>
      </a:lvl1pPr>
    </p:titleStyle>
    <p:bodyStyle>
      <a:lvl1pPr marL="170993" indent="-170993" algn="l" defTabSz="683957" rtl="0" eaLnBrk="1" latinLnBrk="0" hangingPunct="1">
        <a:lnSpc>
          <a:spcPts val="1950"/>
        </a:lnSpc>
        <a:spcBef>
          <a:spcPts val="0"/>
        </a:spcBef>
        <a:spcAft>
          <a:spcPts val="300"/>
        </a:spcAft>
        <a:buClr>
          <a:schemeClr val="accent2"/>
        </a:buClr>
        <a:buFont typeface="Wingdings" pitchFamily="2" charset="2"/>
        <a:buChar char="§"/>
        <a:defRPr sz="1800" b="1" kern="1200" spc="0" baseline="0">
          <a:solidFill>
            <a:schemeClr val="tx1"/>
          </a:solidFill>
          <a:latin typeface="+mn-lt"/>
          <a:ea typeface="+mn-ea"/>
          <a:cs typeface="+mn-cs"/>
        </a:defRPr>
      </a:lvl1pPr>
      <a:lvl2pPr marL="341991" indent="-170993" algn="l" defTabSz="683957" rtl="0" eaLnBrk="1" latinLnBrk="0" hangingPunct="1">
        <a:lnSpc>
          <a:spcPts val="1800"/>
        </a:lnSpc>
        <a:spcBef>
          <a:spcPts val="0"/>
        </a:spcBef>
        <a:spcAft>
          <a:spcPts val="300"/>
        </a:spcAft>
        <a:buClr>
          <a:schemeClr val="accent2"/>
        </a:buClr>
        <a:buSzPct val="125000"/>
        <a:buFont typeface="Arial" pitchFamily="34" charset="0"/>
        <a:buChar char="•"/>
        <a:defRPr sz="1500" b="1" kern="1200" spc="0" baseline="0">
          <a:solidFill>
            <a:schemeClr val="tx1"/>
          </a:solidFill>
          <a:latin typeface="+mn-lt"/>
          <a:ea typeface="+mn-ea"/>
          <a:cs typeface="+mn-cs"/>
        </a:defRPr>
      </a:lvl2pPr>
      <a:lvl3pPr marL="510615" indent="-168622" algn="l" defTabSz="683957" rtl="0" eaLnBrk="1" latinLnBrk="0" hangingPunct="1">
        <a:lnSpc>
          <a:spcPts val="1875"/>
        </a:lnSpc>
        <a:spcBef>
          <a:spcPts val="0"/>
        </a:spcBef>
        <a:spcAft>
          <a:spcPts val="300"/>
        </a:spcAft>
        <a:buClr>
          <a:schemeClr val="accent2"/>
        </a:buClr>
        <a:buSzPct val="90000"/>
        <a:buFont typeface="Arial" pitchFamily="34" charset="0"/>
        <a:buChar char="−"/>
        <a:defRPr sz="1350" b="1" kern="1200" spc="0" baseline="0">
          <a:solidFill>
            <a:schemeClr val="tx1"/>
          </a:solidFill>
          <a:latin typeface="+mn-lt"/>
          <a:ea typeface="+mn-ea"/>
          <a:cs typeface="+mn-cs"/>
        </a:defRPr>
      </a:lvl3pPr>
      <a:lvl4pPr marL="598487" indent="-123497" algn="l" defTabSz="683957"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1484" indent="-132998" algn="l" defTabSz="683957"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0884" indent="-170988" algn="l" defTabSz="6839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862" indent="-170988" algn="l" defTabSz="6839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841" indent="-170988" algn="l" defTabSz="6839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821" indent="-170988" algn="l" defTabSz="6839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957" rtl="0" eaLnBrk="1" latinLnBrk="0" hangingPunct="1">
        <a:defRPr sz="1350" kern="1200">
          <a:solidFill>
            <a:schemeClr val="tx1"/>
          </a:solidFill>
          <a:latin typeface="+mn-lt"/>
          <a:ea typeface="+mn-ea"/>
          <a:cs typeface="+mn-cs"/>
        </a:defRPr>
      </a:lvl1pPr>
      <a:lvl2pPr marL="341977"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38" algn="l" defTabSz="683957" rtl="0" eaLnBrk="1" latinLnBrk="0" hangingPunct="1">
        <a:defRPr sz="1350" kern="1200">
          <a:solidFill>
            <a:schemeClr val="tx1"/>
          </a:solidFill>
          <a:latin typeface="+mn-lt"/>
          <a:ea typeface="+mn-ea"/>
          <a:cs typeface="+mn-cs"/>
        </a:defRPr>
      </a:lvl4pPr>
      <a:lvl5pPr marL="1367915" algn="l" defTabSz="683957" rtl="0" eaLnBrk="1" latinLnBrk="0" hangingPunct="1">
        <a:defRPr sz="1350" kern="1200">
          <a:solidFill>
            <a:schemeClr val="tx1"/>
          </a:solidFill>
          <a:latin typeface="+mn-lt"/>
          <a:ea typeface="+mn-ea"/>
          <a:cs typeface="+mn-cs"/>
        </a:defRPr>
      </a:lvl5pPr>
      <a:lvl6pPr marL="1709894" algn="l" defTabSz="683957" rtl="0" eaLnBrk="1" latinLnBrk="0" hangingPunct="1">
        <a:defRPr sz="1350" kern="1200">
          <a:solidFill>
            <a:schemeClr val="tx1"/>
          </a:solidFill>
          <a:latin typeface="+mn-lt"/>
          <a:ea typeface="+mn-ea"/>
          <a:cs typeface="+mn-cs"/>
        </a:defRPr>
      </a:lvl6pPr>
      <a:lvl7pPr marL="2051873" algn="l" defTabSz="683957" rtl="0" eaLnBrk="1" latinLnBrk="0" hangingPunct="1">
        <a:defRPr sz="1350" kern="1200">
          <a:solidFill>
            <a:schemeClr val="tx1"/>
          </a:solidFill>
          <a:latin typeface="+mn-lt"/>
          <a:ea typeface="+mn-ea"/>
          <a:cs typeface="+mn-cs"/>
        </a:defRPr>
      </a:lvl7pPr>
      <a:lvl8pPr marL="2393851" algn="l" defTabSz="683957" rtl="0" eaLnBrk="1" latinLnBrk="0" hangingPunct="1">
        <a:defRPr sz="1350" kern="1200">
          <a:solidFill>
            <a:schemeClr val="tx1"/>
          </a:solidFill>
          <a:latin typeface="+mn-lt"/>
          <a:ea typeface="+mn-ea"/>
          <a:cs typeface="+mn-cs"/>
        </a:defRPr>
      </a:lvl8pPr>
      <a:lvl9pPr marL="2735830" algn="l" defTabSz="68395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slideLayout" Target="../slideLayouts/slideLayout24.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5.emf"/><Relationship Id="rId47" Type="http://schemas.openxmlformats.org/officeDocument/2006/relationships/oleObject" Target="../embeddings/oleObject4.bin"/><Relationship Id="rId50" Type="http://schemas.openxmlformats.org/officeDocument/2006/relationships/image" Target="../media/image9.emf"/><Relationship Id="rId55" Type="http://schemas.openxmlformats.org/officeDocument/2006/relationships/oleObject" Target="../embeddings/oleObject8.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image" Target="../media/image7.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oleObject" Target="../embeddings/oleObject1.bin"/><Relationship Id="rId54"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notesSlide" Target="../notesSlides/notesSlide4.xml"/><Relationship Id="rId45" Type="http://schemas.openxmlformats.org/officeDocument/2006/relationships/oleObject" Target="../embeddings/oleObject3.bin"/><Relationship Id="rId53" Type="http://schemas.openxmlformats.org/officeDocument/2006/relationships/oleObject" Target="../embeddings/oleObject7.bin"/><Relationship Id="rId58" Type="http://schemas.openxmlformats.org/officeDocument/2006/relationships/image" Target="../media/image13.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oleObject" Target="../embeddings/oleObject5.bin"/><Relationship Id="rId57" Type="http://schemas.openxmlformats.org/officeDocument/2006/relationships/oleObject" Target="../embeddings/oleObject9.bin"/><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image" Target="../media/image6.emf"/><Relationship Id="rId52" Type="http://schemas.openxmlformats.org/officeDocument/2006/relationships/image" Target="../media/image10.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oleObject" Target="../embeddings/oleObject2.bin"/><Relationship Id="rId48" Type="http://schemas.openxmlformats.org/officeDocument/2006/relationships/image" Target="../media/image8.emf"/><Relationship Id="rId56" Type="http://schemas.openxmlformats.org/officeDocument/2006/relationships/image" Target="../media/image12.emf"/><Relationship Id="rId8" Type="http://schemas.openxmlformats.org/officeDocument/2006/relationships/tags" Target="../tags/tag7.xml"/><Relationship Id="rId51" Type="http://schemas.openxmlformats.org/officeDocument/2006/relationships/oleObject" Target="../embeddings/oleObject6.bin"/><Relationship Id="rId3"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3"/>
          <p:cNvPicPr>
            <a:picLocks noChangeAspect="1"/>
          </p:cNvPicPr>
          <p:nvPr/>
        </p:nvPicPr>
        <p:blipFill rotWithShape="1">
          <a:blip r:embed="rId3">
            <a:extLst>
              <a:ext uri="{28A0092B-C50C-407E-A947-70E740481C1C}">
                <a14:useLocalDpi xmlns:a14="http://schemas.microsoft.com/office/drawing/2010/main" val="0"/>
              </a:ext>
            </a:extLst>
          </a:blip>
          <a:srcRect l="10191" t="15203" r="669" b="14763"/>
          <a:stretch/>
        </p:blipFill>
        <p:spPr>
          <a:xfrm>
            <a:off x="0" y="6724"/>
            <a:ext cx="9144000" cy="5136775"/>
          </a:xfrm>
          <a:prstGeom prst="rect">
            <a:avLst/>
          </a:prstGeom>
        </p:spPr>
      </p:pic>
      <p:sp>
        <p:nvSpPr>
          <p:cNvPr id="2" name="Picture Placeholder 1"/>
          <p:cNvSpPr>
            <a:spLocks noGrp="1"/>
          </p:cNvSpPr>
          <p:nvPr>
            <p:ph type="pic" sz="quarter" idx="13"/>
          </p:nvPr>
        </p:nvSpPr>
        <p:spPr/>
      </p:sp>
      <p:sp>
        <p:nvSpPr>
          <p:cNvPr id="6" name="Rectangle 5"/>
          <p:cNvSpPr/>
          <p:nvPr/>
        </p:nvSpPr>
        <p:spPr>
          <a:xfrm>
            <a:off x="0" y="0"/>
            <a:ext cx="4534678" cy="5143501"/>
          </a:xfrm>
          <a:prstGeom prst="rect">
            <a:avLst/>
          </a:prstGeom>
          <a:gradFill flip="none" rotWithShape="1">
            <a:gsLst>
              <a:gs pos="47000">
                <a:schemeClr val="accent6">
                  <a:alpha val="26000"/>
                </a:schemeClr>
              </a:gs>
              <a:gs pos="20000">
                <a:schemeClr val="accent6">
                  <a:alpha val="38000"/>
                </a:schemeClr>
              </a:gs>
              <a:gs pos="0">
                <a:schemeClr val="accent6">
                  <a:alpha val="45000"/>
                </a:schemeClr>
              </a:gs>
              <a:gs pos="65000">
                <a:schemeClr val="accent6">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sp>
        <p:nvSpPr>
          <p:cNvPr id="14" name="Rectangle 13"/>
          <p:cNvSpPr/>
          <p:nvPr/>
        </p:nvSpPr>
        <p:spPr>
          <a:xfrm>
            <a:off x="0" y="6724"/>
            <a:ext cx="4534678" cy="5143501"/>
          </a:xfrm>
          <a:prstGeom prst="rect">
            <a:avLst/>
          </a:prstGeom>
          <a:gradFill flip="none" rotWithShape="1">
            <a:gsLst>
              <a:gs pos="47000">
                <a:schemeClr val="accent6">
                  <a:alpha val="10000"/>
                </a:schemeClr>
              </a:gs>
              <a:gs pos="20000">
                <a:schemeClr val="accent6">
                  <a:alpha val="15000"/>
                </a:schemeClr>
              </a:gs>
              <a:gs pos="0">
                <a:schemeClr val="accent6">
                  <a:alpha val="20000"/>
                </a:schemeClr>
              </a:gs>
              <a:gs pos="65000">
                <a:schemeClr val="accent6">
                  <a:alpha val="5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pic>
        <p:nvPicPr>
          <p:cNvPr id="7" name="Picture 6"/>
          <p:cNvPicPr preferRelativeResize="0">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125" y="0"/>
            <a:ext cx="1240426" cy="1234440"/>
          </a:xfrm>
          <a:prstGeom prst="rect">
            <a:avLst/>
          </a:prstGeom>
        </p:spPr>
      </p:pic>
      <p:sp>
        <p:nvSpPr>
          <p:cNvPr id="3" name="Title 2"/>
          <p:cNvSpPr>
            <a:spLocks noGrp="1"/>
          </p:cNvSpPr>
          <p:nvPr>
            <p:ph type="ctrTitle"/>
          </p:nvPr>
        </p:nvSpPr>
        <p:spPr>
          <a:xfrm>
            <a:off x="365126" y="1497724"/>
            <a:ext cx="5665380" cy="1600200"/>
          </a:xfrm>
        </p:spPr>
        <p:txBody>
          <a:bodyPr/>
          <a:lstStyle/>
          <a:p>
            <a:pPr>
              <a:lnSpc>
                <a:spcPct val="100000"/>
              </a:lnSpc>
            </a:pPr>
            <a:r>
              <a:rPr lang="en-US" sz="3200" dirty="0" smtClean="0"/>
              <a:t>Sanitation: </a:t>
            </a:r>
            <a:br>
              <a:rPr lang="en-US" sz="3200" dirty="0" smtClean="0"/>
            </a:br>
            <a:r>
              <a:rPr lang="en-US" sz="3200" dirty="0" smtClean="0"/>
              <a:t>From MDG</a:t>
            </a:r>
            <a:r>
              <a:rPr lang="en-US" sz="2800" dirty="0" smtClean="0"/>
              <a:t>s</a:t>
            </a:r>
            <a:r>
              <a:rPr lang="en-US" sz="3200" dirty="0" smtClean="0"/>
              <a:t/>
            </a:r>
            <a:br>
              <a:rPr lang="en-US" sz="3200" dirty="0" smtClean="0"/>
            </a:br>
            <a:r>
              <a:rPr lang="en-US" sz="3200" dirty="0" smtClean="0"/>
              <a:t>to SDG</a:t>
            </a:r>
            <a:r>
              <a:rPr lang="en-US" sz="2800" dirty="0" smtClean="0"/>
              <a:t>s</a:t>
            </a:r>
            <a:endParaRPr lang="en-US" sz="3200" dirty="0"/>
          </a:p>
        </p:txBody>
      </p:sp>
      <p:sp>
        <p:nvSpPr>
          <p:cNvPr id="5" name="Text Placeholder 4"/>
          <p:cNvSpPr>
            <a:spLocks noGrp="1"/>
          </p:cNvSpPr>
          <p:nvPr>
            <p:ph type="body" sz="quarter" idx="14"/>
          </p:nvPr>
        </p:nvSpPr>
        <p:spPr/>
        <p:txBody>
          <a:bodyPr/>
          <a:lstStyle/>
          <a:p>
            <a:r>
              <a:rPr lang="en-US" dirty="0" smtClean="0"/>
              <a:t>BRIAN ARBOGAST</a:t>
            </a:r>
          </a:p>
          <a:p>
            <a:r>
              <a:rPr lang="en-US" i="1" dirty="0" smtClean="0"/>
              <a:t>DIRECTOR OF WATER, SANITATION &amp; HYGIENE</a:t>
            </a:r>
          </a:p>
          <a:p>
            <a:r>
              <a:rPr lang="en-US" i="1" dirty="0" smtClean="0"/>
              <a:t>BILL &amp; MELINDA GATES FOUNDATION</a:t>
            </a:r>
          </a:p>
        </p:txBody>
      </p:sp>
      <p:sp>
        <p:nvSpPr>
          <p:cNvPr id="11" name="Footer Placeholder 10"/>
          <p:cNvSpPr>
            <a:spLocks noGrp="1"/>
          </p:cNvSpPr>
          <p:nvPr>
            <p:ph type="ftr" sz="quarter" idx="15"/>
          </p:nvPr>
        </p:nvSpPr>
        <p:spPr/>
        <p:txBody>
          <a:bodyPr/>
          <a:lstStyle/>
          <a:p>
            <a:pPr algn="r"/>
            <a:r>
              <a:rPr lang="en-US" dirty="0" smtClean="0">
                <a:solidFill>
                  <a:srgbClr val="FFFFFF"/>
                </a:solidFill>
              </a:rPr>
              <a:t>© 2014 Bill &amp; Melinda Gates Foundation</a:t>
            </a:r>
            <a:endParaRPr lang="en-US" dirty="0">
              <a:solidFill>
                <a:srgbClr val="FFFFFF"/>
              </a:solidFill>
            </a:endParaRPr>
          </a:p>
        </p:txBody>
      </p:sp>
      <p:sp>
        <p:nvSpPr>
          <p:cNvPr id="12" name="Date Placeholder 11"/>
          <p:cNvSpPr>
            <a:spLocks noGrp="1"/>
          </p:cNvSpPr>
          <p:nvPr>
            <p:ph type="dt" sz="half" idx="2"/>
          </p:nvPr>
        </p:nvSpPr>
        <p:spPr>
          <a:xfrm>
            <a:off x="365124" y="3493008"/>
            <a:ext cx="4425951" cy="274637"/>
          </a:xfrm>
        </p:spPr>
        <p:txBody>
          <a:bodyPr/>
          <a:lstStyle/>
          <a:p>
            <a:r>
              <a:rPr lang="en-US" dirty="0" smtClean="0">
                <a:solidFill>
                  <a:srgbClr val="FFFFFF"/>
                </a:solidFill>
              </a:rPr>
              <a:t>March 16, 2016</a:t>
            </a:r>
            <a:endParaRPr lang="en-US" dirty="0">
              <a:solidFill>
                <a:srgbClr val="FFFFFF"/>
              </a:solidFill>
            </a:endParaRPr>
          </a:p>
        </p:txBody>
      </p:sp>
    </p:spTree>
    <p:extLst>
      <p:ext uri="{BB962C8B-B14F-4D97-AF65-F5344CB8AC3E}">
        <p14:creationId xmlns:p14="http://schemas.microsoft.com/office/powerpoint/2010/main" val="72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8954" y="3448844"/>
            <a:ext cx="8329613" cy="3389313"/>
          </a:xfrm>
        </p:spPr>
        <p:txBody>
          <a:bodyPr/>
          <a:lstStyle/>
          <a:p>
            <a:pPr lvl="0" defTabSz="895350" eaLnBrk="0" hangingPunct="0">
              <a:spcBef>
                <a:spcPct val="0"/>
              </a:spcBef>
              <a:buClr>
                <a:schemeClr val="accent2"/>
              </a:buClr>
            </a:pPr>
            <a:r>
              <a:rPr lang="en-US" sz="1800" dirty="0" smtClean="0"/>
              <a:t>We focus on two fundamental sanitation challenges:</a:t>
            </a:r>
            <a:endParaRPr lang="en-US" dirty="0" smtClean="0"/>
          </a:p>
          <a:p>
            <a:pPr marL="568325" lvl="1" indent="-269875" defTabSz="895350" eaLnBrk="0" hangingPunct="0">
              <a:lnSpc>
                <a:spcPct val="100000"/>
              </a:lnSpc>
              <a:spcBef>
                <a:spcPts val="0"/>
              </a:spcBef>
              <a:spcAft>
                <a:spcPts val="600"/>
              </a:spcAft>
              <a:buClr>
                <a:schemeClr val="accent2"/>
              </a:buClr>
              <a:buFont typeface="+mj-lt"/>
              <a:buAutoNum type="arabicPeriod"/>
            </a:pPr>
            <a:r>
              <a:rPr lang="en-US" sz="1500" dirty="0" smtClean="0"/>
              <a:t>Expanding and improving </a:t>
            </a:r>
            <a:r>
              <a:rPr lang="en-US" sz="1500" u="sng" dirty="0" smtClean="0"/>
              <a:t>sanitation without central sewers</a:t>
            </a:r>
            <a:r>
              <a:rPr lang="en-US" sz="1500" dirty="0" smtClean="0"/>
              <a:t>, because this is – and will be – by far the most common type of sanitation service used by the poor</a:t>
            </a:r>
          </a:p>
          <a:p>
            <a:pPr marL="568325" lvl="1" indent="-269875" defTabSz="895350" eaLnBrk="0" hangingPunct="0">
              <a:lnSpc>
                <a:spcPct val="100000"/>
              </a:lnSpc>
              <a:spcBef>
                <a:spcPct val="0"/>
              </a:spcBef>
              <a:spcAft>
                <a:spcPts val="600"/>
              </a:spcAft>
              <a:buClr>
                <a:schemeClr val="accent2"/>
              </a:buClr>
              <a:buFont typeface="+mj-lt"/>
              <a:buAutoNum type="arabicPeriod"/>
            </a:pPr>
            <a:r>
              <a:rPr lang="en-US" sz="1500" dirty="0" smtClean="0"/>
              <a:t>Making sanitation services </a:t>
            </a:r>
            <a:r>
              <a:rPr lang="en-US" sz="1500" u="sng" dirty="0" smtClean="0"/>
              <a:t>safe and sustainable</a:t>
            </a:r>
            <a:r>
              <a:rPr lang="en-US" sz="1500" dirty="0" smtClean="0"/>
              <a:t> by addressing the failure to effectively transport, treat, and reuse waste captured in on-site facilities</a:t>
            </a:r>
          </a:p>
          <a:p>
            <a:endParaRPr lang="en-US" dirty="0"/>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10</a:t>
            </a:fld>
            <a:endParaRPr lang="en-US" dirty="0">
              <a:solidFill>
                <a:srgbClr val="000000"/>
              </a:solidFill>
            </a:endParaRPr>
          </a:p>
        </p:txBody>
      </p:sp>
      <p:sp>
        <p:nvSpPr>
          <p:cNvPr id="5" name="Title 4"/>
          <p:cNvSpPr>
            <a:spLocks noGrp="1"/>
          </p:cNvSpPr>
          <p:nvPr>
            <p:ph type="title"/>
          </p:nvPr>
        </p:nvSpPr>
        <p:spPr/>
        <p:txBody>
          <a:bodyPr/>
          <a:lstStyle/>
          <a:p>
            <a:r>
              <a:rPr lang="en-US" dirty="0" smtClean="0"/>
              <a:t>We Focus across the Sanitation Service Chain</a:t>
            </a:r>
            <a:endParaRPr lang="en-US" dirty="0"/>
          </a:p>
        </p:txBody>
      </p:sp>
      <p:pic>
        <p:nvPicPr>
          <p:cNvPr id="6" name="Picture 2" descr="C:\Users\carlh\Desktop\GATES_WSH_SanitationValueChain_graphic_re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263" y="827965"/>
            <a:ext cx="7272996" cy="254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Is Necessary for Transformation?</a:t>
            </a:r>
            <a:endParaRPr lang="en-US" dirty="0"/>
          </a:p>
        </p:txBody>
      </p:sp>
      <p:sp>
        <p:nvSpPr>
          <p:cNvPr id="2" name="Text Placeholder 1"/>
          <p:cNvSpPr>
            <a:spLocks noGrp="1"/>
          </p:cNvSpPr>
          <p:nvPr>
            <p:ph type="body" idx="1"/>
          </p:nvPr>
        </p:nvSpPr>
        <p:spPr>
          <a:xfrm>
            <a:off x="457200" y="1200150"/>
            <a:ext cx="8497888" cy="3725680"/>
          </a:xfrm>
        </p:spPr>
        <p:txBody>
          <a:bodyPr/>
          <a:lstStyle/>
          <a:p>
            <a:pPr marL="214313" indent="-214313">
              <a:lnSpc>
                <a:spcPct val="150000"/>
              </a:lnSpc>
              <a:buFont typeface="Arial" panose="020B0604020202020204" pitchFamily="34" charset="0"/>
              <a:buChar char="•"/>
            </a:pPr>
            <a:r>
              <a:rPr lang="en-US" sz="2400" dirty="0" smtClean="0"/>
              <a:t>Political will</a:t>
            </a:r>
          </a:p>
          <a:p>
            <a:pPr marL="214313" indent="-214313">
              <a:lnSpc>
                <a:spcPct val="150000"/>
              </a:lnSpc>
              <a:buFont typeface="Arial" panose="020B0604020202020204" pitchFamily="34" charset="0"/>
              <a:buChar char="•"/>
            </a:pPr>
            <a:r>
              <a:rPr lang="en-US" sz="2400" dirty="0" smtClean="0"/>
              <a:t>Proper institutional framework and regulatory environment</a:t>
            </a:r>
          </a:p>
          <a:p>
            <a:pPr marL="214313" indent="-214313">
              <a:lnSpc>
                <a:spcPct val="150000"/>
              </a:lnSpc>
              <a:buFont typeface="Arial" panose="020B0604020202020204" pitchFamily="34" charset="0"/>
              <a:buChar char="•"/>
            </a:pPr>
            <a:r>
              <a:rPr lang="en-US" sz="2400" dirty="0" smtClean="0"/>
              <a:t>Successful FSM planning</a:t>
            </a:r>
          </a:p>
          <a:p>
            <a:pPr marL="214313" indent="-214313">
              <a:lnSpc>
                <a:spcPct val="150000"/>
              </a:lnSpc>
              <a:buFont typeface="Arial" panose="020B0604020202020204" pitchFamily="34" charset="0"/>
              <a:buChar char="•"/>
            </a:pPr>
            <a:r>
              <a:rPr lang="en-US" sz="2400" dirty="0" smtClean="0"/>
              <a:t>Access to innovations: approaches, technologies, financing</a:t>
            </a:r>
          </a:p>
          <a:p>
            <a:pPr marL="214313" indent="-214313">
              <a:lnSpc>
                <a:spcPct val="150000"/>
              </a:lnSpc>
              <a:buFont typeface="Arial" panose="020B0604020202020204" pitchFamily="34" charset="0"/>
              <a:buChar char="•"/>
            </a:pPr>
            <a:r>
              <a:rPr lang="en-US" sz="2400" dirty="0" smtClean="0"/>
              <a:t>Meaningful user participation</a:t>
            </a:r>
          </a:p>
        </p:txBody>
      </p:sp>
      <p:sp>
        <p:nvSpPr>
          <p:cNvPr id="3" name="Footer Placeholder 2"/>
          <p:cNvSpPr>
            <a:spLocks noGrp="1"/>
          </p:cNvSpPr>
          <p:nvPr>
            <p:ph type="ftr" sz="quarter" idx="4294967295"/>
          </p:nvPr>
        </p:nvSpPr>
        <p:spPr>
          <a:xfrm>
            <a:off x="6248400" y="4895850"/>
            <a:ext cx="2895600" cy="155575"/>
          </a:xfrm>
          <a:prstGeom prst="rect">
            <a:avLst/>
          </a:prstGeom>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4294967295"/>
          </p:nvPr>
        </p:nvSpPr>
        <p:spPr>
          <a:xfrm>
            <a:off x="8955088" y="4895850"/>
            <a:ext cx="188912" cy="155575"/>
          </a:xfrm>
          <a:prstGeom prst="rect">
            <a:avLst/>
          </a:prstGeom>
        </p:spPr>
        <p:txBody>
          <a:bodyPr/>
          <a:lstStyle/>
          <a:p>
            <a:fld id="{D3F7C509-FEEF-45D3-B896-7C07814C0C13}"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19561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96" y="958781"/>
            <a:ext cx="8329613" cy="298660"/>
          </a:xfrm>
        </p:spPr>
        <p:txBody>
          <a:bodyPr/>
          <a:lstStyle/>
          <a:p>
            <a:r>
              <a:rPr lang="en-US" sz="1600" dirty="0" smtClean="0"/>
              <a:t>Through Four Initiatives</a:t>
            </a:r>
            <a:endParaRPr lang="en-US" sz="1600" dirty="0"/>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12</a:t>
            </a:fld>
            <a:endParaRPr lang="en-US" dirty="0">
              <a:solidFill>
                <a:srgbClr val="000000"/>
              </a:solidFill>
            </a:endParaRPr>
          </a:p>
        </p:txBody>
      </p:sp>
      <p:sp>
        <p:nvSpPr>
          <p:cNvPr id="5" name="Text Placeholder 4"/>
          <p:cNvSpPr>
            <a:spLocks noGrp="1"/>
          </p:cNvSpPr>
          <p:nvPr>
            <p:ph type="body" sz="quarter" idx="16"/>
          </p:nvPr>
        </p:nvSpPr>
        <p:spPr/>
        <p:txBody>
          <a:bodyPr/>
          <a:lstStyle/>
          <a:p>
            <a:pPr marL="285750" indent="-285750">
              <a:buFont typeface="Arial" panose="020B0604020202020204" pitchFamily="34" charset="0"/>
              <a:buChar char="•"/>
            </a:pPr>
            <a:r>
              <a:rPr lang="en-US" sz="2400" dirty="0"/>
              <a:t>Urban Sanitation Markets</a:t>
            </a:r>
          </a:p>
          <a:p>
            <a:pPr marL="285750" indent="-285750">
              <a:buFont typeface="Arial" panose="020B0604020202020204" pitchFamily="34" charset="0"/>
              <a:buChar char="•"/>
            </a:pPr>
            <a:r>
              <a:rPr lang="en-US" sz="2400" dirty="0" smtClean="0"/>
              <a:t>Measurement</a:t>
            </a:r>
            <a:r>
              <a:rPr lang="en-US" sz="2400" dirty="0"/>
              <a:t>, Evidence, and Dissemination for Scale</a:t>
            </a:r>
          </a:p>
          <a:p>
            <a:pPr marL="285750" indent="-285750">
              <a:buFont typeface="Arial" panose="020B0604020202020204" pitchFamily="34" charset="0"/>
              <a:buChar char="•"/>
            </a:pPr>
            <a:r>
              <a:rPr lang="en-US" sz="2400" dirty="0" smtClean="0"/>
              <a:t>Policy, Advocacy, and Communications</a:t>
            </a:r>
          </a:p>
          <a:p>
            <a:pPr marL="285750" indent="-285750">
              <a:buFont typeface="Arial" panose="020B0604020202020204" pitchFamily="34" charset="0"/>
              <a:buChar char="•"/>
            </a:pPr>
            <a:r>
              <a:rPr lang="en-US" sz="2400" dirty="0" smtClean="0"/>
              <a:t>Transformative Technologies</a:t>
            </a:r>
            <a:endParaRPr lang="en-US" sz="2400" dirty="0"/>
          </a:p>
        </p:txBody>
      </p:sp>
      <p:sp>
        <p:nvSpPr>
          <p:cNvPr id="6" name="Title 5"/>
          <p:cNvSpPr>
            <a:spLocks noGrp="1"/>
          </p:cNvSpPr>
          <p:nvPr>
            <p:ph type="title"/>
          </p:nvPr>
        </p:nvSpPr>
        <p:spPr/>
        <p:txBody>
          <a:bodyPr/>
          <a:lstStyle/>
          <a:p>
            <a:r>
              <a:rPr lang="en-US" dirty="0"/>
              <a:t>How BMGF Is Engaging in Sanitation</a:t>
            </a:r>
          </a:p>
        </p:txBody>
      </p:sp>
    </p:spTree>
    <p:extLst>
      <p:ext uri="{BB962C8B-B14F-4D97-AF65-F5344CB8AC3E}">
        <p14:creationId xmlns:p14="http://schemas.microsoft.com/office/powerpoint/2010/main" val="40528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96" y="958781"/>
            <a:ext cx="8329613" cy="298660"/>
          </a:xfrm>
        </p:spPr>
        <p:txBody>
          <a:bodyPr/>
          <a:lstStyle/>
          <a:p>
            <a:endParaRPr lang="en-US" sz="1600" dirty="0"/>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13</a:t>
            </a:fld>
            <a:endParaRPr lang="en-US" dirty="0">
              <a:solidFill>
                <a:srgbClr val="000000"/>
              </a:solidFill>
            </a:endParaRPr>
          </a:p>
        </p:txBody>
      </p:sp>
      <p:sp>
        <p:nvSpPr>
          <p:cNvPr id="5" name="Text Placeholder 4"/>
          <p:cNvSpPr>
            <a:spLocks noGrp="1"/>
          </p:cNvSpPr>
          <p:nvPr>
            <p:ph type="body" sz="quarter" idx="16"/>
          </p:nvPr>
        </p:nvSpPr>
        <p:spPr/>
        <p:txBody>
          <a:bodyPr/>
          <a:lstStyle/>
          <a:p>
            <a:pPr marL="285750" indent="-285750">
              <a:buFont typeface="Arial" panose="020B0604020202020204" pitchFamily="34" charset="0"/>
              <a:buChar char="•"/>
            </a:pPr>
            <a:r>
              <a:rPr lang="en-US" sz="2400" dirty="0" smtClean="0"/>
              <a:t>City Transformation</a:t>
            </a:r>
          </a:p>
          <a:p>
            <a:pPr marL="468313" lvl="1" indent="-285750">
              <a:buFont typeface="Arial" panose="020B0604020202020204" pitchFamily="34" charset="0"/>
              <a:buChar char="•"/>
            </a:pPr>
            <a:r>
              <a:rPr lang="en-US" sz="2400" dirty="0" smtClean="0"/>
              <a:t>Innovation</a:t>
            </a:r>
          </a:p>
          <a:p>
            <a:pPr marL="468313" lvl="1" indent="-285750">
              <a:buFont typeface="Arial" panose="020B0604020202020204" pitchFamily="34" charset="0"/>
              <a:buChar char="•"/>
            </a:pPr>
            <a:r>
              <a:rPr lang="en-US" sz="2400" dirty="0" smtClean="0"/>
              <a:t>Model cities</a:t>
            </a:r>
          </a:p>
          <a:p>
            <a:pPr marL="468313" lvl="1" indent="-285750">
              <a:buFont typeface="Arial" panose="020B0604020202020204" pitchFamily="34" charset="0"/>
              <a:buChar char="•"/>
            </a:pPr>
            <a:r>
              <a:rPr lang="en-US" sz="2400" dirty="0" smtClean="0"/>
              <a:t>Replication</a:t>
            </a:r>
          </a:p>
          <a:p>
            <a:pPr marL="285750" indent="-285750">
              <a:buFont typeface="Arial" panose="020B0604020202020204" pitchFamily="34" charset="0"/>
              <a:buChar char="•"/>
            </a:pPr>
            <a:r>
              <a:rPr lang="en-US" sz="2400" dirty="0" smtClean="0"/>
              <a:t>Market and Industry Development</a:t>
            </a:r>
          </a:p>
        </p:txBody>
      </p:sp>
      <p:sp>
        <p:nvSpPr>
          <p:cNvPr id="6" name="Title 5"/>
          <p:cNvSpPr>
            <a:spLocks noGrp="1"/>
          </p:cNvSpPr>
          <p:nvPr>
            <p:ph type="title"/>
          </p:nvPr>
        </p:nvSpPr>
        <p:spPr/>
        <p:txBody>
          <a:bodyPr/>
          <a:lstStyle/>
          <a:p>
            <a:r>
              <a:rPr lang="en-US" dirty="0" smtClean="0"/>
              <a:t>Urban Sanitation Markets</a:t>
            </a:r>
            <a:endParaRPr lang="en-US" dirty="0"/>
          </a:p>
        </p:txBody>
      </p:sp>
    </p:spTree>
    <p:extLst>
      <p:ext uri="{BB962C8B-B14F-4D97-AF65-F5344CB8AC3E}">
        <p14:creationId xmlns:p14="http://schemas.microsoft.com/office/powerpoint/2010/main" val="42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96" y="958781"/>
            <a:ext cx="8329613" cy="298660"/>
          </a:xfrm>
        </p:spPr>
        <p:txBody>
          <a:bodyPr/>
          <a:lstStyle/>
          <a:p>
            <a:endParaRPr lang="en-US" sz="1600" dirty="0"/>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14</a:t>
            </a:fld>
            <a:endParaRPr lang="en-US" dirty="0">
              <a:solidFill>
                <a:srgbClr val="000000"/>
              </a:solidFill>
            </a:endParaRPr>
          </a:p>
        </p:txBody>
      </p:sp>
      <p:sp>
        <p:nvSpPr>
          <p:cNvPr id="5" name="Text Placeholder 4"/>
          <p:cNvSpPr>
            <a:spLocks noGrp="1"/>
          </p:cNvSpPr>
          <p:nvPr>
            <p:ph type="body" sz="quarter" idx="16"/>
          </p:nvPr>
        </p:nvSpPr>
        <p:spPr>
          <a:xfrm>
            <a:off x="365124" y="1324537"/>
            <a:ext cx="8347075" cy="3166203"/>
          </a:xfrm>
        </p:spPr>
        <p:txBody>
          <a:bodyPr/>
          <a:lstStyle/>
          <a:p>
            <a:pPr marL="285750" indent="-285750">
              <a:buFont typeface="Arial" panose="020B0604020202020204" pitchFamily="34" charset="0"/>
              <a:buChar char="•"/>
            </a:pPr>
            <a:r>
              <a:rPr lang="en-US" sz="2400" dirty="0" smtClean="0"/>
              <a:t>Multiple interventions combining to make it easier &amp; cheaper for households to get their septic tanks emptied</a:t>
            </a:r>
          </a:p>
          <a:p>
            <a:pPr marL="468313" lvl="1" indent="-285750">
              <a:buFont typeface="Arial" panose="020B0604020202020204" pitchFamily="34" charset="0"/>
              <a:buChar char="•"/>
            </a:pPr>
            <a:r>
              <a:rPr lang="en-US" sz="2400" dirty="0" smtClean="0"/>
              <a:t>Call center drives bidding on jobs</a:t>
            </a:r>
          </a:p>
          <a:p>
            <a:pPr marL="468313" lvl="1" indent="-285750">
              <a:buFont typeface="Arial" panose="020B0604020202020204" pitchFamily="34" charset="0"/>
              <a:buChar char="•"/>
            </a:pPr>
            <a:r>
              <a:rPr lang="en-US" sz="2400" dirty="0" smtClean="0"/>
              <a:t>Bank loans support formalization of sector</a:t>
            </a:r>
          </a:p>
          <a:p>
            <a:pPr marL="468313" lvl="1" indent="-285750">
              <a:buFont typeface="Arial" panose="020B0604020202020204" pitchFamily="34" charset="0"/>
              <a:buChar char="•"/>
            </a:pPr>
            <a:r>
              <a:rPr lang="en-US" sz="2400" dirty="0" smtClean="0"/>
              <a:t>Public-private partnership drives improved results</a:t>
            </a:r>
          </a:p>
          <a:p>
            <a:pPr marL="285750" indent="-285750">
              <a:buFont typeface="Arial" panose="020B0604020202020204" pitchFamily="34" charset="0"/>
              <a:buChar char="•"/>
            </a:pPr>
            <a:r>
              <a:rPr lang="en-US" sz="2400" dirty="0" smtClean="0"/>
              <a:t>These successes have built a partnership &amp; platform for further innovation</a:t>
            </a:r>
          </a:p>
          <a:p>
            <a:pPr marL="468313" lvl="1" indent="-285750">
              <a:buFont typeface="Arial" panose="020B0604020202020204" pitchFamily="34" charset="0"/>
              <a:buChar char="•"/>
            </a:pPr>
            <a:r>
              <a:rPr lang="en-US" sz="2400" dirty="0" smtClean="0"/>
              <a:t>Now the site of our first Omni-Processor in field trial</a:t>
            </a:r>
          </a:p>
        </p:txBody>
      </p:sp>
      <p:sp>
        <p:nvSpPr>
          <p:cNvPr id="6" name="Title 5"/>
          <p:cNvSpPr>
            <a:spLocks noGrp="1"/>
          </p:cNvSpPr>
          <p:nvPr>
            <p:ph type="title"/>
          </p:nvPr>
        </p:nvSpPr>
        <p:spPr/>
        <p:txBody>
          <a:bodyPr/>
          <a:lstStyle/>
          <a:p>
            <a:r>
              <a:rPr lang="en-US" dirty="0" smtClean="0"/>
              <a:t>Case Study: Dakar</a:t>
            </a:r>
            <a:endParaRPr lang="en-US" dirty="0"/>
          </a:p>
        </p:txBody>
      </p:sp>
    </p:spTree>
    <p:extLst>
      <p:ext uri="{BB962C8B-B14F-4D97-AF65-F5344CB8AC3E}">
        <p14:creationId xmlns:p14="http://schemas.microsoft.com/office/powerpoint/2010/main" val="24237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15</a:t>
            </a:fld>
            <a:endParaRPr lang="en-US" dirty="0">
              <a:solidFill>
                <a:srgbClr val="000000"/>
              </a:solidFill>
            </a:endParaRPr>
          </a:p>
        </p:txBody>
      </p:sp>
      <p:sp>
        <p:nvSpPr>
          <p:cNvPr id="7" name="Title 6"/>
          <p:cNvSpPr>
            <a:spLocks noGrp="1"/>
          </p:cNvSpPr>
          <p:nvPr>
            <p:ph type="title"/>
          </p:nvPr>
        </p:nvSpPr>
        <p:spPr/>
        <p:txBody>
          <a:bodyPr/>
          <a:lstStyle/>
          <a:p>
            <a:r>
              <a:rPr lang="en-US" dirty="0" smtClean="0"/>
              <a:t>Sanitation service chain: our investments</a:t>
            </a:r>
            <a:endParaRPr lang="en-US" dirty="0"/>
          </a:p>
        </p:txBody>
      </p:sp>
      <p:sp>
        <p:nvSpPr>
          <p:cNvPr id="147" name="Rectangle 146"/>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845671" y="1464750"/>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Reuse/Disposal"/>
          <p:cNvGrpSpPr/>
          <p:nvPr/>
        </p:nvGrpSpPr>
        <p:grpSpPr>
          <a:xfrm>
            <a:off x="7479799" y="1628013"/>
            <a:ext cx="1170319" cy="125437"/>
            <a:chOff x="7800975" y="-508001"/>
            <a:chExt cx="1436688" cy="153988"/>
          </a:xfrm>
          <a:solidFill>
            <a:schemeClr val="accent3">
              <a:lumMod val="75000"/>
            </a:schemeClr>
          </a:solidFill>
        </p:grpSpPr>
        <p:sp>
          <p:nvSpPr>
            <p:cNvPr id="19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Chevrons"/>
          <p:cNvGrpSpPr/>
          <p:nvPr/>
        </p:nvGrpSpPr>
        <p:grpSpPr>
          <a:xfrm>
            <a:off x="7155497" y="1653488"/>
            <a:ext cx="215175" cy="74486"/>
            <a:chOff x="2177378" y="401620"/>
            <a:chExt cx="264150" cy="91440"/>
          </a:xfrm>
          <a:solidFill>
            <a:schemeClr val="accent5"/>
          </a:solidFill>
        </p:grpSpPr>
        <p:sp>
          <p:nvSpPr>
            <p:cNvPr id="195" name="Chevron 19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hevron 19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hevron 19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Treatment"/>
          <p:cNvGrpSpPr/>
          <p:nvPr/>
        </p:nvGrpSpPr>
        <p:grpSpPr>
          <a:xfrm>
            <a:off x="6076463" y="1638358"/>
            <a:ext cx="818577" cy="104746"/>
            <a:chOff x="5437188" y="-819151"/>
            <a:chExt cx="1004888" cy="128588"/>
          </a:xfrm>
          <a:solidFill>
            <a:schemeClr val="accent5">
              <a:lumMod val="75000"/>
            </a:schemeClr>
          </a:solidFill>
        </p:grpSpPr>
        <p:sp>
          <p:nvSpPr>
            <p:cNvPr id="186"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Reuse/Disposal"/>
          <p:cNvGrpSpPr/>
          <p:nvPr/>
        </p:nvGrpSpPr>
        <p:grpSpPr>
          <a:xfrm>
            <a:off x="7479799" y="2253824"/>
            <a:ext cx="1170319" cy="125437"/>
            <a:chOff x="7800975" y="-508001"/>
            <a:chExt cx="1436688" cy="153988"/>
          </a:xfrm>
          <a:solidFill>
            <a:schemeClr val="accent3">
              <a:lumMod val="75000"/>
            </a:schemeClr>
          </a:solidFill>
        </p:grpSpPr>
        <p:sp>
          <p:nvSpPr>
            <p:cNvPr id="172"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Reuse/Disposal"/>
          <p:cNvGrpSpPr/>
          <p:nvPr/>
        </p:nvGrpSpPr>
        <p:grpSpPr>
          <a:xfrm>
            <a:off x="7479799" y="3526618"/>
            <a:ext cx="1170319" cy="125437"/>
            <a:chOff x="7800975" y="-508001"/>
            <a:chExt cx="1436688" cy="153988"/>
          </a:xfrm>
          <a:solidFill>
            <a:schemeClr val="accent3">
              <a:lumMod val="75000"/>
            </a:schemeClr>
          </a:solidFill>
        </p:grpSpPr>
        <p:sp>
          <p:nvSpPr>
            <p:cNvPr id="15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 name="Rectangle 212"/>
          <p:cNvSpPr/>
          <p:nvPr/>
        </p:nvSpPr>
        <p:spPr>
          <a:xfrm>
            <a:off x="4266463"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687255"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Chevrons"/>
          <p:cNvGrpSpPr/>
          <p:nvPr/>
        </p:nvGrpSpPr>
        <p:grpSpPr>
          <a:xfrm>
            <a:off x="5581747" y="1653488"/>
            <a:ext cx="215175" cy="74486"/>
            <a:chOff x="2177378" y="401620"/>
            <a:chExt cx="264150" cy="91440"/>
          </a:xfrm>
          <a:solidFill>
            <a:schemeClr val="accent5"/>
          </a:solidFill>
        </p:grpSpPr>
        <p:sp>
          <p:nvSpPr>
            <p:cNvPr id="247" name="Chevron 24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hevron 247"/>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hevron 24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Transport"/>
          <p:cNvGrpSpPr/>
          <p:nvPr/>
        </p:nvGrpSpPr>
        <p:grpSpPr>
          <a:xfrm>
            <a:off x="4495315" y="1637712"/>
            <a:ext cx="822456" cy="106039"/>
            <a:chOff x="3205163" y="-1457326"/>
            <a:chExt cx="1009650" cy="130175"/>
          </a:xfrm>
          <a:solidFill>
            <a:schemeClr val="accent5">
              <a:lumMod val="75000"/>
            </a:schemeClr>
          </a:solidFill>
        </p:grpSpPr>
        <p:sp>
          <p:nvSpPr>
            <p:cNvPr id="238"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 name="Chevrons"/>
          <p:cNvGrpSpPr/>
          <p:nvPr/>
        </p:nvGrpSpPr>
        <p:grpSpPr>
          <a:xfrm>
            <a:off x="4012585" y="1653488"/>
            <a:ext cx="215175" cy="74486"/>
            <a:chOff x="2177378" y="401620"/>
            <a:chExt cx="264150" cy="91440"/>
          </a:xfrm>
          <a:solidFill>
            <a:schemeClr val="accent5"/>
          </a:solidFill>
        </p:grpSpPr>
        <p:sp>
          <p:nvSpPr>
            <p:cNvPr id="235" name="Chevron 23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hevron 23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hevron 23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Emptying"/>
          <p:cNvGrpSpPr/>
          <p:nvPr/>
        </p:nvGrpSpPr>
        <p:grpSpPr>
          <a:xfrm>
            <a:off x="2982059" y="1637712"/>
            <a:ext cx="690552" cy="106039"/>
            <a:chOff x="2265363" y="-819151"/>
            <a:chExt cx="847725" cy="130175"/>
          </a:xfrm>
          <a:solidFill>
            <a:schemeClr val="accent5">
              <a:lumMod val="75000"/>
            </a:schemeClr>
          </a:solidFill>
        </p:grpSpPr>
        <p:sp>
          <p:nvSpPr>
            <p:cNvPr id="22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0" name="Rectangle 249"/>
          <p:cNvSpPr/>
          <p:nvPr/>
        </p:nvSpPr>
        <p:spPr>
          <a:xfrm>
            <a:off x="1108047"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Chevrons"/>
          <p:cNvGrpSpPr/>
          <p:nvPr/>
        </p:nvGrpSpPr>
        <p:grpSpPr>
          <a:xfrm>
            <a:off x="2431388" y="1653488"/>
            <a:ext cx="215175" cy="74486"/>
            <a:chOff x="2177378" y="401620"/>
            <a:chExt cx="264150" cy="91440"/>
          </a:xfrm>
          <a:solidFill>
            <a:schemeClr val="accent5"/>
          </a:solidFill>
        </p:grpSpPr>
        <p:sp>
          <p:nvSpPr>
            <p:cNvPr id="252" name="Chevron 251"/>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hevron 252"/>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hevron 253"/>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Containment"/>
          <p:cNvGrpSpPr/>
          <p:nvPr/>
        </p:nvGrpSpPr>
        <p:grpSpPr>
          <a:xfrm>
            <a:off x="1258662" y="1637712"/>
            <a:ext cx="978930" cy="106039"/>
            <a:chOff x="85725" y="-819151"/>
            <a:chExt cx="1201738" cy="130175"/>
          </a:xfrm>
          <a:solidFill>
            <a:schemeClr val="accent5">
              <a:lumMod val="75000"/>
            </a:schemeClr>
          </a:solidFill>
        </p:grpSpPr>
        <p:sp>
          <p:nvSpPr>
            <p:cNvPr id="256"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7"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68"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grpSp>
        <p:nvGrpSpPr>
          <p:cNvPr id="5" name="Sewerage"/>
          <p:cNvGrpSpPr/>
          <p:nvPr/>
        </p:nvGrpSpPr>
        <p:grpSpPr>
          <a:xfrm>
            <a:off x="1199487" y="2087942"/>
            <a:ext cx="6254815" cy="457200"/>
            <a:chOff x="1199487" y="2087942"/>
            <a:chExt cx="6254815" cy="457200"/>
          </a:xfrm>
        </p:grpSpPr>
        <p:sp>
          <p:nvSpPr>
            <p:cNvPr id="153"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219"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269" name="Rounded Rectangle 268"/>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270"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FSM"/>
          <p:cNvGrpSpPr/>
          <p:nvPr/>
        </p:nvGrpSpPr>
        <p:grpSpPr>
          <a:xfrm>
            <a:off x="1205684" y="3014431"/>
            <a:ext cx="6248618" cy="1178388"/>
            <a:chOff x="1205684" y="3014431"/>
            <a:chExt cx="6248618" cy="1178388"/>
          </a:xfrm>
        </p:grpSpPr>
        <p:sp>
          <p:nvSpPr>
            <p:cNvPr id="156" name="arrow"/>
            <p:cNvSpPr/>
            <p:nvPr/>
          </p:nvSpPr>
          <p:spPr>
            <a:xfrm>
              <a:off x="6997102" y="3475036"/>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982831" y="3360736"/>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221"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773916" y="3014431"/>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Vacuum truck</a:t>
              </a:r>
              <a:endParaRPr lang="en-US" sz="1200" dirty="0">
                <a:solidFill>
                  <a:schemeClr val="accent6"/>
                </a:solidFill>
              </a:endParaRPr>
            </a:p>
          </p:txBody>
        </p:sp>
        <p:sp>
          <p:nvSpPr>
            <p:cNvPr id="223" name="arrow"/>
            <p:cNvSpPr/>
            <p:nvPr/>
          </p:nvSpPr>
          <p:spPr>
            <a:xfrm>
              <a:off x="5229014" y="3605031"/>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458728" y="3789027"/>
              <a:ext cx="1005840"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Transfer</a:t>
              </a:r>
              <a:endParaRPr lang="en-US" sz="1200" dirty="0">
                <a:solidFill>
                  <a:schemeClr val="accent6"/>
                </a:solidFill>
              </a:endParaRPr>
            </a:p>
          </p:txBody>
        </p:sp>
        <p:sp>
          <p:nvSpPr>
            <p:cNvPr id="225" name="on-site to overflow arrow"/>
            <p:cNvSpPr/>
            <p:nvPr/>
          </p:nvSpPr>
          <p:spPr>
            <a:xfrm>
              <a:off x="3790398" y="3851559"/>
              <a:ext cx="64008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2773916" y="3735619"/>
              <a:ext cx="109728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Primary emptying</a:t>
              </a:r>
              <a:endParaRPr lang="en-US" sz="1200" dirty="0">
                <a:solidFill>
                  <a:schemeClr val="accent6"/>
                </a:solidFill>
              </a:endParaRPr>
            </a:p>
          </p:txBody>
        </p:sp>
        <p:sp>
          <p:nvSpPr>
            <p:cNvPr id="271"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grpSp>
    </p:spTree>
    <p:extLst>
      <p:ext uri="{BB962C8B-B14F-4D97-AF65-F5344CB8AC3E}">
        <p14:creationId xmlns:p14="http://schemas.microsoft.com/office/powerpoint/2010/main" val="221480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p:cNvSpPr/>
          <p:nvPr/>
        </p:nvSpPr>
        <p:spPr>
          <a:xfrm>
            <a:off x="4266463"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687255"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
          <p:cNvSpPr/>
          <p:nvPr/>
        </p:nvSpPr>
        <p:spPr>
          <a:xfrm>
            <a:off x="2675027" y="4380606"/>
            <a:ext cx="2859369" cy="274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rtlCol="0" anchor="ctr" anchorCtr="0"/>
          <a:lstStyle/>
          <a:p>
            <a:pPr algn="ctr"/>
            <a:r>
              <a:rPr lang="en-US" sz="1600" b="1" dirty="0" smtClean="0">
                <a:solidFill>
                  <a:schemeClr val="accent3">
                    <a:lumMod val="75000"/>
                  </a:schemeClr>
                </a:solidFill>
              </a:rPr>
              <a:t>Omni-</a:t>
            </a:r>
            <a:r>
              <a:rPr lang="en-US" sz="1600" b="1" dirty="0" err="1" smtClean="0">
                <a:solidFill>
                  <a:schemeClr val="accent3">
                    <a:lumMod val="75000"/>
                  </a:schemeClr>
                </a:solidFill>
              </a:rPr>
              <a:t>Ingestor</a:t>
            </a:r>
            <a:endParaRPr lang="en-US" sz="1600" b="1" dirty="0">
              <a:solidFill>
                <a:schemeClr val="accent3">
                  <a:lumMod val="75000"/>
                </a:schemeClr>
              </a:solidFill>
            </a:endParaRPr>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16</a:t>
            </a:fld>
            <a:endParaRPr lang="en-US" dirty="0">
              <a:solidFill>
                <a:srgbClr val="000000"/>
              </a:solidFill>
            </a:endParaRPr>
          </a:p>
        </p:txBody>
      </p:sp>
      <p:sp>
        <p:nvSpPr>
          <p:cNvPr id="7" name="Title 6"/>
          <p:cNvSpPr>
            <a:spLocks noGrp="1"/>
          </p:cNvSpPr>
          <p:nvPr>
            <p:ph type="title"/>
          </p:nvPr>
        </p:nvSpPr>
        <p:spPr/>
        <p:txBody>
          <a:bodyPr/>
          <a:lstStyle/>
          <a:p>
            <a:r>
              <a:rPr lang="en-US" dirty="0" smtClean="0"/>
              <a:t>Sanitation service chain: our investments</a:t>
            </a:r>
            <a:endParaRPr lang="en-US" dirty="0"/>
          </a:p>
        </p:txBody>
      </p:sp>
      <p:sp>
        <p:nvSpPr>
          <p:cNvPr id="155" name="Rectangle 154"/>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845671" y="1464750"/>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Reuse/Disposal"/>
          <p:cNvGrpSpPr/>
          <p:nvPr/>
        </p:nvGrpSpPr>
        <p:grpSpPr>
          <a:xfrm>
            <a:off x="7479799" y="1628013"/>
            <a:ext cx="1170319" cy="125437"/>
            <a:chOff x="7800975" y="-508001"/>
            <a:chExt cx="1436688" cy="153988"/>
          </a:xfrm>
          <a:solidFill>
            <a:schemeClr val="accent3">
              <a:lumMod val="75000"/>
            </a:schemeClr>
          </a:solidFill>
        </p:grpSpPr>
        <p:sp>
          <p:nvSpPr>
            <p:cNvPr id="206"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8" name="Chevrons"/>
          <p:cNvGrpSpPr/>
          <p:nvPr/>
        </p:nvGrpSpPr>
        <p:grpSpPr>
          <a:xfrm>
            <a:off x="7155497" y="1653488"/>
            <a:ext cx="215175" cy="74486"/>
            <a:chOff x="2177378" y="401620"/>
            <a:chExt cx="264150" cy="91440"/>
          </a:xfrm>
          <a:solidFill>
            <a:schemeClr val="accent5"/>
          </a:solidFill>
        </p:grpSpPr>
        <p:sp>
          <p:nvSpPr>
            <p:cNvPr id="203" name="Chevron 202"/>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hevron 203"/>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hevron 204"/>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Treatment"/>
          <p:cNvGrpSpPr/>
          <p:nvPr/>
        </p:nvGrpSpPr>
        <p:grpSpPr>
          <a:xfrm>
            <a:off x="6076463" y="1638358"/>
            <a:ext cx="818577" cy="104746"/>
            <a:chOff x="5437188" y="-819151"/>
            <a:chExt cx="1004888" cy="128588"/>
          </a:xfrm>
          <a:solidFill>
            <a:schemeClr val="accent5">
              <a:lumMod val="75000"/>
            </a:schemeClr>
          </a:solidFill>
        </p:grpSpPr>
        <p:sp>
          <p:nvSpPr>
            <p:cNvPr id="194"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0" name="Reuse/Disposal"/>
          <p:cNvGrpSpPr/>
          <p:nvPr/>
        </p:nvGrpSpPr>
        <p:grpSpPr>
          <a:xfrm>
            <a:off x="7479799" y="2253824"/>
            <a:ext cx="1170319" cy="125437"/>
            <a:chOff x="7800975" y="-508001"/>
            <a:chExt cx="1436688" cy="153988"/>
          </a:xfrm>
          <a:solidFill>
            <a:schemeClr val="accent3">
              <a:lumMod val="75000"/>
            </a:schemeClr>
          </a:solidFill>
        </p:grpSpPr>
        <p:sp>
          <p:nvSpPr>
            <p:cNvPr id="18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3" name="Reuse/Disposal"/>
          <p:cNvGrpSpPr/>
          <p:nvPr/>
        </p:nvGrpSpPr>
        <p:grpSpPr>
          <a:xfrm>
            <a:off x="7479799" y="3526618"/>
            <a:ext cx="1170319" cy="125437"/>
            <a:chOff x="7800975" y="-508001"/>
            <a:chExt cx="1436688" cy="153988"/>
          </a:xfrm>
          <a:solidFill>
            <a:schemeClr val="accent3">
              <a:lumMod val="75000"/>
            </a:schemeClr>
          </a:solidFill>
        </p:grpSpPr>
        <p:sp>
          <p:nvSpPr>
            <p:cNvPr id="166"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4" name="arrow"/>
          <p:cNvSpPr/>
          <p:nvPr/>
        </p:nvSpPr>
        <p:spPr>
          <a:xfrm>
            <a:off x="6997102" y="3475036"/>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5982831" y="3360736"/>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222" name="Rectangle 221"/>
          <p:cNvSpPr/>
          <p:nvPr/>
        </p:nvSpPr>
        <p:spPr>
          <a:xfrm>
            <a:off x="2687254" y="2744911"/>
            <a:ext cx="2847141"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Chevrons"/>
          <p:cNvGrpSpPr/>
          <p:nvPr/>
        </p:nvGrpSpPr>
        <p:grpSpPr>
          <a:xfrm>
            <a:off x="5581747" y="1653488"/>
            <a:ext cx="215175" cy="74486"/>
            <a:chOff x="2177378" y="401620"/>
            <a:chExt cx="264150" cy="91440"/>
          </a:xfrm>
          <a:solidFill>
            <a:schemeClr val="accent5"/>
          </a:solidFill>
        </p:grpSpPr>
        <p:sp>
          <p:nvSpPr>
            <p:cNvPr id="255" name="Chevron 25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hevron 255"/>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hevron 25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Transport"/>
          <p:cNvGrpSpPr/>
          <p:nvPr/>
        </p:nvGrpSpPr>
        <p:grpSpPr>
          <a:xfrm>
            <a:off x="4495315" y="1637712"/>
            <a:ext cx="822456" cy="106039"/>
            <a:chOff x="3205163" y="-1457326"/>
            <a:chExt cx="1009650" cy="130175"/>
          </a:xfrm>
          <a:solidFill>
            <a:schemeClr val="accent5">
              <a:lumMod val="75000"/>
            </a:schemeClr>
          </a:solidFill>
        </p:grpSpPr>
        <p:sp>
          <p:nvSpPr>
            <p:cNvPr id="246"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 name="Chevrons"/>
          <p:cNvGrpSpPr/>
          <p:nvPr/>
        </p:nvGrpSpPr>
        <p:grpSpPr>
          <a:xfrm>
            <a:off x="4012585" y="1653488"/>
            <a:ext cx="215175" cy="74486"/>
            <a:chOff x="2177378" y="401620"/>
            <a:chExt cx="264150" cy="91440"/>
          </a:xfrm>
          <a:solidFill>
            <a:schemeClr val="accent5"/>
          </a:solidFill>
        </p:grpSpPr>
        <p:sp>
          <p:nvSpPr>
            <p:cNvPr id="243" name="Chevron 242"/>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hevron 243"/>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hevron 244"/>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Emptying"/>
          <p:cNvGrpSpPr/>
          <p:nvPr/>
        </p:nvGrpSpPr>
        <p:grpSpPr>
          <a:xfrm>
            <a:off x="2982059" y="1637712"/>
            <a:ext cx="690552" cy="106039"/>
            <a:chOff x="2265363" y="-819151"/>
            <a:chExt cx="847725" cy="130175"/>
          </a:xfrm>
          <a:solidFill>
            <a:schemeClr val="accent5">
              <a:lumMod val="75000"/>
            </a:schemeClr>
          </a:solidFill>
        </p:grpSpPr>
        <p:sp>
          <p:nvSpPr>
            <p:cNvPr id="235"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9"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2773916" y="3014431"/>
            <a:ext cx="2690652"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60000"/>
                    <a:lumOff val="40000"/>
                  </a:schemeClr>
                </a:solidFill>
              </a:rPr>
              <a:t>Vacuum truck</a:t>
            </a:r>
            <a:endParaRPr lang="en-US" sz="1200" dirty="0">
              <a:solidFill>
                <a:schemeClr val="accent3">
                  <a:lumMod val="60000"/>
                  <a:lumOff val="40000"/>
                </a:schemeClr>
              </a:solidFill>
            </a:endParaRPr>
          </a:p>
        </p:txBody>
      </p:sp>
      <p:sp>
        <p:nvSpPr>
          <p:cNvPr id="231" name="arrow"/>
          <p:cNvSpPr/>
          <p:nvPr/>
        </p:nvSpPr>
        <p:spPr>
          <a:xfrm>
            <a:off x="5229014" y="3605031"/>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4458728" y="3789027"/>
            <a:ext cx="1005840"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Transfer</a:t>
            </a:r>
          </a:p>
        </p:txBody>
      </p:sp>
      <p:sp>
        <p:nvSpPr>
          <p:cNvPr id="233" name="on-site to overflow arrow"/>
          <p:cNvSpPr/>
          <p:nvPr/>
        </p:nvSpPr>
        <p:spPr>
          <a:xfrm>
            <a:off x="3790398" y="3851559"/>
            <a:ext cx="64008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773916" y="3735619"/>
            <a:ext cx="109728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Primary emptying</a:t>
            </a:r>
          </a:p>
        </p:txBody>
      </p:sp>
      <p:sp>
        <p:nvSpPr>
          <p:cNvPr id="258" name="Rectangle 257"/>
          <p:cNvSpPr/>
          <p:nvPr/>
        </p:nvSpPr>
        <p:spPr>
          <a:xfrm>
            <a:off x="1108047"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Chevrons"/>
          <p:cNvGrpSpPr/>
          <p:nvPr/>
        </p:nvGrpSpPr>
        <p:grpSpPr>
          <a:xfrm>
            <a:off x="2431388" y="1653488"/>
            <a:ext cx="215175" cy="74486"/>
            <a:chOff x="2177378" y="401620"/>
            <a:chExt cx="264150" cy="91440"/>
          </a:xfrm>
          <a:solidFill>
            <a:schemeClr val="accent5"/>
          </a:solidFill>
        </p:grpSpPr>
        <p:sp>
          <p:nvSpPr>
            <p:cNvPr id="260" name="Chevron 259"/>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hevron 260"/>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hevron 261"/>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Containment"/>
          <p:cNvGrpSpPr/>
          <p:nvPr/>
        </p:nvGrpSpPr>
        <p:grpSpPr>
          <a:xfrm>
            <a:off x="1258662" y="1637712"/>
            <a:ext cx="978930" cy="106039"/>
            <a:chOff x="85725" y="-819151"/>
            <a:chExt cx="1201738" cy="130175"/>
          </a:xfrm>
          <a:solidFill>
            <a:schemeClr val="accent5">
              <a:lumMod val="75000"/>
            </a:schemeClr>
          </a:solidFill>
        </p:grpSpPr>
        <p:sp>
          <p:nvSpPr>
            <p:cNvPr id="264"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5"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76"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279"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grpSp>
        <p:nvGrpSpPr>
          <p:cNvPr id="136" name="Sewerage"/>
          <p:cNvGrpSpPr/>
          <p:nvPr/>
        </p:nvGrpSpPr>
        <p:grpSpPr>
          <a:xfrm>
            <a:off x="1199487" y="2087942"/>
            <a:ext cx="6254815" cy="457200"/>
            <a:chOff x="1199487" y="2087942"/>
            <a:chExt cx="6254815" cy="457200"/>
          </a:xfrm>
        </p:grpSpPr>
        <p:sp>
          <p:nvSpPr>
            <p:cNvPr id="137"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139"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141" name="Rounded Rectangle 140"/>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142"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0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5845671" y="1464750"/>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5845671"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17</a:t>
            </a:fld>
            <a:endParaRPr lang="en-US" dirty="0">
              <a:solidFill>
                <a:srgbClr val="000000"/>
              </a:solidFill>
            </a:endParaRPr>
          </a:p>
        </p:txBody>
      </p:sp>
      <p:sp>
        <p:nvSpPr>
          <p:cNvPr id="7" name="Title 6"/>
          <p:cNvSpPr>
            <a:spLocks noGrp="1"/>
          </p:cNvSpPr>
          <p:nvPr>
            <p:ph type="title"/>
          </p:nvPr>
        </p:nvSpPr>
        <p:spPr/>
        <p:txBody>
          <a:bodyPr/>
          <a:lstStyle/>
          <a:p>
            <a:r>
              <a:rPr lang="en-US" dirty="0" smtClean="0"/>
              <a:t>Sanitation service chain: our investments</a:t>
            </a:r>
            <a:endParaRPr lang="en-US" dirty="0"/>
          </a:p>
        </p:txBody>
      </p:sp>
      <p:sp>
        <p:nvSpPr>
          <p:cNvPr id="154" name="Rectangle 153"/>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Reuse/Disposal"/>
          <p:cNvGrpSpPr/>
          <p:nvPr/>
        </p:nvGrpSpPr>
        <p:grpSpPr>
          <a:xfrm>
            <a:off x="7479799" y="1628013"/>
            <a:ext cx="1170319" cy="125437"/>
            <a:chOff x="7800975" y="-508001"/>
            <a:chExt cx="1436688" cy="153988"/>
          </a:xfrm>
          <a:solidFill>
            <a:schemeClr val="accent3">
              <a:lumMod val="75000"/>
            </a:schemeClr>
          </a:solidFill>
        </p:grpSpPr>
        <p:sp>
          <p:nvSpPr>
            <p:cNvPr id="205"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 name="Chevrons"/>
          <p:cNvGrpSpPr/>
          <p:nvPr/>
        </p:nvGrpSpPr>
        <p:grpSpPr>
          <a:xfrm>
            <a:off x="7155497" y="1653488"/>
            <a:ext cx="215175" cy="74486"/>
            <a:chOff x="2177378" y="401620"/>
            <a:chExt cx="264150" cy="91440"/>
          </a:xfrm>
          <a:solidFill>
            <a:schemeClr val="accent5"/>
          </a:solidFill>
        </p:grpSpPr>
        <p:sp>
          <p:nvSpPr>
            <p:cNvPr id="202" name="Chevron 201"/>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hevron 202"/>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hevron 203"/>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Treatment"/>
          <p:cNvGrpSpPr/>
          <p:nvPr/>
        </p:nvGrpSpPr>
        <p:grpSpPr>
          <a:xfrm>
            <a:off x="6076463" y="1638358"/>
            <a:ext cx="818577" cy="104746"/>
            <a:chOff x="5437188" y="-819151"/>
            <a:chExt cx="1004888" cy="128588"/>
          </a:xfrm>
          <a:solidFill>
            <a:schemeClr val="accent5">
              <a:lumMod val="75000"/>
            </a:schemeClr>
          </a:solidFill>
        </p:grpSpPr>
        <p:sp>
          <p:nvSpPr>
            <p:cNvPr id="193"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9" name="Reuse/Disposal"/>
          <p:cNvGrpSpPr/>
          <p:nvPr/>
        </p:nvGrpSpPr>
        <p:grpSpPr>
          <a:xfrm>
            <a:off x="7479799" y="2253824"/>
            <a:ext cx="1170319" cy="125437"/>
            <a:chOff x="7800975" y="-508001"/>
            <a:chExt cx="1436688" cy="153988"/>
          </a:xfrm>
          <a:solidFill>
            <a:schemeClr val="accent3">
              <a:lumMod val="75000"/>
            </a:schemeClr>
          </a:solidFill>
        </p:grpSpPr>
        <p:sp>
          <p:nvSpPr>
            <p:cNvPr id="179"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2" name="Reuse/Disposal"/>
          <p:cNvGrpSpPr/>
          <p:nvPr/>
        </p:nvGrpSpPr>
        <p:grpSpPr>
          <a:xfrm>
            <a:off x="7479799" y="3526618"/>
            <a:ext cx="1170319" cy="125437"/>
            <a:chOff x="7800975" y="-508001"/>
            <a:chExt cx="1436688" cy="153988"/>
          </a:xfrm>
          <a:solidFill>
            <a:schemeClr val="accent3">
              <a:lumMod val="75000"/>
            </a:schemeClr>
          </a:solidFill>
        </p:grpSpPr>
        <p:sp>
          <p:nvSpPr>
            <p:cNvPr id="165"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arrow"/>
          <p:cNvSpPr/>
          <p:nvPr/>
        </p:nvSpPr>
        <p:spPr>
          <a:xfrm>
            <a:off x="6997102" y="3475036"/>
            <a:ext cx="45720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5982831" y="3360736"/>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Treatment plant</a:t>
            </a:r>
          </a:p>
        </p:txBody>
      </p:sp>
      <p:sp>
        <p:nvSpPr>
          <p:cNvPr id="220" name="Rectangle 219"/>
          <p:cNvSpPr/>
          <p:nvPr/>
        </p:nvSpPr>
        <p:spPr>
          <a:xfrm>
            <a:off x="4266463"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687255"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Chevrons"/>
          <p:cNvGrpSpPr/>
          <p:nvPr/>
        </p:nvGrpSpPr>
        <p:grpSpPr>
          <a:xfrm>
            <a:off x="5581747" y="1653488"/>
            <a:ext cx="215175" cy="74486"/>
            <a:chOff x="2177378" y="401620"/>
            <a:chExt cx="264150" cy="91440"/>
          </a:xfrm>
          <a:solidFill>
            <a:schemeClr val="accent5"/>
          </a:solidFill>
        </p:grpSpPr>
        <p:sp>
          <p:nvSpPr>
            <p:cNvPr id="254" name="Chevron 253"/>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hevron 254"/>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hevron 255"/>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Transport"/>
          <p:cNvGrpSpPr/>
          <p:nvPr/>
        </p:nvGrpSpPr>
        <p:grpSpPr>
          <a:xfrm>
            <a:off x="4495315" y="1637712"/>
            <a:ext cx="822456" cy="106039"/>
            <a:chOff x="3205163" y="-1457326"/>
            <a:chExt cx="1009650" cy="130175"/>
          </a:xfrm>
          <a:solidFill>
            <a:schemeClr val="accent5">
              <a:lumMod val="75000"/>
            </a:schemeClr>
          </a:solidFill>
        </p:grpSpPr>
        <p:sp>
          <p:nvSpPr>
            <p:cNvPr id="245"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4" name="Chevrons"/>
          <p:cNvGrpSpPr/>
          <p:nvPr/>
        </p:nvGrpSpPr>
        <p:grpSpPr>
          <a:xfrm>
            <a:off x="4012585" y="1653488"/>
            <a:ext cx="215175" cy="74486"/>
            <a:chOff x="2177378" y="401620"/>
            <a:chExt cx="264150" cy="91440"/>
          </a:xfrm>
          <a:solidFill>
            <a:schemeClr val="accent5"/>
          </a:solidFill>
        </p:grpSpPr>
        <p:sp>
          <p:nvSpPr>
            <p:cNvPr id="242" name="Chevron 241"/>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hevron 242"/>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hevron 243"/>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Emptying"/>
          <p:cNvGrpSpPr/>
          <p:nvPr/>
        </p:nvGrpSpPr>
        <p:grpSpPr>
          <a:xfrm>
            <a:off x="2982059" y="1637712"/>
            <a:ext cx="690552" cy="106039"/>
            <a:chOff x="2265363" y="-819151"/>
            <a:chExt cx="847725" cy="130175"/>
          </a:xfrm>
          <a:solidFill>
            <a:schemeClr val="accent5">
              <a:lumMod val="75000"/>
            </a:schemeClr>
          </a:solidFill>
        </p:grpSpPr>
        <p:sp>
          <p:nvSpPr>
            <p:cNvPr id="234"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8"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2773916" y="3014431"/>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Vacuum truck</a:t>
            </a:r>
            <a:endParaRPr lang="en-US" sz="1200" dirty="0">
              <a:solidFill>
                <a:schemeClr val="accent6"/>
              </a:solidFill>
            </a:endParaRPr>
          </a:p>
        </p:txBody>
      </p:sp>
      <p:sp>
        <p:nvSpPr>
          <p:cNvPr id="230" name="arrow"/>
          <p:cNvSpPr/>
          <p:nvPr/>
        </p:nvSpPr>
        <p:spPr>
          <a:xfrm>
            <a:off x="5229014" y="3605031"/>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4458728" y="3789027"/>
            <a:ext cx="1005840"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Transfer</a:t>
            </a:r>
            <a:endParaRPr lang="en-US" sz="1200" dirty="0">
              <a:solidFill>
                <a:schemeClr val="accent6"/>
              </a:solidFill>
            </a:endParaRPr>
          </a:p>
        </p:txBody>
      </p:sp>
      <p:sp>
        <p:nvSpPr>
          <p:cNvPr id="232" name="on-site to overflow arrow"/>
          <p:cNvSpPr/>
          <p:nvPr/>
        </p:nvSpPr>
        <p:spPr>
          <a:xfrm>
            <a:off x="3790398" y="3851559"/>
            <a:ext cx="64008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2773916" y="3735619"/>
            <a:ext cx="109728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Primary emptying</a:t>
            </a:r>
            <a:endParaRPr lang="en-US" sz="1200" dirty="0">
              <a:solidFill>
                <a:schemeClr val="accent6"/>
              </a:solidFill>
            </a:endParaRPr>
          </a:p>
        </p:txBody>
      </p:sp>
      <p:sp>
        <p:nvSpPr>
          <p:cNvPr id="257" name="Rectangle 256"/>
          <p:cNvSpPr/>
          <p:nvPr/>
        </p:nvSpPr>
        <p:spPr>
          <a:xfrm>
            <a:off x="1108047"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Chevrons"/>
          <p:cNvGrpSpPr/>
          <p:nvPr/>
        </p:nvGrpSpPr>
        <p:grpSpPr>
          <a:xfrm>
            <a:off x="2431388" y="1653488"/>
            <a:ext cx="215175" cy="74486"/>
            <a:chOff x="2177378" y="401620"/>
            <a:chExt cx="264150" cy="91440"/>
          </a:xfrm>
          <a:solidFill>
            <a:schemeClr val="accent5"/>
          </a:solidFill>
        </p:grpSpPr>
        <p:sp>
          <p:nvSpPr>
            <p:cNvPr id="259" name="Chevron 258"/>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hevron 259"/>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hevron 260"/>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Containment"/>
          <p:cNvGrpSpPr/>
          <p:nvPr/>
        </p:nvGrpSpPr>
        <p:grpSpPr>
          <a:xfrm>
            <a:off x="1258662" y="1637712"/>
            <a:ext cx="978930" cy="106039"/>
            <a:chOff x="85725" y="-819151"/>
            <a:chExt cx="1201738" cy="130175"/>
          </a:xfrm>
          <a:solidFill>
            <a:schemeClr val="accent5">
              <a:lumMod val="75000"/>
            </a:schemeClr>
          </a:solidFill>
        </p:grpSpPr>
        <p:sp>
          <p:nvSpPr>
            <p:cNvPr id="263"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4"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75"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278"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sp>
        <p:nvSpPr>
          <p:cNvPr id="132" name="text"/>
          <p:cNvSpPr/>
          <p:nvPr/>
        </p:nvSpPr>
        <p:spPr>
          <a:xfrm>
            <a:off x="5625691" y="4380606"/>
            <a:ext cx="1720120" cy="2743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pPr algn="ctr"/>
            <a:r>
              <a:rPr lang="en-US" sz="1600" b="1" dirty="0" smtClean="0">
                <a:solidFill>
                  <a:schemeClr val="accent3">
                    <a:lumMod val="75000"/>
                  </a:schemeClr>
                </a:solidFill>
              </a:rPr>
              <a:t>Omni-Processor</a:t>
            </a:r>
            <a:endParaRPr lang="en-US" sz="1600" b="1" dirty="0">
              <a:solidFill>
                <a:schemeClr val="accent3">
                  <a:lumMod val="75000"/>
                </a:schemeClr>
              </a:solidFill>
            </a:endParaRPr>
          </a:p>
        </p:txBody>
      </p:sp>
      <p:grpSp>
        <p:nvGrpSpPr>
          <p:cNvPr id="134" name="Sewerage"/>
          <p:cNvGrpSpPr/>
          <p:nvPr/>
        </p:nvGrpSpPr>
        <p:grpSpPr>
          <a:xfrm>
            <a:off x="1199487" y="2087942"/>
            <a:ext cx="6254815" cy="457200"/>
            <a:chOff x="1199487" y="2087942"/>
            <a:chExt cx="6254815" cy="457200"/>
          </a:xfrm>
        </p:grpSpPr>
        <p:sp>
          <p:nvSpPr>
            <p:cNvPr id="135"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137"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139" name="Rounded Rectangle 138"/>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140"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Rectangle 510"/>
          <p:cNvSpPr/>
          <p:nvPr/>
        </p:nvSpPr>
        <p:spPr>
          <a:xfrm>
            <a:off x="2687255" y="2744910"/>
            <a:ext cx="1280160" cy="1635065"/>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4273575"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687255" y="1464751"/>
            <a:ext cx="1280160" cy="128016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1106424" y="2744910"/>
            <a:ext cx="1280160" cy="1644209"/>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1106424" y="1463039"/>
            <a:ext cx="1280160" cy="128187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5845671"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845671" y="1464750"/>
            <a:ext cx="1280160" cy="1280161"/>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266463" y="1464751"/>
            <a:ext cx="1280160" cy="1280159"/>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7424878"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Fade Brown"/>
          <p:cNvGrpSpPr/>
          <p:nvPr/>
        </p:nvGrpSpPr>
        <p:grpSpPr>
          <a:xfrm>
            <a:off x="1106424" y="1463039"/>
            <a:ext cx="6017784" cy="2926081"/>
            <a:chOff x="1260447" y="1617150"/>
            <a:chExt cx="6017784" cy="2926081"/>
          </a:xfrm>
        </p:grpSpPr>
        <p:sp>
          <p:nvSpPr>
            <p:cNvPr id="594" name="Rectangle 593"/>
            <p:cNvSpPr/>
            <p:nvPr/>
          </p:nvSpPr>
          <p:spPr>
            <a:xfrm>
              <a:off x="5998071" y="1617150"/>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4418863" y="16171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2839655" y="16171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1260447" y="16171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18</a:t>
            </a:fld>
            <a:endParaRPr lang="en-US" dirty="0">
              <a:solidFill>
                <a:srgbClr val="000000"/>
              </a:solidFill>
            </a:endParaRPr>
          </a:p>
        </p:txBody>
      </p:sp>
      <p:sp>
        <p:nvSpPr>
          <p:cNvPr id="7" name="Title 6"/>
          <p:cNvSpPr>
            <a:spLocks noGrp="1"/>
          </p:cNvSpPr>
          <p:nvPr>
            <p:ph type="title"/>
          </p:nvPr>
        </p:nvSpPr>
        <p:spPr/>
        <p:txBody>
          <a:bodyPr/>
          <a:lstStyle/>
          <a:p>
            <a:r>
              <a:rPr lang="en-US" dirty="0" smtClean="0"/>
              <a:t>Sanitation service chain: our investments</a:t>
            </a:r>
            <a:endParaRPr lang="en-US" dirty="0"/>
          </a:p>
        </p:txBody>
      </p:sp>
      <p:sp>
        <p:nvSpPr>
          <p:cNvPr id="147" name="Rectangle 146"/>
          <p:cNvSpPr/>
          <p:nvPr/>
        </p:nvSpPr>
        <p:spPr>
          <a:xfrm>
            <a:off x="7424878" y="1464751"/>
            <a:ext cx="1280160" cy="128016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Reuse/Disposal"/>
          <p:cNvGrpSpPr/>
          <p:nvPr/>
        </p:nvGrpSpPr>
        <p:grpSpPr>
          <a:xfrm>
            <a:off x="7479799" y="1628013"/>
            <a:ext cx="1170319" cy="125437"/>
            <a:chOff x="7800975" y="-508001"/>
            <a:chExt cx="1436688" cy="153988"/>
          </a:xfrm>
          <a:solidFill>
            <a:schemeClr val="accent3">
              <a:lumMod val="75000"/>
            </a:schemeClr>
          </a:solidFill>
        </p:grpSpPr>
        <p:sp>
          <p:nvSpPr>
            <p:cNvPr id="19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Reuse/Disposal"/>
          <p:cNvGrpSpPr/>
          <p:nvPr/>
        </p:nvGrpSpPr>
        <p:grpSpPr>
          <a:xfrm>
            <a:off x="7479799" y="2253824"/>
            <a:ext cx="1170319" cy="125437"/>
            <a:chOff x="7800975" y="-508001"/>
            <a:chExt cx="1436688" cy="153988"/>
          </a:xfrm>
          <a:solidFill>
            <a:schemeClr val="accent3">
              <a:lumMod val="75000"/>
            </a:schemeClr>
          </a:solidFill>
        </p:grpSpPr>
        <p:sp>
          <p:nvSpPr>
            <p:cNvPr id="172"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Reuse/Disposal"/>
          <p:cNvGrpSpPr/>
          <p:nvPr/>
        </p:nvGrpSpPr>
        <p:grpSpPr>
          <a:xfrm>
            <a:off x="7479799" y="3526618"/>
            <a:ext cx="1170319" cy="125437"/>
            <a:chOff x="7800975" y="-508001"/>
            <a:chExt cx="1436688" cy="153988"/>
          </a:xfrm>
          <a:solidFill>
            <a:schemeClr val="accent3">
              <a:lumMod val="75000"/>
            </a:schemeClr>
          </a:solidFill>
        </p:grpSpPr>
        <p:sp>
          <p:nvSpPr>
            <p:cNvPr id="15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7"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68"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131" name="text"/>
          <p:cNvSpPr/>
          <p:nvPr/>
        </p:nvSpPr>
        <p:spPr>
          <a:xfrm>
            <a:off x="1118217" y="4379976"/>
            <a:ext cx="2692778" cy="2628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r>
              <a:rPr lang="en-US" sz="1600" b="1" dirty="0" smtClean="0">
                <a:solidFill>
                  <a:schemeClr val="accent3">
                    <a:lumMod val="75000"/>
                  </a:schemeClr>
                </a:solidFill>
              </a:rPr>
              <a:t>Reinvented</a:t>
            </a:r>
            <a:r>
              <a:rPr lang="en-US" sz="1400" b="1" dirty="0" smtClean="0">
                <a:solidFill>
                  <a:schemeClr val="accent3">
                    <a:lumMod val="75000"/>
                  </a:schemeClr>
                </a:solidFill>
              </a:rPr>
              <a:t> </a:t>
            </a:r>
            <a:r>
              <a:rPr lang="en-US" sz="1600" b="1" dirty="0" smtClean="0">
                <a:solidFill>
                  <a:schemeClr val="accent3">
                    <a:lumMod val="75000"/>
                  </a:schemeClr>
                </a:solidFill>
              </a:rPr>
              <a:t>Toilet</a:t>
            </a:r>
            <a:endParaRPr lang="en-US" sz="1400" b="1" dirty="0">
              <a:solidFill>
                <a:schemeClr val="accent3">
                  <a:lumMod val="75000"/>
                </a:schemeClr>
              </a:solidFill>
            </a:endParaRPr>
          </a:p>
        </p:txBody>
      </p:sp>
      <p:sp>
        <p:nvSpPr>
          <p:cNvPr id="134" name="Rectangle 133"/>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Reuse/Disposal"/>
          <p:cNvGrpSpPr/>
          <p:nvPr/>
        </p:nvGrpSpPr>
        <p:grpSpPr>
          <a:xfrm>
            <a:off x="7479799" y="1628013"/>
            <a:ext cx="1170319" cy="125437"/>
            <a:chOff x="7800975" y="-508001"/>
            <a:chExt cx="1436688" cy="153988"/>
          </a:xfrm>
          <a:solidFill>
            <a:schemeClr val="accent3">
              <a:lumMod val="75000"/>
            </a:schemeClr>
          </a:solidFill>
        </p:grpSpPr>
        <p:sp>
          <p:nvSpPr>
            <p:cNvPr id="37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Chevrons"/>
          <p:cNvGrpSpPr/>
          <p:nvPr/>
        </p:nvGrpSpPr>
        <p:grpSpPr>
          <a:xfrm>
            <a:off x="7155497" y="1653488"/>
            <a:ext cx="215175" cy="74486"/>
            <a:chOff x="2177378" y="401620"/>
            <a:chExt cx="264150" cy="91440"/>
          </a:xfrm>
          <a:solidFill>
            <a:schemeClr val="accent5"/>
          </a:solidFill>
        </p:grpSpPr>
        <p:sp>
          <p:nvSpPr>
            <p:cNvPr id="367" name="Chevron 36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hevron 36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hevron 36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Treatment"/>
          <p:cNvGrpSpPr/>
          <p:nvPr/>
        </p:nvGrpSpPr>
        <p:grpSpPr>
          <a:xfrm>
            <a:off x="6076463" y="1638358"/>
            <a:ext cx="818577" cy="104746"/>
            <a:chOff x="5437188" y="-819151"/>
            <a:chExt cx="1004888" cy="128588"/>
          </a:xfrm>
          <a:solidFill>
            <a:schemeClr val="accent5">
              <a:lumMod val="75000"/>
            </a:schemeClr>
          </a:solidFill>
        </p:grpSpPr>
        <p:sp>
          <p:nvSpPr>
            <p:cNvPr id="358"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 name="Reuse/Disposal"/>
          <p:cNvGrpSpPr/>
          <p:nvPr/>
        </p:nvGrpSpPr>
        <p:grpSpPr>
          <a:xfrm>
            <a:off x="7479799" y="2253824"/>
            <a:ext cx="1170319" cy="125437"/>
            <a:chOff x="7800975" y="-508001"/>
            <a:chExt cx="1436688" cy="153988"/>
          </a:xfrm>
          <a:solidFill>
            <a:schemeClr val="accent3">
              <a:lumMod val="75000"/>
            </a:schemeClr>
          </a:solidFill>
        </p:grpSpPr>
        <p:sp>
          <p:nvSpPr>
            <p:cNvPr id="344"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2" name="Reuse/Disposal"/>
          <p:cNvGrpSpPr/>
          <p:nvPr/>
        </p:nvGrpSpPr>
        <p:grpSpPr>
          <a:xfrm>
            <a:off x="7479799" y="3526618"/>
            <a:ext cx="1170319" cy="125437"/>
            <a:chOff x="7800975" y="-508001"/>
            <a:chExt cx="1436688" cy="153988"/>
          </a:xfrm>
          <a:solidFill>
            <a:schemeClr val="accent3">
              <a:lumMod val="75000"/>
            </a:schemeClr>
          </a:solidFill>
        </p:grpSpPr>
        <p:sp>
          <p:nvSpPr>
            <p:cNvPr id="3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Chevrons"/>
          <p:cNvGrpSpPr/>
          <p:nvPr/>
        </p:nvGrpSpPr>
        <p:grpSpPr>
          <a:xfrm>
            <a:off x="5581747" y="1653488"/>
            <a:ext cx="215175" cy="74486"/>
            <a:chOff x="2177378" y="401620"/>
            <a:chExt cx="264150" cy="91440"/>
          </a:xfrm>
          <a:solidFill>
            <a:schemeClr val="accent5"/>
          </a:solidFill>
        </p:grpSpPr>
        <p:sp>
          <p:nvSpPr>
            <p:cNvPr id="327" name="Chevron 3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hevron 327"/>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hevron 3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Transport"/>
          <p:cNvGrpSpPr/>
          <p:nvPr/>
        </p:nvGrpSpPr>
        <p:grpSpPr>
          <a:xfrm>
            <a:off x="4495315" y="1637712"/>
            <a:ext cx="822456" cy="106039"/>
            <a:chOff x="3205163" y="-1457326"/>
            <a:chExt cx="1009650" cy="130175"/>
          </a:xfrm>
          <a:solidFill>
            <a:schemeClr val="accent5">
              <a:lumMod val="75000"/>
            </a:schemeClr>
          </a:solidFill>
        </p:grpSpPr>
        <p:sp>
          <p:nvSpPr>
            <p:cNvPr id="318"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Chevrons"/>
          <p:cNvGrpSpPr/>
          <p:nvPr/>
        </p:nvGrpSpPr>
        <p:grpSpPr>
          <a:xfrm>
            <a:off x="4012585" y="1653488"/>
            <a:ext cx="215175" cy="74486"/>
            <a:chOff x="2177378" y="401620"/>
            <a:chExt cx="264150" cy="91440"/>
          </a:xfrm>
          <a:solidFill>
            <a:schemeClr val="accent5"/>
          </a:solidFill>
        </p:grpSpPr>
        <p:sp>
          <p:nvSpPr>
            <p:cNvPr id="315" name="Chevron 31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hevron 31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hevron 31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Emptying"/>
          <p:cNvGrpSpPr/>
          <p:nvPr/>
        </p:nvGrpSpPr>
        <p:grpSpPr>
          <a:xfrm>
            <a:off x="2982059" y="1637712"/>
            <a:ext cx="690552" cy="106039"/>
            <a:chOff x="2265363" y="-819151"/>
            <a:chExt cx="847725" cy="130175"/>
          </a:xfrm>
          <a:solidFill>
            <a:schemeClr val="accent5">
              <a:lumMod val="75000"/>
            </a:schemeClr>
          </a:solidFill>
        </p:grpSpPr>
        <p:sp>
          <p:nvSpPr>
            <p:cNvPr id="30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Blue FSM"/>
          <p:cNvGrpSpPr/>
          <p:nvPr/>
        </p:nvGrpSpPr>
        <p:grpSpPr>
          <a:xfrm>
            <a:off x="1205684" y="3014431"/>
            <a:ext cx="6248618" cy="1178388"/>
            <a:chOff x="1205684" y="3014431"/>
            <a:chExt cx="6248618" cy="1178388"/>
          </a:xfrm>
        </p:grpSpPr>
        <p:sp>
          <p:nvSpPr>
            <p:cNvPr id="156" name="arrow"/>
            <p:cNvSpPr/>
            <p:nvPr/>
          </p:nvSpPr>
          <p:spPr>
            <a:xfrm>
              <a:off x="6997102" y="3475036"/>
              <a:ext cx="45720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982831" y="3360736"/>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Treatment plant</a:t>
              </a:r>
            </a:p>
          </p:txBody>
        </p:sp>
        <p:sp>
          <p:nvSpPr>
            <p:cNvPr id="221"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773916" y="3014431"/>
              <a:ext cx="2690652"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60000"/>
                      <a:lumOff val="40000"/>
                    </a:schemeClr>
                  </a:solidFill>
                </a:rPr>
                <a:t>Vacuum truck</a:t>
              </a:r>
              <a:endParaRPr lang="en-US" sz="1200" dirty="0">
                <a:solidFill>
                  <a:schemeClr val="accent3">
                    <a:lumMod val="60000"/>
                    <a:lumOff val="40000"/>
                  </a:schemeClr>
                </a:solidFill>
              </a:endParaRPr>
            </a:p>
          </p:txBody>
        </p:sp>
        <p:sp>
          <p:nvSpPr>
            <p:cNvPr id="223" name="arrow"/>
            <p:cNvSpPr/>
            <p:nvPr/>
          </p:nvSpPr>
          <p:spPr>
            <a:xfrm>
              <a:off x="5229014" y="3605031"/>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458728" y="3789027"/>
              <a:ext cx="1005840"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60000"/>
                      <a:lumOff val="40000"/>
                    </a:schemeClr>
                  </a:solidFill>
                </a:rPr>
                <a:t>Transfer</a:t>
              </a:r>
              <a:endParaRPr lang="en-US" sz="1200" dirty="0">
                <a:solidFill>
                  <a:schemeClr val="accent3">
                    <a:lumMod val="60000"/>
                    <a:lumOff val="40000"/>
                  </a:schemeClr>
                </a:solidFill>
              </a:endParaRPr>
            </a:p>
          </p:txBody>
        </p:sp>
        <p:sp>
          <p:nvSpPr>
            <p:cNvPr id="225" name="on-site to overflow arrow"/>
            <p:cNvSpPr/>
            <p:nvPr/>
          </p:nvSpPr>
          <p:spPr>
            <a:xfrm>
              <a:off x="3790398" y="3851559"/>
              <a:ext cx="64008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2773916" y="3735619"/>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60000"/>
                      <a:lumOff val="40000"/>
                    </a:schemeClr>
                  </a:solidFill>
                </a:rPr>
                <a:t>Primary emptying</a:t>
              </a:r>
              <a:endParaRPr lang="en-US" sz="1200" dirty="0">
                <a:solidFill>
                  <a:schemeClr val="accent3">
                    <a:lumMod val="60000"/>
                    <a:lumOff val="40000"/>
                  </a:schemeClr>
                </a:solidFill>
              </a:endParaRPr>
            </a:p>
          </p:txBody>
        </p:sp>
        <p:sp>
          <p:nvSpPr>
            <p:cNvPr id="271" name="arrow"/>
            <p:cNvSpPr/>
            <p:nvPr/>
          </p:nvSpPr>
          <p:spPr>
            <a:xfrm>
              <a:off x="2022218" y="3086416"/>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1205684" y="3315016"/>
              <a:ext cx="1005840" cy="5486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Latrine or</a:t>
              </a:r>
              <a:br>
                <a:rPr lang="en-US" sz="1200" dirty="0">
                  <a:solidFill>
                    <a:schemeClr val="accent3">
                      <a:lumMod val="60000"/>
                      <a:lumOff val="40000"/>
                    </a:schemeClr>
                  </a:solidFill>
                </a:rPr>
              </a:br>
              <a:r>
                <a:rPr lang="en-US" sz="1200" dirty="0">
                  <a:solidFill>
                    <a:schemeClr val="accent3">
                      <a:lumMod val="60000"/>
                      <a:lumOff val="40000"/>
                    </a:schemeClr>
                  </a:solidFill>
                </a:rPr>
                <a:t>septic tank</a:t>
              </a:r>
            </a:p>
          </p:txBody>
        </p:sp>
        <p:sp>
          <p:nvSpPr>
            <p:cNvPr id="143" name="arrow"/>
            <p:cNvSpPr/>
            <p:nvPr/>
          </p:nvSpPr>
          <p:spPr>
            <a:xfrm>
              <a:off x="6997102" y="3475036"/>
              <a:ext cx="45720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982831" y="3360736"/>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Treatment plant</a:t>
              </a:r>
            </a:p>
          </p:txBody>
        </p:sp>
        <p:sp>
          <p:nvSpPr>
            <p:cNvPr id="279"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arrow"/>
            <p:cNvSpPr/>
            <p:nvPr/>
          </p:nvSpPr>
          <p:spPr>
            <a:xfrm>
              <a:off x="5229014" y="3605031"/>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4458728" y="3789027"/>
              <a:ext cx="1005840"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Transfer</a:t>
              </a:r>
            </a:p>
          </p:txBody>
        </p:sp>
        <p:sp>
          <p:nvSpPr>
            <p:cNvPr id="283" name="on-site to overflow arrow"/>
            <p:cNvSpPr/>
            <p:nvPr/>
          </p:nvSpPr>
          <p:spPr>
            <a:xfrm>
              <a:off x="3790398" y="3851559"/>
              <a:ext cx="64008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2773916" y="3735619"/>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Primary emptying</a:t>
              </a:r>
            </a:p>
          </p:txBody>
        </p:sp>
      </p:grpSp>
      <p:grpSp>
        <p:nvGrpSpPr>
          <p:cNvPr id="286" name="Chevrons"/>
          <p:cNvGrpSpPr/>
          <p:nvPr/>
        </p:nvGrpSpPr>
        <p:grpSpPr>
          <a:xfrm>
            <a:off x="2431388" y="1653488"/>
            <a:ext cx="215175" cy="74486"/>
            <a:chOff x="2177378" y="401620"/>
            <a:chExt cx="264150" cy="91440"/>
          </a:xfrm>
          <a:solidFill>
            <a:schemeClr val="accent5"/>
          </a:solidFill>
        </p:grpSpPr>
        <p:sp>
          <p:nvSpPr>
            <p:cNvPr id="304" name="Chevron 303"/>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hevron 304"/>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evron 305"/>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Containment"/>
          <p:cNvGrpSpPr/>
          <p:nvPr/>
        </p:nvGrpSpPr>
        <p:grpSpPr>
          <a:xfrm>
            <a:off x="1258662" y="1637712"/>
            <a:ext cx="978930" cy="106039"/>
            <a:chOff x="85725" y="-819151"/>
            <a:chExt cx="1201738" cy="130175"/>
          </a:xfrm>
          <a:solidFill>
            <a:schemeClr val="accent5">
              <a:lumMod val="75000"/>
            </a:schemeClr>
          </a:solidFill>
        </p:grpSpPr>
        <p:sp>
          <p:nvSpPr>
            <p:cNvPr id="293"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5" name="FSM"/>
          <p:cNvGrpSpPr/>
          <p:nvPr/>
        </p:nvGrpSpPr>
        <p:grpSpPr>
          <a:xfrm>
            <a:off x="1205684" y="3014431"/>
            <a:ext cx="6248618" cy="1178388"/>
            <a:chOff x="1205684" y="3014431"/>
            <a:chExt cx="6248618" cy="1178388"/>
          </a:xfrm>
        </p:grpSpPr>
        <p:sp>
          <p:nvSpPr>
            <p:cNvPr id="616" name="arrow"/>
            <p:cNvSpPr/>
            <p:nvPr/>
          </p:nvSpPr>
          <p:spPr>
            <a:xfrm>
              <a:off x="6997102" y="3475036"/>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5982831" y="3360736"/>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18"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2773916" y="3014431"/>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Vacuum truck</a:t>
              </a:r>
              <a:endParaRPr lang="en-US" sz="1200" dirty="0">
                <a:solidFill>
                  <a:schemeClr val="accent6"/>
                </a:solidFill>
              </a:endParaRPr>
            </a:p>
          </p:txBody>
        </p:sp>
        <p:sp>
          <p:nvSpPr>
            <p:cNvPr id="620" name="arrow"/>
            <p:cNvSpPr/>
            <p:nvPr/>
          </p:nvSpPr>
          <p:spPr>
            <a:xfrm>
              <a:off x="5229014" y="3605031"/>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4458728" y="3789027"/>
              <a:ext cx="1005840"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Transfer</a:t>
              </a:r>
              <a:endParaRPr lang="en-US" sz="1200" dirty="0">
                <a:solidFill>
                  <a:schemeClr val="accent6"/>
                </a:solidFill>
              </a:endParaRPr>
            </a:p>
          </p:txBody>
        </p:sp>
        <p:sp>
          <p:nvSpPr>
            <p:cNvPr id="622" name="on-site to overflow arrow"/>
            <p:cNvSpPr/>
            <p:nvPr/>
          </p:nvSpPr>
          <p:spPr>
            <a:xfrm>
              <a:off x="3790398" y="3851559"/>
              <a:ext cx="64008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2773916" y="3735619"/>
              <a:ext cx="109728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Primary emptying</a:t>
              </a:r>
              <a:endParaRPr lang="en-US" sz="1200" dirty="0">
                <a:solidFill>
                  <a:schemeClr val="accent6"/>
                </a:solidFill>
              </a:endParaRPr>
            </a:p>
          </p:txBody>
        </p:sp>
        <p:sp>
          <p:nvSpPr>
            <p:cNvPr id="624"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grpSp>
      <p:grpSp>
        <p:nvGrpSpPr>
          <p:cNvPr id="627" name="Sewerage"/>
          <p:cNvGrpSpPr/>
          <p:nvPr/>
        </p:nvGrpSpPr>
        <p:grpSpPr>
          <a:xfrm>
            <a:off x="1199487" y="2087942"/>
            <a:ext cx="6254815" cy="457200"/>
            <a:chOff x="1199487" y="2087942"/>
            <a:chExt cx="6254815" cy="457200"/>
          </a:xfrm>
        </p:grpSpPr>
        <p:sp>
          <p:nvSpPr>
            <p:cNvPr id="628"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30"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ed Rectangle 630"/>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632" name="Rounded Rectangle 631"/>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633"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90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615"/>
                                        </p:tgtEl>
                                      </p:cBhvr>
                                    </p:animEffect>
                                    <p:set>
                                      <p:cBhvr>
                                        <p:cTn id="14" dur="1" fill="hold">
                                          <p:stCondLst>
                                            <p:cond delay="499"/>
                                          </p:stCondLst>
                                        </p:cTn>
                                        <p:tgtEl>
                                          <p:spTgt spid="6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2687255" y="1464751"/>
            <a:ext cx="1280160" cy="128016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1106424" y="2744910"/>
            <a:ext cx="1280160" cy="1644209"/>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1106424" y="1463039"/>
            <a:ext cx="1280160" cy="128187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845671" y="1464750"/>
            <a:ext cx="1280160" cy="1280161"/>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266463" y="1464751"/>
            <a:ext cx="1280160" cy="1280159"/>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19</a:t>
            </a:fld>
            <a:endParaRPr lang="en-US" dirty="0">
              <a:solidFill>
                <a:srgbClr val="000000"/>
              </a:solidFill>
            </a:endParaRPr>
          </a:p>
        </p:txBody>
      </p:sp>
      <p:sp>
        <p:nvSpPr>
          <p:cNvPr id="7" name="Title 6"/>
          <p:cNvSpPr>
            <a:spLocks noGrp="1"/>
          </p:cNvSpPr>
          <p:nvPr>
            <p:ph type="title"/>
          </p:nvPr>
        </p:nvSpPr>
        <p:spPr/>
        <p:txBody>
          <a:bodyPr/>
          <a:lstStyle/>
          <a:p>
            <a:r>
              <a:rPr lang="en-US" dirty="0" smtClean="0"/>
              <a:t>Sanitation service chain: our investments</a:t>
            </a:r>
            <a:endParaRPr lang="en-US" dirty="0"/>
          </a:p>
        </p:txBody>
      </p:sp>
      <p:sp>
        <p:nvSpPr>
          <p:cNvPr id="147" name="Rectangle 146"/>
          <p:cNvSpPr/>
          <p:nvPr/>
        </p:nvSpPr>
        <p:spPr>
          <a:xfrm>
            <a:off x="7424878" y="1464751"/>
            <a:ext cx="1280160" cy="128016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Reuse/Disposal"/>
          <p:cNvGrpSpPr/>
          <p:nvPr/>
        </p:nvGrpSpPr>
        <p:grpSpPr>
          <a:xfrm>
            <a:off x="7479799" y="1628013"/>
            <a:ext cx="1170319" cy="125437"/>
            <a:chOff x="7800975" y="-508001"/>
            <a:chExt cx="1436688" cy="153988"/>
          </a:xfrm>
          <a:solidFill>
            <a:schemeClr val="accent3">
              <a:lumMod val="75000"/>
            </a:schemeClr>
          </a:solidFill>
        </p:grpSpPr>
        <p:sp>
          <p:nvSpPr>
            <p:cNvPr id="19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Reuse/Disposal"/>
          <p:cNvGrpSpPr/>
          <p:nvPr/>
        </p:nvGrpSpPr>
        <p:grpSpPr>
          <a:xfrm>
            <a:off x="7479799" y="2253824"/>
            <a:ext cx="1170319" cy="125437"/>
            <a:chOff x="7800975" y="-508001"/>
            <a:chExt cx="1436688" cy="153988"/>
          </a:xfrm>
          <a:solidFill>
            <a:schemeClr val="accent3">
              <a:lumMod val="75000"/>
            </a:schemeClr>
          </a:solidFill>
        </p:grpSpPr>
        <p:sp>
          <p:nvSpPr>
            <p:cNvPr id="172"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7"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68"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131" name="text"/>
          <p:cNvSpPr/>
          <p:nvPr/>
        </p:nvSpPr>
        <p:spPr>
          <a:xfrm>
            <a:off x="1118217" y="4379976"/>
            <a:ext cx="2692778" cy="2628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r>
              <a:rPr lang="en-US" sz="1600" b="1" dirty="0" smtClean="0">
                <a:solidFill>
                  <a:schemeClr val="accent3">
                    <a:lumMod val="75000"/>
                  </a:schemeClr>
                </a:solidFill>
              </a:rPr>
              <a:t>Reinvented</a:t>
            </a:r>
            <a:r>
              <a:rPr lang="en-US" sz="1400" b="1" dirty="0" smtClean="0">
                <a:solidFill>
                  <a:schemeClr val="accent3">
                    <a:lumMod val="75000"/>
                  </a:schemeClr>
                </a:solidFill>
              </a:rPr>
              <a:t> </a:t>
            </a:r>
            <a:r>
              <a:rPr lang="en-US" sz="1600" b="1" dirty="0" smtClean="0">
                <a:solidFill>
                  <a:schemeClr val="accent3">
                    <a:lumMod val="75000"/>
                  </a:schemeClr>
                </a:solidFill>
              </a:rPr>
              <a:t>Toilet</a:t>
            </a:r>
            <a:endParaRPr lang="en-US" sz="1400" b="1" dirty="0">
              <a:solidFill>
                <a:schemeClr val="accent3">
                  <a:lumMod val="75000"/>
                </a:schemeClr>
              </a:solidFill>
            </a:endParaRPr>
          </a:p>
        </p:txBody>
      </p:sp>
      <p:sp>
        <p:nvSpPr>
          <p:cNvPr id="134" name="Rectangle 133"/>
          <p:cNvSpPr/>
          <p:nvPr/>
        </p:nvSpPr>
        <p:spPr>
          <a:xfrm>
            <a:off x="7424878" y="1464751"/>
            <a:ext cx="1280160" cy="128016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Reuse/Disposal"/>
          <p:cNvGrpSpPr/>
          <p:nvPr/>
        </p:nvGrpSpPr>
        <p:grpSpPr>
          <a:xfrm>
            <a:off x="7479799" y="1628013"/>
            <a:ext cx="1170319" cy="125437"/>
            <a:chOff x="7800975" y="-508001"/>
            <a:chExt cx="1436688" cy="153988"/>
          </a:xfrm>
          <a:solidFill>
            <a:schemeClr val="accent3">
              <a:lumMod val="75000"/>
            </a:schemeClr>
          </a:solidFill>
        </p:grpSpPr>
        <p:sp>
          <p:nvSpPr>
            <p:cNvPr id="37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Chevrons"/>
          <p:cNvGrpSpPr/>
          <p:nvPr/>
        </p:nvGrpSpPr>
        <p:grpSpPr>
          <a:xfrm>
            <a:off x="7155497" y="1653488"/>
            <a:ext cx="215175" cy="74486"/>
            <a:chOff x="2177378" y="401620"/>
            <a:chExt cx="264150" cy="91440"/>
          </a:xfrm>
          <a:solidFill>
            <a:schemeClr val="accent5"/>
          </a:solidFill>
        </p:grpSpPr>
        <p:sp>
          <p:nvSpPr>
            <p:cNvPr id="367" name="Chevron 36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hevron 36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hevron 36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Treatment"/>
          <p:cNvGrpSpPr/>
          <p:nvPr/>
        </p:nvGrpSpPr>
        <p:grpSpPr>
          <a:xfrm>
            <a:off x="6076463" y="1638358"/>
            <a:ext cx="818577" cy="104746"/>
            <a:chOff x="5437188" y="-819151"/>
            <a:chExt cx="1004888" cy="128588"/>
          </a:xfrm>
          <a:solidFill>
            <a:schemeClr val="accent5">
              <a:lumMod val="75000"/>
            </a:schemeClr>
          </a:solidFill>
        </p:grpSpPr>
        <p:sp>
          <p:nvSpPr>
            <p:cNvPr id="358"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 name="Reuse/Disposal"/>
          <p:cNvGrpSpPr/>
          <p:nvPr/>
        </p:nvGrpSpPr>
        <p:grpSpPr>
          <a:xfrm>
            <a:off x="7479799" y="2253824"/>
            <a:ext cx="1170319" cy="125437"/>
            <a:chOff x="7800975" y="-508001"/>
            <a:chExt cx="1436688" cy="153988"/>
          </a:xfrm>
          <a:solidFill>
            <a:schemeClr val="accent3">
              <a:lumMod val="75000"/>
            </a:schemeClr>
          </a:solidFill>
        </p:grpSpPr>
        <p:sp>
          <p:nvSpPr>
            <p:cNvPr id="344"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Chevrons"/>
          <p:cNvGrpSpPr/>
          <p:nvPr/>
        </p:nvGrpSpPr>
        <p:grpSpPr>
          <a:xfrm>
            <a:off x="5581747" y="1653488"/>
            <a:ext cx="215175" cy="74486"/>
            <a:chOff x="2177378" y="401620"/>
            <a:chExt cx="264150" cy="91440"/>
          </a:xfrm>
          <a:solidFill>
            <a:schemeClr val="accent5"/>
          </a:solidFill>
        </p:grpSpPr>
        <p:sp>
          <p:nvSpPr>
            <p:cNvPr id="327" name="Chevron 3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hevron 327"/>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hevron 3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Transport"/>
          <p:cNvGrpSpPr/>
          <p:nvPr/>
        </p:nvGrpSpPr>
        <p:grpSpPr>
          <a:xfrm>
            <a:off x="4495315" y="1637712"/>
            <a:ext cx="822456" cy="106039"/>
            <a:chOff x="3205163" y="-1457326"/>
            <a:chExt cx="1009650" cy="130175"/>
          </a:xfrm>
          <a:solidFill>
            <a:schemeClr val="accent5">
              <a:lumMod val="75000"/>
            </a:schemeClr>
          </a:solidFill>
        </p:grpSpPr>
        <p:sp>
          <p:nvSpPr>
            <p:cNvPr id="318"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Chevrons"/>
          <p:cNvGrpSpPr/>
          <p:nvPr/>
        </p:nvGrpSpPr>
        <p:grpSpPr>
          <a:xfrm>
            <a:off x="4012585" y="1653488"/>
            <a:ext cx="215175" cy="74486"/>
            <a:chOff x="2177378" y="401620"/>
            <a:chExt cx="264150" cy="91440"/>
          </a:xfrm>
          <a:solidFill>
            <a:schemeClr val="accent5"/>
          </a:solidFill>
        </p:grpSpPr>
        <p:sp>
          <p:nvSpPr>
            <p:cNvPr id="315" name="Chevron 31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hevron 31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hevron 31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Emptying"/>
          <p:cNvGrpSpPr/>
          <p:nvPr/>
        </p:nvGrpSpPr>
        <p:grpSpPr>
          <a:xfrm>
            <a:off x="2982059" y="1637712"/>
            <a:ext cx="690552" cy="106039"/>
            <a:chOff x="2265363" y="-819151"/>
            <a:chExt cx="847725" cy="130175"/>
          </a:xfrm>
          <a:solidFill>
            <a:schemeClr val="accent5">
              <a:lumMod val="75000"/>
            </a:schemeClr>
          </a:solidFill>
        </p:grpSpPr>
        <p:sp>
          <p:nvSpPr>
            <p:cNvPr id="30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Move Treatment Reuse"/>
          <p:cNvGrpSpPr/>
          <p:nvPr/>
        </p:nvGrpSpPr>
        <p:grpSpPr>
          <a:xfrm>
            <a:off x="5845671" y="2744911"/>
            <a:ext cx="2859367" cy="1645920"/>
            <a:chOff x="5845671" y="2744911"/>
            <a:chExt cx="2859367" cy="1645920"/>
          </a:xfrm>
        </p:grpSpPr>
        <p:sp>
          <p:nvSpPr>
            <p:cNvPr id="387" name="Rectangle 386"/>
            <p:cNvSpPr/>
            <p:nvPr/>
          </p:nvSpPr>
          <p:spPr>
            <a:xfrm>
              <a:off x="5845671"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7424878"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Reuse/Disposal"/>
            <p:cNvGrpSpPr/>
            <p:nvPr/>
          </p:nvGrpSpPr>
          <p:grpSpPr>
            <a:xfrm>
              <a:off x="7479799" y="3526618"/>
              <a:ext cx="1170319" cy="125437"/>
              <a:chOff x="7800975" y="-508001"/>
              <a:chExt cx="1436688" cy="153988"/>
            </a:xfrm>
            <a:solidFill>
              <a:schemeClr val="accent3">
                <a:lumMod val="75000"/>
              </a:schemeClr>
            </a:solidFill>
          </p:grpSpPr>
          <p:sp>
            <p:nvSpPr>
              <p:cNvPr id="15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 name="Rectangle 212"/>
            <p:cNvSpPr/>
            <p:nvPr/>
          </p:nvSpPr>
          <p:spPr>
            <a:xfrm>
              <a:off x="7424878"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Reuse/Disposal"/>
            <p:cNvGrpSpPr/>
            <p:nvPr/>
          </p:nvGrpSpPr>
          <p:grpSpPr>
            <a:xfrm>
              <a:off x="7479799" y="3526618"/>
              <a:ext cx="1170319" cy="125437"/>
              <a:chOff x="7800975" y="-508001"/>
              <a:chExt cx="1436688" cy="153988"/>
            </a:xfrm>
            <a:solidFill>
              <a:schemeClr val="accent3">
                <a:lumMod val="75000"/>
              </a:schemeClr>
            </a:solidFill>
          </p:grpSpPr>
          <p:sp>
            <p:nvSpPr>
              <p:cNvPr id="3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arrow"/>
            <p:cNvSpPr/>
            <p:nvPr/>
          </p:nvSpPr>
          <p:spPr>
            <a:xfrm>
              <a:off x="6997102" y="3475036"/>
              <a:ext cx="45720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5982831" y="3360736"/>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Treatment plant</a:t>
              </a:r>
            </a:p>
          </p:txBody>
        </p:sp>
        <p:sp>
          <p:nvSpPr>
            <p:cNvPr id="143" name="arrow"/>
            <p:cNvSpPr/>
            <p:nvPr/>
          </p:nvSpPr>
          <p:spPr>
            <a:xfrm>
              <a:off x="6997102" y="3475036"/>
              <a:ext cx="45720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982831" y="3360736"/>
              <a:ext cx="100584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Treatment plant</a:t>
              </a:r>
            </a:p>
          </p:txBody>
        </p:sp>
      </p:grpSp>
      <p:grpSp>
        <p:nvGrpSpPr>
          <p:cNvPr id="5" name="Fade Empty Transfer"/>
          <p:cNvGrpSpPr/>
          <p:nvPr/>
        </p:nvGrpSpPr>
        <p:grpSpPr>
          <a:xfrm>
            <a:off x="2022218" y="2744910"/>
            <a:ext cx="3938316" cy="1645921"/>
            <a:chOff x="2022218" y="2744910"/>
            <a:chExt cx="3938316" cy="1645921"/>
          </a:xfrm>
        </p:grpSpPr>
        <p:sp>
          <p:nvSpPr>
            <p:cNvPr id="511" name="Rectangle 510"/>
            <p:cNvSpPr/>
            <p:nvPr/>
          </p:nvSpPr>
          <p:spPr>
            <a:xfrm>
              <a:off x="2687255" y="2744910"/>
              <a:ext cx="1280160" cy="1635065"/>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4273575" y="2744911"/>
              <a:ext cx="1280160" cy="164592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773916" y="3014431"/>
              <a:ext cx="2690652"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60000"/>
                      <a:lumOff val="40000"/>
                    </a:schemeClr>
                  </a:solidFill>
                </a:rPr>
                <a:t>Vacuum truck</a:t>
              </a:r>
              <a:endParaRPr lang="en-US" sz="1200" dirty="0">
                <a:solidFill>
                  <a:schemeClr val="accent3">
                    <a:lumMod val="60000"/>
                    <a:lumOff val="40000"/>
                  </a:schemeClr>
                </a:solidFill>
              </a:endParaRPr>
            </a:p>
          </p:txBody>
        </p:sp>
        <p:sp>
          <p:nvSpPr>
            <p:cNvPr id="271" name="arrow"/>
            <p:cNvSpPr/>
            <p:nvPr/>
          </p:nvSpPr>
          <p:spPr>
            <a:xfrm>
              <a:off x="2022218" y="3086416"/>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arrow"/>
            <p:cNvSpPr/>
            <p:nvPr/>
          </p:nvSpPr>
          <p:spPr>
            <a:xfrm>
              <a:off x="5229014" y="3605031"/>
              <a:ext cx="731520" cy="228600"/>
            </a:xfrm>
            <a:prstGeom prst="bentArrow">
              <a:avLst>
                <a:gd name="adj1" fmla="val 45168"/>
                <a:gd name="adj2" fmla="val 42801"/>
                <a:gd name="adj3" fmla="val 25000"/>
                <a:gd name="adj4" fmla="val 6992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4458728" y="3789027"/>
              <a:ext cx="1005840" cy="358873"/>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Transfer</a:t>
              </a:r>
            </a:p>
          </p:txBody>
        </p:sp>
        <p:sp>
          <p:nvSpPr>
            <p:cNvPr id="283" name="on-site to overflow arrow"/>
            <p:cNvSpPr/>
            <p:nvPr/>
          </p:nvSpPr>
          <p:spPr>
            <a:xfrm>
              <a:off x="3790398" y="3851559"/>
              <a:ext cx="64008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2773916" y="3735619"/>
              <a:ext cx="1097280" cy="45720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Primary emptying</a:t>
              </a:r>
            </a:p>
          </p:txBody>
        </p:sp>
      </p:grpSp>
      <p:sp>
        <p:nvSpPr>
          <p:cNvPr id="273" name="Rounded Rectangle 272"/>
          <p:cNvSpPr/>
          <p:nvPr/>
        </p:nvSpPr>
        <p:spPr>
          <a:xfrm>
            <a:off x="1205684" y="3315016"/>
            <a:ext cx="1005840" cy="548640"/>
          </a:xfrm>
          <a:prstGeom prst="roundRect">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60000"/>
                    <a:lumOff val="40000"/>
                  </a:schemeClr>
                </a:solidFill>
              </a:rPr>
              <a:t>Latrine or</a:t>
            </a:r>
            <a:br>
              <a:rPr lang="en-US" sz="1200" dirty="0">
                <a:solidFill>
                  <a:schemeClr val="accent3">
                    <a:lumMod val="60000"/>
                    <a:lumOff val="40000"/>
                  </a:schemeClr>
                </a:solidFill>
              </a:rPr>
            </a:br>
            <a:r>
              <a:rPr lang="en-US" sz="1200" dirty="0">
                <a:solidFill>
                  <a:schemeClr val="accent3">
                    <a:lumMod val="60000"/>
                    <a:lumOff val="40000"/>
                  </a:schemeClr>
                </a:solidFill>
              </a:rPr>
              <a:t>septic tank</a:t>
            </a:r>
          </a:p>
        </p:txBody>
      </p:sp>
      <p:grpSp>
        <p:nvGrpSpPr>
          <p:cNvPr id="286" name="Chevrons"/>
          <p:cNvGrpSpPr/>
          <p:nvPr/>
        </p:nvGrpSpPr>
        <p:grpSpPr>
          <a:xfrm>
            <a:off x="2431388" y="1653488"/>
            <a:ext cx="215175" cy="74486"/>
            <a:chOff x="2177378" y="401620"/>
            <a:chExt cx="264150" cy="91440"/>
          </a:xfrm>
          <a:solidFill>
            <a:schemeClr val="accent5"/>
          </a:solidFill>
        </p:grpSpPr>
        <p:sp>
          <p:nvSpPr>
            <p:cNvPr id="304" name="Chevron 303"/>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hevron 304"/>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evron 305"/>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Containment"/>
          <p:cNvGrpSpPr/>
          <p:nvPr/>
        </p:nvGrpSpPr>
        <p:grpSpPr>
          <a:xfrm>
            <a:off x="1258662" y="1637712"/>
            <a:ext cx="978930" cy="106039"/>
            <a:chOff x="85725" y="-819151"/>
            <a:chExt cx="1201738" cy="130175"/>
          </a:xfrm>
          <a:solidFill>
            <a:schemeClr val="accent5">
              <a:lumMod val="75000"/>
            </a:schemeClr>
          </a:solidFill>
        </p:grpSpPr>
        <p:sp>
          <p:nvSpPr>
            <p:cNvPr id="293"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4" name="on-site to overflow arrow"/>
          <p:cNvSpPr/>
          <p:nvPr/>
        </p:nvSpPr>
        <p:spPr>
          <a:xfrm>
            <a:off x="2223392" y="3475036"/>
            <a:ext cx="594360" cy="228600"/>
          </a:xfrm>
          <a:prstGeom prst="rightArrow">
            <a:avLst>
              <a:gd name="adj1" fmla="val 53302"/>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Sewerage"/>
          <p:cNvGrpSpPr/>
          <p:nvPr/>
        </p:nvGrpSpPr>
        <p:grpSpPr>
          <a:xfrm>
            <a:off x="1199487" y="2087942"/>
            <a:ext cx="6254815" cy="457200"/>
            <a:chOff x="1199487" y="2087942"/>
            <a:chExt cx="6254815" cy="457200"/>
          </a:xfrm>
        </p:grpSpPr>
        <p:sp>
          <p:nvSpPr>
            <p:cNvPr id="236"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238"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240" name="Rounded Rectangle 239"/>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241"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ew RT service chain"/>
          <p:cNvGrpSpPr/>
          <p:nvPr/>
        </p:nvGrpSpPr>
        <p:grpSpPr>
          <a:xfrm>
            <a:off x="1252122" y="2839086"/>
            <a:ext cx="4246692" cy="125437"/>
            <a:chOff x="1252122" y="2839086"/>
            <a:chExt cx="4246692" cy="125437"/>
          </a:xfrm>
        </p:grpSpPr>
        <p:grpSp>
          <p:nvGrpSpPr>
            <p:cNvPr id="215" name="Treatment"/>
            <p:cNvGrpSpPr/>
            <p:nvPr/>
          </p:nvGrpSpPr>
          <p:grpSpPr>
            <a:xfrm>
              <a:off x="2925118" y="2849431"/>
              <a:ext cx="818577" cy="104746"/>
              <a:chOff x="5437188" y="-819151"/>
              <a:chExt cx="1004888" cy="128588"/>
            </a:xfrm>
            <a:solidFill>
              <a:schemeClr val="accent3">
                <a:lumMod val="75000"/>
              </a:schemeClr>
            </a:solidFill>
          </p:grpSpPr>
          <p:sp>
            <p:nvSpPr>
              <p:cNvPr id="216"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3" name="Equal 232"/>
            <p:cNvSpPr/>
            <p:nvPr/>
          </p:nvSpPr>
          <p:spPr>
            <a:xfrm>
              <a:off x="2444775" y="2860829"/>
              <a:ext cx="182880" cy="91440"/>
            </a:xfrm>
            <a:prstGeom prst="mathEqual">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Reuse/Disposal"/>
            <p:cNvGrpSpPr/>
            <p:nvPr/>
          </p:nvGrpSpPr>
          <p:grpSpPr>
            <a:xfrm>
              <a:off x="4328495" y="2839086"/>
              <a:ext cx="1170319" cy="125437"/>
              <a:chOff x="7800975" y="-508001"/>
              <a:chExt cx="1436688" cy="153988"/>
            </a:xfrm>
            <a:solidFill>
              <a:schemeClr val="accent3">
                <a:lumMod val="75000"/>
              </a:schemeClr>
            </a:solidFill>
          </p:grpSpPr>
          <p:sp>
            <p:nvSpPr>
              <p:cNvPr id="247"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Containment"/>
            <p:cNvGrpSpPr/>
            <p:nvPr/>
          </p:nvGrpSpPr>
          <p:grpSpPr>
            <a:xfrm>
              <a:off x="1252122" y="2848785"/>
              <a:ext cx="978930" cy="106039"/>
              <a:chOff x="85725" y="-819151"/>
              <a:chExt cx="1201738" cy="130175"/>
            </a:xfrm>
            <a:solidFill>
              <a:schemeClr val="accent3">
                <a:lumMod val="75000"/>
              </a:schemeClr>
            </a:solidFill>
          </p:grpSpPr>
          <p:sp>
            <p:nvSpPr>
              <p:cNvPr id="262"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 name="Chevrons"/>
            <p:cNvGrpSpPr/>
            <p:nvPr/>
          </p:nvGrpSpPr>
          <p:grpSpPr>
            <a:xfrm>
              <a:off x="4012585" y="2869306"/>
              <a:ext cx="215175" cy="74486"/>
              <a:chOff x="2177378" y="401620"/>
              <a:chExt cx="264150" cy="91440"/>
            </a:xfrm>
            <a:solidFill>
              <a:schemeClr val="accent5"/>
            </a:solidFill>
          </p:grpSpPr>
          <p:sp>
            <p:nvSpPr>
              <p:cNvPr id="232" name="Chevron 231"/>
              <p:cNvSpPr/>
              <p:nvPr/>
            </p:nvSpPr>
            <p:spPr>
              <a:xfrm>
                <a:off x="2177378" y="401620"/>
                <a:ext cx="91440" cy="91440"/>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hevron 233"/>
              <p:cNvSpPr/>
              <p:nvPr/>
            </p:nvSpPr>
            <p:spPr>
              <a:xfrm>
                <a:off x="2263733" y="401620"/>
                <a:ext cx="91440" cy="91440"/>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hevron 241"/>
              <p:cNvSpPr/>
              <p:nvPr/>
            </p:nvSpPr>
            <p:spPr>
              <a:xfrm>
                <a:off x="2350088" y="401620"/>
                <a:ext cx="91440" cy="91440"/>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36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35" presetClass="path" presetSubtype="0" accel="50000" decel="50000" fill="hold" nodeType="afterEffect">
                                  <p:stCondLst>
                                    <p:cond delay="0"/>
                                  </p:stCondLst>
                                  <p:childTnLst>
                                    <p:animMotion origin="layout" path="M 3.88889E-6 1.48148E-6 L -0.34549 1.48148E-6 " pathEditMode="relative" rAng="0" ptsTypes="AA">
                                      <p:cBhvr>
                                        <p:cTn id="10" dur="2000" fill="hold"/>
                                        <p:tgtEl>
                                          <p:spTgt spid="9"/>
                                        </p:tgtEl>
                                        <p:attrNameLst>
                                          <p:attrName>ppt_x</p:attrName>
                                          <p:attrName>ppt_y</p:attrName>
                                        </p:attrNameLst>
                                      </p:cBhvr>
                                      <p:rCtr x="-17274" y="0"/>
                                    </p:animMotion>
                                  </p:childTnLst>
                                </p:cTn>
                              </p:par>
                              <p:par>
                                <p:cTn id="11" presetID="10" presetClass="entr" presetSubtype="0" fill="hold" grpId="0" nodeType="withEffect">
                                  <p:stCondLst>
                                    <p:cond delay="500"/>
                                  </p:stCondLst>
                                  <p:childTnLst>
                                    <p:set>
                                      <p:cBhvr>
                                        <p:cTn id="12" dur="1" fill="hold">
                                          <p:stCondLst>
                                            <p:cond delay="0"/>
                                          </p:stCondLst>
                                        </p:cTn>
                                        <p:tgtEl>
                                          <p:spTgt spid="214"/>
                                        </p:tgtEl>
                                        <p:attrNameLst>
                                          <p:attrName>style.visibility</p:attrName>
                                        </p:attrNameLst>
                                      </p:cBhvr>
                                      <p:to>
                                        <p:strVal val="visible"/>
                                      </p:to>
                                    </p:set>
                                    <p:animEffect transition="in" filter="fade">
                                      <p:cBhvr>
                                        <p:cTn id="13" dur="500"/>
                                        <p:tgtEl>
                                          <p:spTgt spid="214"/>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reatment Blue"/>
          <p:cNvSpPr/>
          <p:nvPr/>
        </p:nvSpPr>
        <p:spPr>
          <a:xfrm>
            <a:off x="5845671" y="1464750"/>
            <a:ext cx="1280160" cy="292608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nsport Blue"/>
          <p:cNvSpPr/>
          <p:nvPr/>
        </p:nvSpPr>
        <p:spPr>
          <a:xfrm>
            <a:off x="4266463"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Emptying Blue"/>
          <p:cNvSpPr/>
          <p:nvPr/>
        </p:nvSpPr>
        <p:spPr>
          <a:xfrm>
            <a:off x="2687255"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Treatment Blue text"/>
          <p:cNvGrpSpPr/>
          <p:nvPr/>
        </p:nvGrpSpPr>
        <p:grpSpPr>
          <a:xfrm>
            <a:off x="6076463" y="1638358"/>
            <a:ext cx="818577" cy="104746"/>
            <a:chOff x="5437188" y="-819151"/>
            <a:chExt cx="1004888" cy="128588"/>
          </a:xfrm>
          <a:solidFill>
            <a:schemeClr val="accent3">
              <a:lumMod val="75000"/>
            </a:schemeClr>
          </a:solidFill>
        </p:grpSpPr>
        <p:sp>
          <p:nvSpPr>
            <p:cNvPr id="234"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Transport Blue text"/>
          <p:cNvGrpSpPr/>
          <p:nvPr/>
        </p:nvGrpSpPr>
        <p:grpSpPr>
          <a:xfrm>
            <a:off x="4495315" y="1637712"/>
            <a:ext cx="822456" cy="106039"/>
            <a:chOff x="3205163" y="-1457326"/>
            <a:chExt cx="1009650" cy="130175"/>
          </a:xfrm>
          <a:solidFill>
            <a:schemeClr val="accent3">
              <a:lumMod val="75000"/>
            </a:schemeClr>
          </a:solidFill>
        </p:grpSpPr>
        <p:sp>
          <p:nvSpPr>
            <p:cNvPr id="244"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3" name="Emptying Blue text"/>
          <p:cNvGrpSpPr/>
          <p:nvPr/>
        </p:nvGrpSpPr>
        <p:grpSpPr>
          <a:xfrm>
            <a:off x="2982059" y="1637712"/>
            <a:ext cx="690552" cy="106039"/>
            <a:chOff x="2265363" y="-819151"/>
            <a:chExt cx="847725" cy="130175"/>
          </a:xfrm>
          <a:solidFill>
            <a:schemeClr val="accent3">
              <a:lumMod val="75000"/>
            </a:schemeClr>
          </a:solidFill>
        </p:grpSpPr>
        <p:sp>
          <p:nvSpPr>
            <p:cNvPr id="254"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6" name="Containment blue"/>
          <p:cNvSpPr/>
          <p:nvPr/>
        </p:nvSpPr>
        <p:spPr>
          <a:xfrm>
            <a:off x="1106424" y="1463039"/>
            <a:ext cx="1280160" cy="2927792"/>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Containment text Blue"/>
          <p:cNvGrpSpPr/>
          <p:nvPr/>
        </p:nvGrpSpPr>
        <p:grpSpPr>
          <a:xfrm>
            <a:off x="1258662" y="1637712"/>
            <a:ext cx="978930" cy="106039"/>
            <a:chOff x="85725" y="-819151"/>
            <a:chExt cx="1201738" cy="130175"/>
          </a:xfrm>
          <a:solidFill>
            <a:schemeClr val="accent3">
              <a:lumMod val="75000"/>
            </a:schemeClr>
          </a:solidFill>
        </p:grpSpPr>
        <p:sp>
          <p:nvSpPr>
            <p:cNvPr id="216"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2</a:t>
            </a:fld>
            <a:endParaRPr lang="en-US" dirty="0">
              <a:solidFill>
                <a:srgbClr val="000000"/>
              </a:solidFill>
            </a:endParaRPr>
          </a:p>
        </p:txBody>
      </p:sp>
      <p:sp>
        <p:nvSpPr>
          <p:cNvPr id="7" name="Title 6"/>
          <p:cNvSpPr>
            <a:spLocks noGrp="1"/>
          </p:cNvSpPr>
          <p:nvPr>
            <p:ph type="title"/>
          </p:nvPr>
        </p:nvSpPr>
        <p:spPr/>
        <p:txBody>
          <a:bodyPr/>
          <a:lstStyle/>
          <a:p>
            <a:r>
              <a:rPr lang="en-US" dirty="0" smtClean="0"/>
              <a:t>The Way the World Was Measuring Progress in</a:t>
            </a:r>
            <a:br>
              <a:rPr lang="en-US" dirty="0" smtClean="0"/>
            </a:br>
            <a:r>
              <a:rPr lang="en-US" dirty="0" smtClean="0"/>
              <a:t>Sanitation </a:t>
            </a:r>
            <a:r>
              <a:rPr lang="en-US" smtClean="0"/>
              <a:t>Was </a:t>
            </a:r>
            <a:r>
              <a:rPr lang="en-US" smtClean="0"/>
              <a:t>Insufficient</a:t>
            </a:r>
            <a:endParaRPr lang="en-US" dirty="0"/>
          </a:p>
        </p:txBody>
      </p:sp>
      <p:sp>
        <p:nvSpPr>
          <p:cNvPr id="147" name="Rectangle 146"/>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Reuse/Disposal"/>
          <p:cNvGrpSpPr/>
          <p:nvPr/>
        </p:nvGrpSpPr>
        <p:grpSpPr>
          <a:xfrm>
            <a:off x="7479799" y="1628013"/>
            <a:ext cx="1170319" cy="125437"/>
            <a:chOff x="7800975" y="-508001"/>
            <a:chExt cx="1436688" cy="153988"/>
          </a:xfrm>
          <a:solidFill>
            <a:schemeClr val="accent3">
              <a:lumMod val="75000"/>
            </a:schemeClr>
          </a:solidFill>
        </p:grpSpPr>
        <p:sp>
          <p:nvSpPr>
            <p:cNvPr id="19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Reuse/Disposal"/>
          <p:cNvGrpSpPr/>
          <p:nvPr/>
        </p:nvGrpSpPr>
        <p:grpSpPr>
          <a:xfrm>
            <a:off x="7479799" y="2253824"/>
            <a:ext cx="1170319" cy="125437"/>
            <a:chOff x="7800975" y="-508001"/>
            <a:chExt cx="1436688" cy="153988"/>
          </a:xfrm>
          <a:solidFill>
            <a:schemeClr val="accent3">
              <a:lumMod val="75000"/>
            </a:schemeClr>
          </a:solidFill>
        </p:grpSpPr>
        <p:sp>
          <p:nvSpPr>
            <p:cNvPr id="172"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Reuse/Disposal"/>
          <p:cNvGrpSpPr/>
          <p:nvPr/>
        </p:nvGrpSpPr>
        <p:grpSpPr>
          <a:xfrm>
            <a:off x="7479799" y="3526618"/>
            <a:ext cx="1170319" cy="125437"/>
            <a:chOff x="7800975" y="-508001"/>
            <a:chExt cx="1436688" cy="153988"/>
          </a:xfrm>
          <a:solidFill>
            <a:schemeClr val="accent3">
              <a:lumMod val="75000"/>
            </a:schemeClr>
          </a:solidFill>
        </p:grpSpPr>
        <p:sp>
          <p:nvSpPr>
            <p:cNvPr id="15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7"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68"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134" name="Reuse/Disposal blue"/>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Reuse/Disposal"/>
          <p:cNvGrpSpPr/>
          <p:nvPr/>
        </p:nvGrpSpPr>
        <p:grpSpPr>
          <a:xfrm>
            <a:off x="7479799" y="1628013"/>
            <a:ext cx="1170319" cy="125437"/>
            <a:chOff x="7800975" y="-508001"/>
            <a:chExt cx="1436688" cy="153988"/>
          </a:xfrm>
          <a:solidFill>
            <a:schemeClr val="accent3">
              <a:lumMod val="75000"/>
            </a:schemeClr>
          </a:solidFill>
        </p:grpSpPr>
        <p:sp>
          <p:nvSpPr>
            <p:cNvPr id="37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Chevrons"/>
          <p:cNvGrpSpPr/>
          <p:nvPr/>
        </p:nvGrpSpPr>
        <p:grpSpPr>
          <a:xfrm>
            <a:off x="7155497" y="1653488"/>
            <a:ext cx="215175" cy="74486"/>
            <a:chOff x="2177378" y="401620"/>
            <a:chExt cx="264150" cy="91440"/>
          </a:xfrm>
          <a:solidFill>
            <a:schemeClr val="accent5"/>
          </a:solidFill>
        </p:grpSpPr>
        <p:sp>
          <p:nvSpPr>
            <p:cNvPr id="367" name="Chevron 36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hevron 36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hevron 36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Treatment Tan"/>
          <p:cNvGrpSpPr/>
          <p:nvPr/>
        </p:nvGrpSpPr>
        <p:grpSpPr>
          <a:xfrm>
            <a:off x="5845671" y="1464750"/>
            <a:ext cx="1280160" cy="2926081"/>
            <a:chOff x="5845671" y="1464750"/>
            <a:chExt cx="1280160" cy="2926081"/>
          </a:xfrm>
        </p:grpSpPr>
        <p:sp>
          <p:nvSpPr>
            <p:cNvPr id="135" name="Treatment Tan"/>
            <p:cNvSpPr/>
            <p:nvPr/>
          </p:nvSpPr>
          <p:spPr>
            <a:xfrm>
              <a:off x="5845671" y="1464750"/>
              <a:ext cx="1280160" cy="2926081"/>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Treatment"/>
            <p:cNvGrpSpPr/>
            <p:nvPr/>
          </p:nvGrpSpPr>
          <p:grpSpPr>
            <a:xfrm>
              <a:off x="6076463" y="1638358"/>
              <a:ext cx="818577" cy="104746"/>
              <a:chOff x="5437188" y="-819151"/>
              <a:chExt cx="1004888" cy="128588"/>
            </a:xfrm>
            <a:solidFill>
              <a:schemeClr val="accent5">
                <a:lumMod val="75000"/>
              </a:schemeClr>
            </a:solidFill>
          </p:grpSpPr>
          <p:sp>
            <p:nvSpPr>
              <p:cNvPr id="358"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39" name="Reuse/Disposal"/>
          <p:cNvGrpSpPr/>
          <p:nvPr/>
        </p:nvGrpSpPr>
        <p:grpSpPr>
          <a:xfrm>
            <a:off x="7479799" y="2253824"/>
            <a:ext cx="1170319" cy="125437"/>
            <a:chOff x="7800975" y="-508001"/>
            <a:chExt cx="1436688" cy="153988"/>
          </a:xfrm>
          <a:solidFill>
            <a:schemeClr val="accent3">
              <a:lumMod val="75000"/>
            </a:schemeClr>
          </a:solidFill>
        </p:grpSpPr>
        <p:sp>
          <p:nvSpPr>
            <p:cNvPr id="344"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2" name="Reuse/Disposal"/>
          <p:cNvGrpSpPr/>
          <p:nvPr/>
        </p:nvGrpSpPr>
        <p:grpSpPr>
          <a:xfrm>
            <a:off x="7479799" y="3526618"/>
            <a:ext cx="1170319" cy="125437"/>
            <a:chOff x="7800975" y="-508001"/>
            <a:chExt cx="1436688" cy="153988"/>
          </a:xfrm>
          <a:solidFill>
            <a:schemeClr val="accent3">
              <a:lumMod val="75000"/>
            </a:schemeClr>
          </a:solidFill>
        </p:grpSpPr>
        <p:sp>
          <p:nvSpPr>
            <p:cNvPr id="3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Chevrons"/>
          <p:cNvGrpSpPr/>
          <p:nvPr/>
        </p:nvGrpSpPr>
        <p:grpSpPr>
          <a:xfrm>
            <a:off x="5581747" y="1653488"/>
            <a:ext cx="215175" cy="74486"/>
            <a:chOff x="2177378" y="401620"/>
            <a:chExt cx="264150" cy="91440"/>
          </a:xfrm>
          <a:solidFill>
            <a:schemeClr val="accent5"/>
          </a:solidFill>
        </p:grpSpPr>
        <p:sp>
          <p:nvSpPr>
            <p:cNvPr id="327" name="Chevron 3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hevron 327"/>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hevron 3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Transport Tan"/>
          <p:cNvGrpSpPr/>
          <p:nvPr/>
        </p:nvGrpSpPr>
        <p:grpSpPr>
          <a:xfrm>
            <a:off x="4266463" y="1464751"/>
            <a:ext cx="1280160" cy="2926080"/>
            <a:chOff x="4266463" y="1464751"/>
            <a:chExt cx="1280160" cy="2926080"/>
          </a:xfrm>
        </p:grpSpPr>
        <p:sp>
          <p:nvSpPr>
            <p:cNvPr id="145" name="Transport Tan"/>
            <p:cNvSpPr/>
            <p:nvPr/>
          </p:nvSpPr>
          <p:spPr>
            <a:xfrm>
              <a:off x="4266463"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Transport"/>
            <p:cNvGrpSpPr/>
            <p:nvPr/>
          </p:nvGrpSpPr>
          <p:grpSpPr>
            <a:xfrm>
              <a:off x="4495315" y="1637712"/>
              <a:ext cx="822456" cy="106039"/>
              <a:chOff x="3205163" y="-1457326"/>
              <a:chExt cx="1009650" cy="130175"/>
            </a:xfrm>
            <a:solidFill>
              <a:schemeClr val="accent5">
                <a:lumMod val="75000"/>
              </a:schemeClr>
            </a:solidFill>
          </p:grpSpPr>
          <p:sp>
            <p:nvSpPr>
              <p:cNvPr id="318"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5" name="Chevrons"/>
          <p:cNvGrpSpPr/>
          <p:nvPr/>
        </p:nvGrpSpPr>
        <p:grpSpPr>
          <a:xfrm>
            <a:off x="4012585" y="1653488"/>
            <a:ext cx="215175" cy="74486"/>
            <a:chOff x="2177378" y="401620"/>
            <a:chExt cx="264150" cy="91440"/>
          </a:xfrm>
          <a:solidFill>
            <a:schemeClr val="accent5"/>
          </a:solidFill>
        </p:grpSpPr>
        <p:sp>
          <p:nvSpPr>
            <p:cNvPr id="315" name="Chevron 31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hevron 31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hevron 31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Emptying Tan"/>
          <p:cNvGrpSpPr/>
          <p:nvPr/>
        </p:nvGrpSpPr>
        <p:grpSpPr>
          <a:xfrm>
            <a:off x="2687255" y="1464751"/>
            <a:ext cx="1280160" cy="2926080"/>
            <a:chOff x="2687255" y="1464751"/>
            <a:chExt cx="1280160" cy="2926080"/>
          </a:xfrm>
        </p:grpSpPr>
        <p:sp>
          <p:nvSpPr>
            <p:cNvPr id="146" name="Emptying Tan"/>
            <p:cNvSpPr/>
            <p:nvPr/>
          </p:nvSpPr>
          <p:spPr>
            <a:xfrm>
              <a:off x="2687255"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Emptying"/>
            <p:cNvGrpSpPr/>
            <p:nvPr/>
          </p:nvGrpSpPr>
          <p:grpSpPr>
            <a:xfrm>
              <a:off x="2982059" y="1637712"/>
              <a:ext cx="690552" cy="106039"/>
              <a:chOff x="2265363" y="-819151"/>
              <a:chExt cx="847725" cy="130175"/>
            </a:xfrm>
            <a:solidFill>
              <a:schemeClr val="accent5">
                <a:lumMod val="75000"/>
              </a:schemeClr>
            </a:solidFill>
          </p:grpSpPr>
          <p:sp>
            <p:nvSpPr>
              <p:cNvPr id="30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6" name="Chevrons"/>
          <p:cNvGrpSpPr/>
          <p:nvPr/>
        </p:nvGrpSpPr>
        <p:grpSpPr>
          <a:xfrm>
            <a:off x="2431388" y="1653488"/>
            <a:ext cx="215175" cy="74486"/>
            <a:chOff x="2177378" y="401620"/>
            <a:chExt cx="264150" cy="91440"/>
          </a:xfrm>
          <a:solidFill>
            <a:schemeClr val="accent5"/>
          </a:solidFill>
        </p:grpSpPr>
        <p:sp>
          <p:nvSpPr>
            <p:cNvPr id="304" name="Chevron 303"/>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hevron 304"/>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evron 305"/>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Containment Tan"/>
          <p:cNvGrpSpPr/>
          <p:nvPr/>
        </p:nvGrpSpPr>
        <p:grpSpPr>
          <a:xfrm>
            <a:off x="1106424" y="1463039"/>
            <a:ext cx="1280160" cy="2927792"/>
            <a:chOff x="1106424" y="1463039"/>
            <a:chExt cx="1280160" cy="2927792"/>
          </a:xfrm>
        </p:grpSpPr>
        <p:sp>
          <p:nvSpPr>
            <p:cNvPr id="214" name="Containment Tan"/>
            <p:cNvSpPr/>
            <p:nvPr/>
          </p:nvSpPr>
          <p:spPr>
            <a:xfrm>
              <a:off x="1106424" y="1463039"/>
              <a:ext cx="1280160" cy="292779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Containment Tan text"/>
            <p:cNvGrpSpPr/>
            <p:nvPr/>
          </p:nvGrpSpPr>
          <p:grpSpPr>
            <a:xfrm>
              <a:off x="1258662" y="1637712"/>
              <a:ext cx="978930" cy="106039"/>
              <a:chOff x="85725" y="-819151"/>
              <a:chExt cx="1201738" cy="130175"/>
            </a:xfrm>
            <a:solidFill>
              <a:schemeClr val="accent5">
                <a:lumMod val="75000"/>
              </a:schemeClr>
            </a:solidFill>
          </p:grpSpPr>
          <p:sp>
            <p:nvSpPr>
              <p:cNvPr id="293"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15" name="FSM"/>
          <p:cNvGrpSpPr/>
          <p:nvPr/>
        </p:nvGrpSpPr>
        <p:grpSpPr>
          <a:xfrm>
            <a:off x="1205684" y="3014431"/>
            <a:ext cx="6248618" cy="1178388"/>
            <a:chOff x="1205684" y="3014431"/>
            <a:chExt cx="6248618" cy="1178388"/>
          </a:xfrm>
        </p:grpSpPr>
        <p:sp>
          <p:nvSpPr>
            <p:cNvPr id="616" name="arrow"/>
            <p:cNvSpPr/>
            <p:nvPr/>
          </p:nvSpPr>
          <p:spPr>
            <a:xfrm>
              <a:off x="6997102" y="3475036"/>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5982831" y="3360736"/>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18"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2773916" y="3014431"/>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Vacuum truck</a:t>
              </a:r>
              <a:endParaRPr lang="en-US" sz="1200" dirty="0">
                <a:solidFill>
                  <a:schemeClr val="accent6"/>
                </a:solidFill>
              </a:endParaRPr>
            </a:p>
          </p:txBody>
        </p:sp>
        <p:sp>
          <p:nvSpPr>
            <p:cNvPr id="620" name="arrow"/>
            <p:cNvSpPr/>
            <p:nvPr/>
          </p:nvSpPr>
          <p:spPr>
            <a:xfrm>
              <a:off x="5229014" y="3605031"/>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4458728" y="3789027"/>
              <a:ext cx="1005840"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Transfer</a:t>
              </a:r>
              <a:endParaRPr lang="en-US" sz="1200" dirty="0">
                <a:solidFill>
                  <a:schemeClr val="accent6"/>
                </a:solidFill>
              </a:endParaRPr>
            </a:p>
          </p:txBody>
        </p:sp>
        <p:sp>
          <p:nvSpPr>
            <p:cNvPr id="622" name="on-site to overflow arrow"/>
            <p:cNvSpPr/>
            <p:nvPr/>
          </p:nvSpPr>
          <p:spPr>
            <a:xfrm>
              <a:off x="3790398" y="3851559"/>
              <a:ext cx="64008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2773916" y="3735619"/>
              <a:ext cx="109728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Primary emptying</a:t>
              </a:r>
              <a:endParaRPr lang="en-US" sz="1200" dirty="0">
                <a:solidFill>
                  <a:schemeClr val="accent6"/>
                </a:solidFill>
              </a:endParaRPr>
            </a:p>
          </p:txBody>
        </p:sp>
        <p:sp>
          <p:nvSpPr>
            <p:cNvPr id="624"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grpSp>
      <p:grpSp>
        <p:nvGrpSpPr>
          <p:cNvPr id="627" name="Sewerage"/>
          <p:cNvGrpSpPr/>
          <p:nvPr/>
        </p:nvGrpSpPr>
        <p:grpSpPr>
          <a:xfrm>
            <a:off x="1199487" y="2087942"/>
            <a:ext cx="6254815" cy="457200"/>
            <a:chOff x="1199487" y="2087942"/>
            <a:chExt cx="6254815" cy="457200"/>
          </a:xfrm>
        </p:grpSpPr>
        <p:sp>
          <p:nvSpPr>
            <p:cNvPr id="628"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30"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ed Rectangle 630"/>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632" name="Rounded Rectangle 631"/>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633"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MDGs"/>
          <p:cNvGrpSpPr/>
          <p:nvPr/>
        </p:nvGrpSpPr>
        <p:grpSpPr>
          <a:xfrm>
            <a:off x="1091553" y="1184994"/>
            <a:ext cx="1307592" cy="3289980"/>
            <a:chOff x="1091553" y="1184994"/>
            <a:chExt cx="1307592" cy="3289980"/>
          </a:xfrm>
        </p:grpSpPr>
        <p:sp>
          <p:nvSpPr>
            <p:cNvPr id="15" name="MDG Rounded Rectangle"/>
            <p:cNvSpPr/>
            <p:nvPr/>
          </p:nvSpPr>
          <p:spPr>
            <a:xfrm>
              <a:off x="1091553" y="1320294"/>
              <a:ext cx="1307592" cy="3154680"/>
            </a:xfrm>
            <a:prstGeom prst="roundRect">
              <a:avLst>
                <a:gd name="adj" fmla="val 8771"/>
              </a:avLst>
            </a:prstGeom>
            <a:no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DGs"/>
            <p:cNvSpPr/>
            <p:nvPr/>
          </p:nvSpPr>
          <p:spPr>
            <a:xfrm>
              <a:off x="1362818" y="1184994"/>
              <a:ext cx="751223" cy="262859"/>
            </a:xfrm>
            <a:prstGeom prst="round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pPr algn="ctr"/>
              <a:r>
                <a:rPr lang="en-US" sz="1600" b="1" dirty="0" smtClean="0">
                  <a:solidFill>
                    <a:schemeClr val="accent3">
                      <a:lumMod val="75000"/>
                    </a:schemeClr>
                  </a:solidFill>
                </a:rPr>
                <a:t>MDGs</a:t>
              </a:r>
              <a:endParaRPr lang="en-US" sz="1400" b="1" dirty="0">
                <a:solidFill>
                  <a:schemeClr val="accent3">
                    <a:lumMod val="75000"/>
                  </a:schemeClr>
                </a:solidFill>
              </a:endParaRPr>
            </a:p>
          </p:txBody>
        </p:sp>
      </p:grpSp>
    </p:spTree>
    <p:extLst>
      <p:ext uri="{BB962C8B-B14F-4D97-AF65-F5344CB8AC3E}">
        <p14:creationId xmlns:p14="http://schemas.microsoft.com/office/powerpoint/2010/main" val="14138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7581350" y="2837574"/>
            <a:ext cx="1324500" cy="518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fontScale="32500" lnSpcReduction="20000"/>
          </a:bodyPr>
          <a:lstStyle/>
          <a:p>
            <a:pPr>
              <a:spcBef>
                <a:spcPts val="0"/>
              </a:spcBef>
              <a:buNone/>
            </a:pPr>
            <a:endParaRPr/>
          </a:p>
        </p:txBody>
      </p:sp>
      <p:sp>
        <p:nvSpPr>
          <p:cNvPr id="24" name="Shape 24"/>
          <p:cNvSpPr/>
          <p:nvPr/>
        </p:nvSpPr>
        <p:spPr>
          <a:xfrm>
            <a:off x="7581350" y="2396174"/>
            <a:ext cx="1324500" cy="518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fontScale="32500" lnSpcReduction="20000"/>
          </a:bodyPr>
          <a:lstStyle/>
          <a:p>
            <a:pPr>
              <a:spcBef>
                <a:spcPts val="0"/>
              </a:spcBef>
              <a:buNone/>
            </a:pPr>
            <a:endParaRPr/>
          </a:p>
        </p:txBody>
      </p:sp>
      <p:sp>
        <p:nvSpPr>
          <p:cNvPr id="25" name="Shape 25"/>
          <p:cNvSpPr/>
          <p:nvPr/>
        </p:nvSpPr>
        <p:spPr>
          <a:xfrm>
            <a:off x="7581350" y="1978424"/>
            <a:ext cx="1324500" cy="5184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fontScale="32500" lnSpcReduction="20000"/>
          </a:bodyPr>
          <a:lstStyle/>
          <a:p>
            <a:pPr>
              <a:spcBef>
                <a:spcPts val="0"/>
              </a:spcBef>
              <a:buNone/>
            </a:pPr>
            <a:endParaRPr/>
          </a:p>
        </p:txBody>
      </p:sp>
      <p:sp>
        <p:nvSpPr>
          <p:cNvPr id="26" name="Shape 26"/>
          <p:cNvSpPr/>
          <p:nvPr/>
        </p:nvSpPr>
        <p:spPr>
          <a:xfrm>
            <a:off x="7581350" y="1135370"/>
            <a:ext cx="1324500" cy="11765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a:bodyPr>
          <a:lstStyle/>
          <a:p>
            <a:pPr>
              <a:spcBef>
                <a:spcPts val="0"/>
              </a:spcBef>
              <a:buNone/>
            </a:pPr>
            <a:endParaRPr/>
          </a:p>
        </p:txBody>
      </p:sp>
      <p:sp>
        <p:nvSpPr>
          <p:cNvPr id="27" name="Shape 27"/>
          <p:cNvSpPr/>
          <p:nvPr/>
        </p:nvSpPr>
        <p:spPr>
          <a:xfrm>
            <a:off x="128425" y="1778487"/>
            <a:ext cx="1324500" cy="18021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a:bodyPr>
          <a:lstStyle/>
          <a:p>
            <a:pPr>
              <a:spcBef>
                <a:spcPts val="0"/>
              </a:spcBef>
              <a:buNone/>
            </a:pPr>
            <a:endParaRPr/>
          </a:p>
        </p:txBody>
      </p:sp>
      <p:sp>
        <p:nvSpPr>
          <p:cNvPr id="28" name="Shape 28"/>
          <p:cNvSpPr/>
          <p:nvPr/>
        </p:nvSpPr>
        <p:spPr>
          <a:xfrm>
            <a:off x="128425" y="1412950"/>
            <a:ext cx="1324500" cy="8990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rmAutofit lnSpcReduction="10000"/>
          </a:bodyPr>
          <a:lstStyle/>
          <a:p>
            <a:pPr>
              <a:spcBef>
                <a:spcPts val="0"/>
              </a:spcBef>
              <a:buNone/>
            </a:pPr>
            <a:endParaRPr/>
          </a:p>
        </p:txBody>
      </p:sp>
      <p:sp>
        <p:nvSpPr>
          <p:cNvPr id="29" name="Shape 29"/>
          <p:cNvSpPr txBox="1">
            <a:spLocks noGrp="1"/>
          </p:cNvSpPr>
          <p:nvPr>
            <p:ph type="title"/>
          </p:nvPr>
        </p:nvSpPr>
        <p:spPr>
          <a:xfrm>
            <a:off x="2337275" y="193775"/>
            <a:ext cx="5720100" cy="857400"/>
          </a:xfrm>
          <a:prstGeom prst="rect">
            <a:avLst/>
          </a:prstGeom>
        </p:spPr>
        <p:txBody>
          <a:bodyPr lIns="91425" tIns="91425" rIns="91425" bIns="91425" anchor="b" anchorCtr="0">
            <a:normAutofit/>
          </a:bodyPr>
          <a:lstStyle/>
          <a:p>
            <a:pPr>
              <a:spcBef>
                <a:spcPts val="0"/>
              </a:spcBef>
              <a:buNone/>
            </a:pPr>
            <a:r>
              <a:rPr lang="en"/>
              <a:t>Biochar Omni-Processor</a:t>
            </a:r>
          </a:p>
        </p:txBody>
      </p:sp>
      <p:sp>
        <p:nvSpPr>
          <p:cNvPr id="30" name="Shape 30"/>
          <p:cNvSpPr txBox="1">
            <a:spLocks noGrp="1"/>
          </p:cNvSpPr>
          <p:nvPr>
            <p:ph type="body" idx="1"/>
          </p:nvPr>
        </p:nvSpPr>
        <p:spPr>
          <a:xfrm>
            <a:off x="1220824" y="3692237"/>
            <a:ext cx="7465975" cy="1233638"/>
          </a:xfrm>
          <a:prstGeom prst="rect">
            <a:avLst/>
          </a:prstGeom>
        </p:spPr>
        <p:txBody>
          <a:bodyPr lIns="91425" tIns="91425" rIns="91425" bIns="91425" anchor="t" anchorCtr="0">
            <a:normAutofit/>
          </a:bodyPr>
          <a:lstStyle/>
          <a:p>
            <a:pPr rtl="0">
              <a:spcBef>
                <a:spcPts val="0"/>
              </a:spcBef>
              <a:buNone/>
            </a:pPr>
            <a:r>
              <a:rPr lang="en" sz="1600" dirty="0"/>
              <a:t>Biochar </a:t>
            </a:r>
            <a:r>
              <a:rPr lang="en" sz="1600" dirty="0" smtClean="0"/>
              <a:t>Omni-Processor </a:t>
            </a:r>
            <a:r>
              <a:rPr lang="en" sz="1600" dirty="0"/>
              <a:t>accepts human waste, </a:t>
            </a:r>
            <a:endParaRPr lang="en" sz="1600" dirty="0" smtClean="0"/>
          </a:p>
          <a:p>
            <a:pPr rtl="0">
              <a:spcBef>
                <a:spcPts val="0"/>
              </a:spcBef>
              <a:buNone/>
            </a:pPr>
            <a:r>
              <a:rPr lang="en" sz="1600" dirty="0"/>
              <a:t>	</a:t>
            </a:r>
            <a:r>
              <a:rPr lang="en" sz="1600" dirty="0" smtClean="0"/>
              <a:t>produces </a:t>
            </a:r>
            <a:r>
              <a:rPr lang="en" sz="1600" dirty="0"/>
              <a:t>fertilizer substrate, water and energy,</a:t>
            </a:r>
          </a:p>
          <a:p>
            <a:pPr>
              <a:spcBef>
                <a:spcPts val="0"/>
              </a:spcBef>
              <a:buNone/>
            </a:pPr>
            <a:r>
              <a:rPr lang="en" sz="1600" dirty="0" smtClean="0"/>
              <a:t>		without </a:t>
            </a:r>
            <a:r>
              <a:rPr lang="en" sz="1600" dirty="0"/>
              <a:t>using grid or water or a sewer system. </a:t>
            </a:r>
          </a:p>
        </p:txBody>
      </p:sp>
      <p:pic>
        <p:nvPicPr>
          <p:cNvPr id="31" name="Shape 31"/>
          <p:cNvPicPr preferRelativeResize="0"/>
          <p:nvPr/>
        </p:nvPicPr>
        <p:blipFill>
          <a:blip r:embed="rId3">
            <a:alphaModFix/>
          </a:blip>
          <a:stretch>
            <a:fillRect/>
          </a:stretch>
        </p:blipFill>
        <p:spPr>
          <a:xfrm>
            <a:off x="898875" y="12625"/>
            <a:ext cx="1438401" cy="951824"/>
          </a:xfrm>
          <a:prstGeom prst="rect">
            <a:avLst/>
          </a:prstGeom>
          <a:noFill/>
          <a:ln>
            <a:noFill/>
          </a:ln>
        </p:spPr>
      </p:pic>
      <p:pic>
        <p:nvPicPr>
          <p:cNvPr id="32" name="Shape 32"/>
          <p:cNvPicPr preferRelativeResize="0"/>
          <p:nvPr/>
        </p:nvPicPr>
        <p:blipFill>
          <a:blip r:embed="rId4">
            <a:alphaModFix/>
          </a:blip>
          <a:stretch>
            <a:fillRect/>
          </a:stretch>
        </p:blipFill>
        <p:spPr>
          <a:xfrm>
            <a:off x="1220825" y="964450"/>
            <a:ext cx="6360524" cy="2697274"/>
          </a:xfrm>
          <a:prstGeom prst="rect">
            <a:avLst/>
          </a:prstGeom>
          <a:noFill/>
          <a:ln>
            <a:noFill/>
          </a:ln>
        </p:spPr>
      </p:pic>
      <p:sp>
        <p:nvSpPr>
          <p:cNvPr id="33" name="Shape 33"/>
          <p:cNvSpPr txBox="1"/>
          <p:nvPr/>
        </p:nvSpPr>
        <p:spPr>
          <a:xfrm>
            <a:off x="85450" y="1214323"/>
            <a:ext cx="1135500" cy="1947551"/>
          </a:xfrm>
          <a:prstGeom prst="rect">
            <a:avLst/>
          </a:prstGeom>
          <a:noFill/>
          <a:ln>
            <a:noFill/>
          </a:ln>
        </p:spPr>
        <p:txBody>
          <a:bodyPr lIns="91425" tIns="91425" rIns="91425" bIns="91425" anchor="t" anchorCtr="0">
            <a:normAutofit fontScale="77500" lnSpcReduction="20000"/>
          </a:bodyPr>
          <a:lstStyle/>
          <a:p>
            <a:pPr rtl="0">
              <a:spcBef>
                <a:spcPts val="0"/>
              </a:spcBef>
              <a:buNone/>
            </a:pPr>
            <a:r>
              <a:rPr lang="en" dirty="0"/>
              <a:t>Accepts: </a:t>
            </a:r>
          </a:p>
          <a:p>
            <a:pPr rtl="0">
              <a:spcBef>
                <a:spcPts val="0"/>
              </a:spcBef>
              <a:buNone/>
            </a:pPr>
            <a:endParaRPr dirty="0"/>
          </a:p>
          <a:p>
            <a:pPr rtl="0">
              <a:spcBef>
                <a:spcPts val="0"/>
              </a:spcBef>
              <a:buNone/>
            </a:pPr>
            <a:r>
              <a:rPr lang="en" dirty="0"/>
              <a:t>human</a:t>
            </a:r>
          </a:p>
          <a:p>
            <a:pPr rtl="0">
              <a:spcBef>
                <a:spcPts val="0"/>
              </a:spcBef>
              <a:buNone/>
            </a:pPr>
            <a:r>
              <a:rPr lang="en" dirty="0"/>
              <a:t>solid waste</a:t>
            </a:r>
          </a:p>
          <a:p>
            <a:pPr rtl="0">
              <a:spcBef>
                <a:spcPts val="0"/>
              </a:spcBef>
              <a:buNone/>
            </a:pPr>
            <a:endParaRPr dirty="0"/>
          </a:p>
          <a:p>
            <a:pPr>
              <a:spcBef>
                <a:spcPts val="0"/>
              </a:spcBef>
              <a:buNone/>
            </a:pPr>
            <a:endParaRPr lang="en" dirty="0" smtClean="0"/>
          </a:p>
          <a:p>
            <a:pPr>
              <a:spcBef>
                <a:spcPts val="0"/>
              </a:spcBef>
              <a:buNone/>
            </a:pPr>
            <a:r>
              <a:rPr lang="en" dirty="0" smtClean="0"/>
              <a:t>organic </a:t>
            </a:r>
            <a:r>
              <a:rPr lang="en" dirty="0"/>
              <a:t>matter and other biomass</a:t>
            </a:r>
          </a:p>
        </p:txBody>
      </p:sp>
      <p:sp>
        <p:nvSpPr>
          <p:cNvPr id="34" name="Shape 34"/>
          <p:cNvSpPr txBox="1"/>
          <p:nvPr/>
        </p:nvSpPr>
        <p:spPr>
          <a:xfrm>
            <a:off x="7551300" y="1006800"/>
            <a:ext cx="1512300" cy="2319900"/>
          </a:xfrm>
          <a:prstGeom prst="rect">
            <a:avLst/>
          </a:prstGeom>
          <a:noFill/>
          <a:ln>
            <a:noFill/>
          </a:ln>
        </p:spPr>
        <p:txBody>
          <a:bodyPr lIns="91425" tIns="91425" rIns="91425" bIns="91425" anchor="t" anchorCtr="0">
            <a:normAutofit fontScale="92500" lnSpcReduction="20000"/>
          </a:bodyPr>
          <a:lstStyle/>
          <a:p>
            <a:pPr lvl="0" rtl="0">
              <a:spcBef>
                <a:spcPts val="0"/>
              </a:spcBef>
              <a:buNone/>
            </a:pPr>
            <a:r>
              <a:rPr lang="en" dirty="0"/>
              <a:t>Produces: </a:t>
            </a:r>
          </a:p>
          <a:p>
            <a:pPr rtl="0">
              <a:spcBef>
                <a:spcPts val="0"/>
              </a:spcBef>
              <a:buNone/>
            </a:pPr>
            <a:endParaRPr dirty="0"/>
          </a:p>
          <a:p>
            <a:pPr rtl="0">
              <a:spcBef>
                <a:spcPts val="0"/>
              </a:spcBef>
              <a:buNone/>
            </a:pPr>
            <a:r>
              <a:rPr lang="en" dirty="0"/>
              <a:t>fertilizer substrate</a:t>
            </a:r>
          </a:p>
          <a:p>
            <a:pPr rtl="0">
              <a:spcBef>
                <a:spcPts val="0"/>
              </a:spcBef>
              <a:buNone/>
            </a:pPr>
            <a:endParaRPr lang="en" dirty="0" smtClean="0"/>
          </a:p>
          <a:p>
            <a:pPr rtl="0">
              <a:spcBef>
                <a:spcPts val="0"/>
              </a:spcBef>
              <a:buNone/>
            </a:pPr>
            <a:r>
              <a:rPr lang="en" dirty="0" smtClean="0"/>
              <a:t>water</a:t>
            </a:r>
            <a:endParaRPr lang="en" dirty="0"/>
          </a:p>
          <a:p>
            <a:pPr rtl="0">
              <a:spcBef>
                <a:spcPts val="0"/>
              </a:spcBef>
              <a:buNone/>
            </a:pPr>
            <a:endParaRPr dirty="0"/>
          </a:p>
          <a:p>
            <a:pPr lvl="0" rtl="0">
              <a:spcBef>
                <a:spcPts val="0"/>
              </a:spcBef>
              <a:buNone/>
            </a:pPr>
            <a:r>
              <a:rPr lang="en" dirty="0"/>
              <a:t>energy</a:t>
            </a:r>
          </a:p>
          <a:p>
            <a:pPr lvl="0" rtl="0">
              <a:spcBef>
                <a:spcPts val="0"/>
              </a:spcBef>
              <a:buNone/>
            </a:pPr>
            <a:endParaRPr dirty="0" smtClean="0"/>
          </a:p>
          <a:p>
            <a:pPr lvl="0" rtl="0">
              <a:spcBef>
                <a:spcPts val="0"/>
              </a:spcBef>
              <a:buNone/>
            </a:pPr>
            <a:r>
              <a:rPr lang="en" dirty="0" smtClean="0"/>
              <a:t>nutrients</a:t>
            </a:r>
            <a:endParaRPr lang="en" dirty="0"/>
          </a:p>
        </p:txBody>
      </p:sp>
      <p:pic>
        <p:nvPicPr>
          <p:cNvPr id="35" name="Shape 35"/>
          <p:cNvPicPr preferRelativeResize="0"/>
          <p:nvPr/>
        </p:nvPicPr>
        <p:blipFill>
          <a:blip r:embed="rId5">
            <a:alphaModFix/>
          </a:blip>
          <a:stretch>
            <a:fillRect/>
          </a:stretch>
        </p:blipFill>
        <p:spPr>
          <a:xfrm>
            <a:off x="7068573" y="3020900"/>
            <a:ext cx="462124" cy="305800"/>
          </a:xfrm>
          <a:prstGeom prst="rect">
            <a:avLst/>
          </a:prstGeom>
          <a:noFill/>
          <a:ln>
            <a:noFill/>
          </a:ln>
        </p:spPr>
      </p:pic>
    </p:spTree>
    <p:extLst>
      <p:ext uri="{BB962C8B-B14F-4D97-AF65-F5344CB8AC3E}">
        <p14:creationId xmlns:p14="http://schemas.microsoft.com/office/powerpoint/2010/main" val="2617251442"/>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vantassel\Desktop\OMNI PICS_SARA\sunrise\SUNR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216" y="0"/>
            <a:ext cx="7032749" cy="468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84890" y="550331"/>
            <a:ext cx="3818006" cy="1471172"/>
          </a:xfrm>
          <a:prstGeom prst="rect">
            <a:avLst/>
          </a:prstGeom>
          <a:noFill/>
        </p:spPr>
        <p:txBody>
          <a:bodyPr wrap="square" rtlCol="0">
            <a:spAutoFit/>
          </a:bodyPr>
          <a:lstStyle/>
          <a:p>
            <a:pPr marL="257175" indent="-257175">
              <a:lnSpc>
                <a:spcPct val="90000"/>
              </a:lnSpc>
              <a:spcBef>
                <a:spcPct val="20000"/>
              </a:spcBef>
              <a:buClr>
                <a:srgbClr val="CE6B28"/>
              </a:buClr>
              <a:buFont typeface="Arial" panose="020B0604020202020204" pitchFamily="34" charset="0"/>
              <a:buChar char="•"/>
            </a:pPr>
            <a:r>
              <a:rPr lang="en-US" sz="1400" dirty="0">
                <a:solidFill>
                  <a:srgbClr val="FF0000"/>
                </a:solidFill>
              </a:rPr>
              <a:t>Population served ~ 100’000 people</a:t>
            </a:r>
          </a:p>
          <a:p>
            <a:pPr marL="257175" indent="-257175">
              <a:lnSpc>
                <a:spcPct val="90000"/>
              </a:lnSpc>
              <a:spcBef>
                <a:spcPct val="20000"/>
              </a:spcBef>
              <a:buClr>
                <a:srgbClr val="CE6B28"/>
              </a:buClr>
              <a:buFont typeface="Arial" panose="020B0604020202020204" pitchFamily="34" charset="0"/>
              <a:buChar char="•"/>
            </a:pPr>
            <a:r>
              <a:rPr lang="en-US" sz="1400" dirty="0" smtClean="0">
                <a:solidFill>
                  <a:srgbClr val="FF0000"/>
                </a:solidFill>
              </a:rPr>
              <a:t>Kills </a:t>
            </a:r>
            <a:r>
              <a:rPr lang="en-US" sz="1400" dirty="0">
                <a:solidFill>
                  <a:srgbClr val="FF0000"/>
                </a:solidFill>
              </a:rPr>
              <a:t>all </a:t>
            </a:r>
            <a:r>
              <a:rPr lang="en-US" sz="1400" dirty="0" smtClean="0">
                <a:solidFill>
                  <a:srgbClr val="FF0000"/>
                </a:solidFill>
              </a:rPr>
              <a:t>pathogens</a:t>
            </a:r>
          </a:p>
          <a:p>
            <a:pPr marL="257175" indent="-257175">
              <a:lnSpc>
                <a:spcPct val="90000"/>
              </a:lnSpc>
              <a:spcBef>
                <a:spcPct val="20000"/>
              </a:spcBef>
              <a:buClr>
                <a:srgbClr val="CE6B28"/>
              </a:buClr>
              <a:buFont typeface="Arial" panose="020B0604020202020204" pitchFamily="34" charset="0"/>
              <a:buChar char="•"/>
            </a:pPr>
            <a:r>
              <a:rPr lang="en-US" sz="1400" dirty="0" smtClean="0">
                <a:solidFill>
                  <a:srgbClr val="FF0000"/>
                </a:solidFill>
              </a:rPr>
              <a:t>No harmful emissions</a:t>
            </a:r>
            <a:endParaRPr lang="en-US" sz="1400" dirty="0">
              <a:solidFill>
                <a:srgbClr val="FF0000"/>
              </a:solidFill>
            </a:endParaRPr>
          </a:p>
          <a:p>
            <a:pPr marL="257175" indent="-257175">
              <a:lnSpc>
                <a:spcPct val="90000"/>
              </a:lnSpc>
              <a:spcBef>
                <a:spcPct val="20000"/>
              </a:spcBef>
              <a:buClr>
                <a:srgbClr val="CE6B28"/>
              </a:buClr>
              <a:buFont typeface="Arial" panose="020B0604020202020204" pitchFamily="34" charset="0"/>
              <a:buChar char="•"/>
            </a:pPr>
            <a:r>
              <a:rPr lang="en-US" sz="1400" dirty="0">
                <a:solidFill>
                  <a:srgbClr val="5A471C"/>
                </a:solidFill>
              </a:rPr>
              <a:t>Electricity p</a:t>
            </a:r>
            <a:r>
              <a:rPr lang="en-US" sz="1400" dirty="0" smtClean="0">
                <a:solidFill>
                  <a:srgbClr val="5A471C"/>
                </a:solidFill>
              </a:rPr>
              <a:t>roduced: 300 kW (250 kW net)</a:t>
            </a:r>
            <a:endParaRPr lang="en-US" sz="1400" dirty="0">
              <a:solidFill>
                <a:srgbClr val="5A471C"/>
              </a:solidFill>
            </a:endParaRPr>
          </a:p>
          <a:p>
            <a:pPr marL="257175" indent="-257175">
              <a:lnSpc>
                <a:spcPct val="90000"/>
              </a:lnSpc>
              <a:spcBef>
                <a:spcPct val="20000"/>
              </a:spcBef>
              <a:buClr>
                <a:srgbClr val="CE6B28"/>
              </a:buClr>
              <a:buFont typeface="Arial" panose="020B0604020202020204" pitchFamily="34" charset="0"/>
              <a:buChar char="•"/>
            </a:pPr>
            <a:r>
              <a:rPr lang="en-US" sz="1400" dirty="0">
                <a:solidFill>
                  <a:srgbClr val="5A471C"/>
                </a:solidFill>
              </a:rPr>
              <a:t>Potable </a:t>
            </a:r>
            <a:r>
              <a:rPr lang="en-US" sz="1400" dirty="0" smtClean="0">
                <a:solidFill>
                  <a:srgbClr val="5A471C"/>
                </a:solidFill>
              </a:rPr>
              <a:t>water produced</a:t>
            </a:r>
            <a:r>
              <a:rPr lang="en-US" sz="1400" dirty="0">
                <a:solidFill>
                  <a:srgbClr val="5A471C"/>
                </a:solidFill>
              </a:rPr>
              <a:t>: </a:t>
            </a:r>
            <a:r>
              <a:rPr lang="en-US" sz="1400" dirty="0" smtClean="0">
                <a:solidFill>
                  <a:srgbClr val="5A471C"/>
                </a:solidFill>
              </a:rPr>
              <a:t>80,000 liter/day</a:t>
            </a:r>
            <a:endParaRPr lang="en-US" sz="1400" dirty="0">
              <a:solidFill>
                <a:srgbClr val="5A471C"/>
              </a:solidFill>
            </a:endParaRPr>
          </a:p>
          <a:p>
            <a:pPr marL="257175" indent="-257175">
              <a:lnSpc>
                <a:spcPct val="90000"/>
              </a:lnSpc>
              <a:spcBef>
                <a:spcPct val="20000"/>
              </a:spcBef>
              <a:buClr>
                <a:srgbClr val="CE6B28"/>
              </a:buClr>
              <a:buFont typeface="Arial" panose="020B0604020202020204" pitchFamily="34" charset="0"/>
              <a:buChar char="•"/>
            </a:pPr>
            <a:r>
              <a:rPr lang="en-US" sz="1400" dirty="0" smtClean="0">
                <a:solidFill>
                  <a:srgbClr val="5A471C"/>
                </a:solidFill>
              </a:rPr>
              <a:t>Also produced: steam, dry </a:t>
            </a:r>
            <a:r>
              <a:rPr lang="en-US" sz="1400" dirty="0">
                <a:solidFill>
                  <a:srgbClr val="5A471C"/>
                </a:solidFill>
              </a:rPr>
              <a:t>sterile </a:t>
            </a:r>
            <a:r>
              <a:rPr lang="en-US" sz="1400" dirty="0" smtClean="0">
                <a:solidFill>
                  <a:srgbClr val="5A471C"/>
                </a:solidFill>
              </a:rPr>
              <a:t>ash</a:t>
            </a:r>
            <a:endParaRPr lang="en-US" sz="1400" dirty="0">
              <a:solidFill>
                <a:srgbClr val="5A471C"/>
              </a:solidFill>
            </a:endParaRPr>
          </a:p>
        </p:txBody>
      </p:sp>
      <p:sp>
        <p:nvSpPr>
          <p:cNvPr id="7" name="Title 1"/>
          <p:cNvSpPr>
            <a:spLocks noGrp="1"/>
          </p:cNvSpPr>
          <p:nvPr>
            <p:ph type="title"/>
          </p:nvPr>
        </p:nvSpPr>
        <p:spPr>
          <a:xfrm>
            <a:off x="1200150" y="254238"/>
            <a:ext cx="6343650" cy="2423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2100" dirty="0">
                <a:solidFill>
                  <a:srgbClr val="CE6B29"/>
                </a:solidFill>
              </a:rPr>
              <a:t>Janicki </a:t>
            </a:r>
            <a:r>
              <a:rPr lang="en-US" sz="2100" dirty="0" smtClean="0">
                <a:solidFill>
                  <a:srgbClr val="CE6B29"/>
                </a:solidFill>
              </a:rPr>
              <a:t>Omni-Processor</a:t>
            </a:r>
            <a:endParaRPr lang="en-US" sz="2100" dirty="0">
              <a:solidFill>
                <a:srgbClr val="CE6B29"/>
              </a:solidFill>
            </a:endParaRPr>
          </a:p>
        </p:txBody>
      </p:sp>
      <p:sp>
        <p:nvSpPr>
          <p:cNvPr id="8" name="Title 1"/>
          <p:cNvSpPr txBox="1">
            <a:spLocks/>
          </p:cNvSpPr>
          <p:nvPr/>
        </p:nvSpPr>
        <p:spPr bwMode="auto">
          <a:xfrm>
            <a:off x="742950" y="618699"/>
            <a:ext cx="370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2813" rtl="0" eaLnBrk="0" fontAlgn="base" hangingPunct="0">
              <a:lnSpc>
                <a:spcPct val="75000"/>
              </a:lnSpc>
              <a:spcBef>
                <a:spcPct val="0"/>
              </a:spcBef>
              <a:spcAft>
                <a:spcPct val="0"/>
              </a:spcAft>
              <a:defRPr lang="en-US" sz="3600" b="1" kern="1200" spc="0" baseline="0">
                <a:ln w="3175">
                  <a:noFill/>
                </a:ln>
                <a:solidFill>
                  <a:schemeClr val="accent2"/>
                </a:solidFill>
                <a:latin typeface="+mj-lt"/>
                <a:ea typeface="ＭＳ Ｐゴシック" charset="0"/>
                <a:cs typeface="Arial" charset="0"/>
              </a:defRPr>
            </a:lvl1pPr>
            <a:lvl2pPr algn="l" defTabSz="912813" rtl="0" eaLnBrk="0" fontAlgn="base" hangingPunct="0">
              <a:lnSpc>
                <a:spcPct val="90000"/>
              </a:lnSpc>
              <a:spcBef>
                <a:spcPct val="0"/>
              </a:spcBef>
              <a:spcAft>
                <a:spcPct val="0"/>
              </a:spcAft>
              <a:defRPr sz="3600" b="1">
                <a:solidFill>
                  <a:schemeClr val="tx1"/>
                </a:solidFill>
                <a:latin typeface="Arial" charset="0"/>
                <a:ea typeface="ＭＳ Ｐゴシック" charset="0"/>
                <a:cs typeface="Arial" pitchFamily="34" charset="0"/>
              </a:defRPr>
            </a:lvl2pPr>
            <a:lvl3pPr algn="l" defTabSz="912813" rtl="0" eaLnBrk="0" fontAlgn="base" hangingPunct="0">
              <a:lnSpc>
                <a:spcPct val="90000"/>
              </a:lnSpc>
              <a:spcBef>
                <a:spcPct val="0"/>
              </a:spcBef>
              <a:spcAft>
                <a:spcPct val="0"/>
              </a:spcAft>
              <a:defRPr sz="3600" b="1">
                <a:solidFill>
                  <a:schemeClr val="tx1"/>
                </a:solidFill>
                <a:latin typeface="Arial" charset="0"/>
                <a:ea typeface="ＭＳ Ｐゴシック" charset="0"/>
                <a:cs typeface="Arial" pitchFamily="34" charset="0"/>
              </a:defRPr>
            </a:lvl3pPr>
            <a:lvl4pPr algn="l" defTabSz="912813" rtl="0" eaLnBrk="0" fontAlgn="base" hangingPunct="0">
              <a:lnSpc>
                <a:spcPct val="90000"/>
              </a:lnSpc>
              <a:spcBef>
                <a:spcPct val="0"/>
              </a:spcBef>
              <a:spcAft>
                <a:spcPct val="0"/>
              </a:spcAft>
              <a:defRPr sz="3600" b="1">
                <a:solidFill>
                  <a:schemeClr val="tx1"/>
                </a:solidFill>
                <a:latin typeface="Arial" charset="0"/>
                <a:ea typeface="ＭＳ Ｐゴシック" charset="0"/>
                <a:cs typeface="Arial" pitchFamily="34" charset="0"/>
              </a:defRPr>
            </a:lvl4pPr>
            <a:lvl5pPr algn="l" defTabSz="912813" rtl="0" eaLnBrk="0" fontAlgn="base" hangingPunct="0">
              <a:lnSpc>
                <a:spcPct val="90000"/>
              </a:lnSpc>
              <a:spcBef>
                <a:spcPct val="0"/>
              </a:spcBef>
              <a:spcAft>
                <a:spcPct val="0"/>
              </a:spcAft>
              <a:defRPr sz="3600" b="1">
                <a:solidFill>
                  <a:schemeClr val="tx1"/>
                </a:solidFill>
                <a:latin typeface="Arial" charset="0"/>
                <a:ea typeface="ＭＳ Ｐゴシック" charset="0"/>
                <a:cs typeface="Arial" pitchFamily="34" charset="0"/>
              </a:defRPr>
            </a:lvl5pPr>
            <a:lvl6pPr marL="457200" algn="l" defTabSz="912813" rtl="0" fontAlgn="base">
              <a:lnSpc>
                <a:spcPct val="90000"/>
              </a:lnSpc>
              <a:spcBef>
                <a:spcPct val="0"/>
              </a:spcBef>
              <a:spcAft>
                <a:spcPct val="0"/>
              </a:spcAft>
              <a:defRPr sz="3600" b="1">
                <a:solidFill>
                  <a:schemeClr val="tx1"/>
                </a:solidFill>
                <a:latin typeface="Arial" charset="0"/>
                <a:ea typeface="ＭＳ Ｐゴシック" charset="0"/>
              </a:defRPr>
            </a:lvl6pPr>
            <a:lvl7pPr marL="914400" algn="l" defTabSz="912813" rtl="0" fontAlgn="base">
              <a:lnSpc>
                <a:spcPct val="90000"/>
              </a:lnSpc>
              <a:spcBef>
                <a:spcPct val="0"/>
              </a:spcBef>
              <a:spcAft>
                <a:spcPct val="0"/>
              </a:spcAft>
              <a:defRPr sz="3600" b="1">
                <a:solidFill>
                  <a:schemeClr val="tx1"/>
                </a:solidFill>
                <a:latin typeface="Arial" charset="0"/>
                <a:ea typeface="ＭＳ Ｐゴシック" charset="0"/>
              </a:defRPr>
            </a:lvl7pPr>
            <a:lvl8pPr marL="1371600" algn="l" defTabSz="912813" rtl="0" fontAlgn="base">
              <a:lnSpc>
                <a:spcPct val="90000"/>
              </a:lnSpc>
              <a:spcBef>
                <a:spcPct val="0"/>
              </a:spcBef>
              <a:spcAft>
                <a:spcPct val="0"/>
              </a:spcAft>
              <a:defRPr sz="3600" b="1">
                <a:solidFill>
                  <a:schemeClr val="tx1"/>
                </a:solidFill>
                <a:latin typeface="Arial" charset="0"/>
                <a:ea typeface="ＭＳ Ｐゴシック" charset="0"/>
              </a:defRPr>
            </a:lvl8pPr>
            <a:lvl9pPr marL="1828800" algn="l" defTabSz="912813" rtl="0" fontAlgn="base">
              <a:lnSpc>
                <a:spcPct val="90000"/>
              </a:lnSpc>
              <a:spcBef>
                <a:spcPct val="0"/>
              </a:spcBef>
              <a:spcAft>
                <a:spcPct val="0"/>
              </a:spcAft>
              <a:defRPr sz="3600" b="1">
                <a:solidFill>
                  <a:schemeClr val="tx1"/>
                </a:solidFill>
                <a:latin typeface="Arial" charset="0"/>
                <a:ea typeface="ＭＳ Ｐゴシック" charset="0"/>
              </a:defRPr>
            </a:lvl9pPr>
          </a:lstStyle>
          <a:p>
            <a:pPr algn="ctr" defTabSz="685800">
              <a:lnSpc>
                <a:spcPct val="100000"/>
              </a:lnSpc>
              <a:spcBef>
                <a:spcPct val="20000"/>
              </a:spcBef>
            </a:pPr>
            <a:r>
              <a:rPr lang="en-US" sz="1500" dirty="0">
                <a:solidFill>
                  <a:srgbClr val="5A471C"/>
                </a:solidFill>
              </a:rPr>
              <a:t>Turning </a:t>
            </a:r>
            <a:r>
              <a:rPr lang="en-US" sz="1500" dirty="0" smtClean="0">
                <a:solidFill>
                  <a:srgbClr val="5A471C"/>
                </a:solidFill>
              </a:rPr>
              <a:t>Fecal Sludge </a:t>
            </a:r>
            <a:br>
              <a:rPr lang="en-US" sz="1500" dirty="0" smtClean="0">
                <a:solidFill>
                  <a:srgbClr val="5A471C"/>
                </a:solidFill>
              </a:rPr>
            </a:br>
            <a:r>
              <a:rPr lang="en-US" sz="1500" dirty="0" smtClean="0">
                <a:solidFill>
                  <a:srgbClr val="5A471C"/>
                </a:solidFill>
              </a:rPr>
              <a:t>into </a:t>
            </a:r>
            <a:r>
              <a:rPr lang="en-US" sz="1500" dirty="0">
                <a:solidFill>
                  <a:srgbClr val="5A471C"/>
                </a:solidFill>
              </a:rPr>
              <a:t>Electricity</a:t>
            </a:r>
            <a:endParaRPr lang="en-US" sz="2400" dirty="0"/>
          </a:p>
        </p:txBody>
      </p:sp>
    </p:spTree>
    <p:extLst>
      <p:ext uri="{BB962C8B-B14F-4D97-AF65-F5344CB8AC3E}">
        <p14:creationId xmlns:p14="http://schemas.microsoft.com/office/powerpoint/2010/main" val="28488125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reatment Blue"/>
          <p:cNvSpPr/>
          <p:nvPr/>
        </p:nvSpPr>
        <p:spPr>
          <a:xfrm>
            <a:off x="5845671" y="1464750"/>
            <a:ext cx="1280160" cy="292608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nsport Blue"/>
          <p:cNvSpPr/>
          <p:nvPr/>
        </p:nvSpPr>
        <p:spPr>
          <a:xfrm>
            <a:off x="4266463"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Emptying Blue"/>
          <p:cNvSpPr/>
          <p:nvPr/>
        </p:nvSpPr>
        <p:spPr>
          <a:xfrm>
            <a:off x="2687255"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Treatment Blue text"/>
          <p:cNvGrpSpPr/>
          <p:nvPr/>
        </p:nvGrpSpPr>
        <p:grpSpPr>
          <a:xfrm>
            <a:off x="6076463" y="1638358"/>
            <a:ext cx="818577" cy="104746"/>
            <a:chOff x="5437188" y="-819151"/>
            <a:chExt cx="1004888" cy="128588"/>
          </a:xfrm>
          <a:solidFill>
            <a:schemeClr val="accent3">
              <a:lumMod val="75000"/>
            </a:schemeClr>
          </a:solidFill>
        </p:grpSpPr>
        <p:sp>
          <p:nvSpPr>
            <p:cNvPr id="234"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Transport Blue text"/>
          <p:cNvGrpSpPr/>
          <p:nvPr/>
        </p:nvGrpSpPr>
        <p:grpSpPr>
          <a:xfrm>
            <a:off x="4495315" y="1637712"/>
            <a:ext cx="822456" cy="106039"/>
            <a:chOff x="3205163" y="-1457326"/>
            <a:chExt cx="1009650" cy="130175"/>
          </a:xfrm>
          <a:solidFill>
            <a:schemeClr val="accent3">
              <a:lumMod val="75000"/>
            </a:schemeClr>
          </a:solidFill>
        </p:grpSpPr>
        <p:sp>
          <p:nvSpPr>
            <p:cNvPr id="244"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3" name="Emptying Blue text"/>
          <p:cNvGrpSpPr/>
          <p:nvPr/>
        </p:nvGrpSpPr>
        <p:grpSpPr>
          <a:xfrm>
            <a:off x="2982059" y="1637712"/>
            <a:ext cx="690552" cy="106039"/>
            <a:chOff x="2265363" y="-819151"/>
            <a:chExt cx="847725" cy="130175"/>
          </a:xfrm>
          <a:solidFill>
            <a:schemeClr val="accent3">
              <a:lumMod val="75000"/>
            </a:schemeClr>
          </a:solidFill>
        </p:grpSpPr>
        <p:sp>
          <p:nvSpPr>
            <p:cNvPr id="254"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6" name="Containment blue"/>
          <p:cNvSpPr/>
          <p:nvPr/>
        </p:nvSpPr>
        <p:spPr>
          <a:xfrm>
            <a:off x="1106424" y="1463039"/>
            <a:ext cx="1280160" cy="2927792"/>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Containment text Blue"/>
          <p:cNvGrpSpPr/>
          <p:nvPr/>
        </p:nvGrpSpPr>
        <p:grpSpPr>
          <a:xfrm>
            <a:off x="1258662" y="1637712"/>
            <a:ext cx="978930" cy="106039"/>
            <a:chOff x="85725" y="-819151"/>
            <a:chExt cx="1201738" cy="130175"/>
          </a:xfrm>
          <a:solidFill>
            <a:schemeClr val="accent3">
              <a:lumMod val="75000"/>
            </a:schemeClr>
          </a:solidFill>
        </p:grpSpPr>
        <p:sp>
          <p:nvSpPr>
            <p:cNvPr id="216"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3</a:t>
            </a:fld>
            <a:endParaRPr lang="en-US" dirty="0">
              <a:solidFill>
                <a:srgbClr val="000000"/>
              </a:solidFill>
            </a:endParaRPr>
          </a:p>
        </p:txBody>
      </p:sp>
      <p:sp>
        <p:nvSpPr>
          <p:cNvPr id="7" name="Title 6"/>
          <p:cNvSpPr>
            <a:spLocks noGrp="1"/>
          </p:cNvSpPr>
          <p:nvPr>
            <p:ph type="title"/>
          </p:nvPr>
        </p:nvSpPr>
        <p:spPr/>
        <p:txBody>
          <a:bodyPr/>
          <a:lstStyle/>
          <a:p>
            <a:r>
              <a:rPr lang="en-US" dirty="0" smtClean="0"/>
              <a:t>The Way the World Was Measuring Progress in</a:t>
            </a:r>
            <a:br>
              <a:rPr lang="en-US" dirty="0" smtClean="0"/>
            </a:br>
            <a:r>
              <a:rPr lang="en-US" dirty="0" smtClean="0"/>
              <a:t>Sanitation Was </a:t>
            </a:r>
            <a:r>
              <a:rPr lang="en-US" dirty="0" smtClean="0"/>
              <a:t>Insufficient</a:t>
            </a:r>
            <a:endParaRPr lang="en-US" dirty="0"/>
          </a:p>
        </p:txBody>
      </p:sp>
      <p:sp>
        <p:nvSpPr>
          <p:cNvPr id="147" name="Rectangle 146"/>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Reuse/Disposal"/>
          <p:cNvGrpSpPr/>
          <p:nvPr/>
        </p:nvGrpSpPr>
        <p:grpSpPr>
          <a:xfrm>
            <a:off x="7479799" y="1628013"/>
            <a:ext cx="1170319" cy="125437"/>
            <a:chOff x="7800975" y="-508001"/>
            <a:chExt cx="1436688" cy="153988"/>
          </a:xfrm>
          <a:solidFill>
            <a:schemeClr val="accent3">
              <a:lumMod val="75000"/>
            </a:schemeClr>
          </a:solidFill>
        </p:grpSpPr>
        <p:sp>
          <p:nvSpPr>
            <p:cNvPr id="19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Reuse/Disposal"/>
          <p:cNvGrpSpPr/>
          <p:nvPr/>
        </p:nvGrpSpPr>
        <p:grpSpPr>
          <a:xfrm>
            <a:off x="7479799" y="2253824"/>
            <a:ext cx="1170319" cy="125437"/>
            <a:chOff x="7800975" y="-508001"/>
            <a:chExt cx="1436688" cy="153988"/>
          </a:xfrm>
          <a:solidFill>
            <a:schemeClr val="accent3">
              <a:lumMod val="75000"/>
            </a:schemeClr>
          </a:solidFill>
        </p:grpSpPr>
        <p:sp>
          <p:nvSpPr>
            <p:cNvPr id="172"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Reuse/Disposal"/>
          <p:cNvGrpSpPr/>
          <p:nvPr/>
        </p:nvGrpSpPr>
        <p:grpSpPr>
          <a:xfrm>
            <a:off x="7479799" y="3526618"/>
            <a:ext cx="1170319" cy="125437"/>
            <a:chOff x="7800975" y="-508001"/>
            <a:chExt cx="1436688" cy="153988"/>
          </a:xfrm>
          <a:solidFill>
            <a:schemeClr val="accent3">
              <a:lumMod val="75000"/>
            </a:schemeClr>
          </a:solidFill>
        </p:grpSpPr>
        <p:sp>
          <p:nvSpPr>
            <p:cNvPr id="158"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7" name="text"/>
          <p:cNvSpPr/>
          <p:nvPr/>
        </p:nvSpPr>
        <p:spPr>
          <a:xfrm>
            <a:off x="188565" y="2201591"/>
            <a:ext cx="898593"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200" dirty="0" smtClean="0">
                <a:solidFill>
                  <a:schemeClr val="accent6"/>
                </a:solidFill>
              </a:rPr>
              <a:t>Sewerage</a:t>
            </a:r>
            <a:endParaRPr lang="en-US" sz="1200" dirty="0">
              <a:solidFill>
                <a:schemeClr val="accent6"/>
              </a:solidFill>
            </a:endParaRPr>
          </a:p>
        </p:txBody>
      </p:sp>
      <p:sp>
        <p:nvSpPr>
          <p:cNvPr id="268" name="text"/>
          <p:cNvSpPr/>
          <p:nvPr/>
        </p:nvSpPr>
        <p:spPr>
          <a:xfrm>
            <a:off x="121706" y="3230463"/>
            <a:ext cx="1032310" cy="704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45720" rtlCol="0" anchor="ctr" anchorCtr="0"/>
          <a:lstStyle/>
          <a:p>
            <a:pPr algn="ctr"/>
            <a:r>
              <a:rPr lang="en-US" sz="1200" dirty="0" smtClean="0">
                <a:solidFill>
                  <a:schemeClr val="accent6"/>
                </a:solidFill>
              </a:rPr>
              <a:t>Fecal Sludge</a:t>
            </a:r>
          </a:p>
          <a:p>
            <a:pPr algn="ctr"/>
            <a:r>
              <a:rPr lang="en-US" sz="1200" dirty="0" smtClean="0">
                <a:solidFill>
                  <a:schemeClr val="accent6"/>
                </a:solidFill>
              </a:rPr>
              <a:t>Management </a:t>
            </a:r>
          </a:p>
          <a:p>
            <a:pPr algn="ctr"/>
            <a:r>
              <a:rPr lang="en-US" sz="1200" dirty="0" smtClean="0">
                <a:solidFill>
                  <a:schemeClr val="accent6"/>
                </a:solidFill>
              </a:rPr>
              <a:t>for on-site</a:t>
            </a:r>
          </a:p>
          <a:p>
            <a:pPr algn="ctr"/>
            <a:r>
              <a:rPr lang="en-US" sz="1200" dirty="0" smtClean="0">
                <a:solidFill>
                  <a:schemeClr val="accent6"/>
                </a:solidFill>
              </a:rPr>
              <a:t>systems</a:t>
            </a:r>
            <a:endParaRPr lang="en-US" sz="1200" dirty="0">
              <a:solidFill>
                <a:schemeClr val="accent6"/>
              </a:solidFill>
            </a:endParaRPr>
          </a:p>
        </p:txBody>
      </p:sp>
      <p:sp>
        <p:nvSpPr>
          <p:cNvPr id="134" name="Reuse/Disposal blue"/>
          <p:cNvSpPr/>
          <p:nvPr/>
        </p:nvSpPr>
        <p:spPr>
          <a:xfrm>
            <a:off x="7424878" y="1464751"/>
            <a:ext cx="1280160" cy="2926080"/>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Reuse/Disposal"/>
          <p:cNvGrpSpPr/>
          <p:nvPr/>
        </p:nvGrpSpPr>
        <p:grpSpPr>
          <a:xfrm>
            <a:off x="7479799" y="1628013"/>
            <a:ext cx="1170319" cy="125437"/>
            <a:chOff x="7800975" y="-508001"/>
            <a:chExt cx="1436688" cy="153988"/>
          </a:xfrm>
          <a:solidFill>
            <a:schemeClr val="accent3">
              <a:lumMod val="75000"/>
            </a:schemeClr>
          </a:solidFill>
        </p:grpSpPr>
        <p:sp>
          <p:nvSpPr>
            <p:cNvPr id="37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7" name="Chevrons"/>
          <p:cNvGrpSpPr/>
          <p:nvPr/>
        </p:nvGrpSpPr>
        <p:grpSpPr>
          <a:xfrm>
            <a:off x="7155497" y="1653488"/>
            <a:ext cx="215175" cy="74486"/>
            <a:chOff x="2177378" y="401620"/>
            <a:chExt cx="264150" cy="91440"/>
          </a:xfrm>
          <a:solidFill>
            <a:schemeClr val="accent5"/>
          </a:solidFill>
        </p:grpSpPr>
        <p:sp>
          <p:nvSpPr>
            <p:cNvPr id="367" name="Chevron 36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hevron 36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hevron 36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Treatment Tan"/>
          <p:cNvGrpSpPr/>
          <p:nvPr/>
        </p:nvGrpSpPr>
        <p:grpSpPr>
          <a:xfrm>
            <a:off x="5845671" y="1464750"/>
            <a:ext cx="1280160" cy="2926081"/>
            <a:chOff x="5845671" y="1464750"/>
            <a:chExt cx="1280160" cy="2926081"/>
          </a:xfrm>
        </p:grpSpPr>
        <p:sp>
          <p:nvSpPr>
            <p:cNvPr id="135" name="Treatment Tan"/>
            <p:cNvSpPr/>
            <p:nvPr/>
          </p:nvSpPr>
          <p:spPr>
            <a:xfrm>
              <a:off x="5845671" y="1464750"/>
              <a:ext cx="1280160" cy="2926081"/>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Treatment"/>
            <p:cNvGrpSpPr/>
            <p:nvPr/>
          </p:nvGrpSpPr>
          <p:grpSpPr>
            <a:xfrm>
              <a:off x="6076463" y="1638358"/>
              <a:ext cx="818577" cy="104746"/>
              <a:chOff x="5437188" y="-819151"/>
              <a:chExt cx="1004888" cy="128588"/>
            </a:xfrm>
            <a:solidFill>
              <a:schemeClr val="accent5">
                <a:lumMod val="75000"/>
              </a:schemeClr>
            </a:solidFill>
          </p:grpSpPr>
          <p:sp>
            <p:nvSpPr>
              <p:cNvPr id="358"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39" name="Reuse/Disposal"/>
          <p:cNvGrpSpPr/>
          <p:nvPr/>
        </p:nvGrpSpPr>
        <p:grpSpPr>
          <a:xfrm>
            <a:off x="7479799" y="2253824"/>
            <a:ext cx="1170319" cy="125437"/>
            <a:chOff x="7800975" y="-508001"/>
            <a:chExt cx="1436688" cy="153988"/>
          </a:xfrm>
          <a:solidFill>
            <a:schemeClr val="accent3">
              <a:lumMod val="75000"/>
            </a:schemeClr>
          </a:solidFill>
        </p:grpSpPr>
        <p:sp>
          <p:nvSpPr>
            <p:cNvPr id="344"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2" name="Reuse/Disposal"/>
          <p:cNvGrpSpPr/>
          <p:nvPr/>
        </p:nvGrpSpPr>
        <p:grpSpPr>
          <a:xfrm>
            <a:off x="7479799" y="3526618"/>
            <a:ext cx="1170319" cy="125437"/>
            <a:chOff x="7800975" y="-508001"/>
            <a:chExt cx="1436688" cy="153988"/>
          </a:xfrm>
          <a:solidFill>
            <a:schemeClr val="accent3">
              <a:lumMod val="75000"/>
            </a:schemeClr>
          </a:solidFill>
        </p:grpSpPr>
        <p:sp>
          <p:nvSpPr>
            <p:cNvPr id="3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Chevrons"/>
          <p:cNvGrpSpPr/>
          <p:nvPr/>
        </p:nvGrpSpPr>
        <p:grpSpPr>
          <a:xfrm>
            <a:off x="5581747" y="1653488"/>
            <a:ext cx="215175" cy="74486"/>
            <a:chOff x="2177378" y="401620"/>
            <a:chExt cx="264150" cy="91440"/>
          </a:xfrm>
          <a:solidFill>
            <a:schemeClr val="accent5"/>
          </a:solidFill>
        </p:grpSpPr>
        <p:sp>
          <p:nvSpPr>
            <p:cNvPr id="327" name="Chevron 3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hevron 327"/>
            <p:cNvSpPr/>
            <p:nvPr/>
          </p:nvSpPr>
          <p:spPr>
            <a:xfrm>
              <a:off x="2263733" y="401620"/>
              <a:ext cx="91439"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hevron 3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Transport Tan"/>
          <p:cNvGrpSpPr/>
          <p:nvPr/>
        </p:nvGrpSpPr>
        <p:grpSpPr>
          <a:xfrm>
            <a:off x="4266463" y="1464751"/>
            <a:ext cx="1280160" cy="2926080"/>
            <a:chOff x="4266463" y="1464751"/>
            <a:chExt cx="1280160" cy="2926080"/>
          </a:xfrm>
        </p:grpSpPr>
        <p:sp>
          <p:nvSpPr>
            <p:cNvPr id="145" name="Transport Tan"/>
            <p:cNvSpPr/>
            <p:nvPr/>
          </p:nvSpPr>
          <p:spPr>
            <a:xfrm>
              <a:off x="4266463"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Transport"/>
            <p:cNvGrpSpPr/>
            <p:nvPr/>
          </p:nvGrpSpPr>
          <p:grpSpPr>
            <a:xfrm>
              <a:off x="4495315" y="1637712"/>
              <a:ext cx="822456" cy="106039"/>
              <a:chOff x="3205163" y="-1457326"/>
              <a:chExt cx="1009650" cy="130175"/>
            </a:xfrm>
            <a:solidFill>
              <a:schemeClr val="accent5">
                <a:lumMod val="75000"/>
              </a:schemeClr>
            </a:solidFill>
          </p:grpSpPr>
          <p:sp>
            <p:nvSpPr>
              <p:cNvPr id="318"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5" name="Chevrons"/>
          <p:cNvGrpSpPr/>
          <p:nvPr/>
        </p:nvGrpSpPr>
        <p:grpSpPr>
          <a:xfrm>
            <a:off x="4012585" y="1653488"/>
            <a:ext cx="215175" cy="74486"/>
            <a:chOff x="2177378" y="401620"/>
            <a:chExt cx="264150" cy="91440"/>
          </a:xfrm>
          <a:solidFill>
            <a:schemeClr val="accent5"/>
          </a:solidFill>
        </p:grpSpPr>
        <p:sp>
          <p:nvSpPr>
            <p:cNvPr id="315" name="Chevron 31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hevron 31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hevron 31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Emptying Tan"/>
          <p:cNvGrpSpPr/>
          <p:nvPr/>
        </p:nvGrpSpPr>
        <p:grpSpPr>
          <a:xfrm>
            <a:off x="2687255" y="1464751"/>
            <a:ext cx="1280160" cy="2926080"/>
            <a:chOff x="2687255" y="1464751"/>
            <a:chExt cx="1280160" cy="2926080"/>
          </a:xfrm>
        </p:grpSpPr>
        <p:sp>
          <p:nvSpPr>
            <p:cNvPr id="146" name="Emptying Tan"/>
            <p:cNvSpPr/>
            <p:nvPr/>
          </p:nvSpPr>
          <p:spPr>
            <a:xfrm>
              <a:off x="2687255" y="1464751"/>
              <a:ext cx="1280160" cy="292608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Emptying"/>
            <p:cNvGrpSpPr/>
            <p:nvPr/>
          </p:nvGrpSpPr>
          <p:grpSpPr>
            <a:xfrm>
              <a:off x="2982059" y="1637712"/>
              <a:ext cx="690552" cy="106039"/>
              <a:chOff x="2265363" y="-819151"/>
              <a:chExt cx="847725" cy="130175"/>
            </a:xfrm>
            <a:solidFill>
              <a:schemeClr val="accent5">
                <a:lumMod val="75000"/>
              </a:schemeClr>
            </a:solidFill>
          </p:grpSpPr>
          <p:sp>
            <p:nvSpPr>
              <p:cNvPr id="30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6" name="Chevrons"/>
          <p:cNvGrpSpPr/>
          <p:nvPr/>
        </p:nvGrpSpPr>
        <p:grpSpPr>
          <a:xfrm>
            <a:off x="2431388" y="1653488"/>
            <a:ext cx="215175" cy="74486"/>
            <a:chOff x="2177378" y="401620"/>
            <a:chExt cx="264150" cy="91440"/>
          </a:xfrm>
          <a:solidFill>
            <a:schemeClr val="accent5"/>
          </a:solidFill>
        </p:grpSpPr>
        <p:sp>
          <p:nvSpPr>
            <p:cNvPr id="304" name="Chevron 303"/>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hevron 304"/>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evron 305"/>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Containment Tan"/>
          <p:cNvGrpSpPr/>
          <p:nvPr/>
        </p:nvGrpSpPr>
        <p:grpSpPr>
          <a:xfrm>
            <a:off x="1106424" y="1463039"/>
            <a:ext cx="1280160" cy="2927792"/>
            <a:chOff x="1106424" y="1463039"/>
            <a:chExt cx="1280160" cy="2927792"/>
          </a:xfrm>
        </p:grpSpPr>
        <p:sp>
          <p:nvSpPr>
            <p:cNvPr id="214" name="Containment Tan"/>
            <p:cNvSpPr/>
            <p:nvPr/>
          </p:nvSpPr>
          <p:spPr>
            <a:xfrm>
              <a:off x="1106424" y="1463039"/>
              <a:ext cx="1280160" cy="292779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Containment Tan text"/>
            <p:cNvGrpSpPr/>
            <p:nvPr/>
          </p:nvGrpSpPr>
          <p:grpSpPr>
            <a:xfrm>
              <a:off x="1258662" y="1637712"/>
              <a:ext cx="978930" cy="106039"/>
              <a:chOff x="85725" y="-819151"/>
              <a:chExt cx="1201738" cy="130175"/>
            </a:xfrm>
            <a:solidFill>
              <a:schemeClr val="accent5">
                <a:lumMod val="75000"/>
              </a:schemeClr>
            </a:solidFill>
          </p:grpSpPr>
          <p:sp>
            <p:nvSpPr>
              <p:cNvPr id="293"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15" name="FSM"/>
          <p:cNvGrpSpPr/>
          <p:nvPr/>
        </p:nvGrpSpPr>
        <p:grpSpPr>
          <a:xfrm>
            <a:off x="1205684" y="3014431"/>
            <a:ext cx="6248618" cy="1178388"/>
            <a:chOff x="1205684" y="3014431"/>
            <a:chExt cx="6248618" cy="1178388"/>
          </a:xfrm>
        </p:grpSpPr>
        <p:sp>
          <p:nvSpPr>
            <p:cNvPr id="616" name="arrow"/>
            <p:cNvSpPr/>
            <p:nvPr/>
          </p:nvSpPr>
          <p:spPr>
            <a:xfrm>
              <a:off x="6997102" y="3475036"/>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5982831" y="3360736"/>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18" name="arrow"/>
            <p:cNvSpPr/>
            <p:nvPr/>
          </p:nvSpPr>
          <p:spPr>
            <a:xfrm flipV="1">
              <a:off x="5229014" y="3367543"/>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2773916" y="3014431"/>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Vacuum truck</a:t>
              </a:r>
              <a:endParaRPr lang="en-US" sz="1200" dirty="0">
                <a:solidFill>
                  <a:schemeClr val="accent6"/>
                </a:solidFill>
              </a:endParaRPr>
            </a:p>
          </p:txBody>
        </p:sp>
        <p:sp>
          <p:nvSpPr>
            <p:cNvPr id="620" name="arrow"/>
            <p:cNvSpPr/>
            <p:nvPr/>
          </p:nvSpPr>
          <p:spPr>
            <a:xfrm>
              <a:off x="5229014" y="3605031"/>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4458728" y="3789027"/>
              <a:ext cx="1005840"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Transfer</a:t>
              </a:r>
              <a:endParaRPr lang="en-US" sz="1200" dirty="0">
                <a:solidFill>
                  <a:schemeClr val="accent6"/>
                </a:solidFill>
              </a:endParaRPr>
            </a:p>
          </p:txBody>
        </p:sp>
        <p:sp>
          <p:nvSpPr>
            <p:cNvPr id="622" name="on-site to overflow arrow"/>
            <p:cNvSpPr/>
            <p:nvPr/>
          </p:nvSpPr>
          <p:spPr>
            <a:xfrm>
              <a:off x="3790398" y="3851559"/>
              <a:ext cx="64008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2773916" y="3735619"/>
              <a:ext cx="109728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Primary emptying</a:t>
              </a:r>
              <a:endParaRPr lang="en-US" sz="1200" dirty="0">
                <a:solidFill>
                  <a:schemeClr val="accent6"/>
                </a:solidFill>
              </a:endParaRPr>
            </a:p>
          </p:txBody>
        </p:sp>
        <p:sp>
          <p:nvSpPr>
            <p:cNvPr id="624" name="arrow"/>
            <p:cNvSpPr/>
            <p:nvPr/>
          </p:nvSpPr>
          <p:spPr>
            <a:xfrm>
              <a:off x="2022218" y="3086416"/>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arrow"/>
            <p:cNvSpPr/>
            <p:nvPr/>
          </p:nvSpPr>
          <p:spPr>
            <a:xfrm flipV="1">
              <a:off x="2022218" y="3844067"/>
              <a:ext cx="731520" cy="228600"/>
            </a:xfrm>
            <a:prstGeom prst="bentArrow">
              <a:avLst>
                <a:gd name="adj1" fmla="val 45168"/>
                <a:gd name="adj2" fmla="val 42801"/>
                <a:gd name="adj3" fmla="val 25000"/>
                <a:gd name="adj4" fmla="val 69928"/>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1205684" y="3315016"/>
              <a:ext cx="1005840" cy="54864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solidFill>
                </a:rPr>
                <a:t>Latrine or</a:t>
              </a:r>
              <a:br>
                <a:rPr lang="en-US" sz="1200" dirty="0" smtClean="0">
                  <a:solidFill>
                    <a:schemeClr val="accent6"/>
                  </a:solidFill>
                </a:rPr>
              </a:br>
              <a:r>
                <a:rPr lang="en-US" sz="1200" dirty="0" smtClean="0">
                  <a:solidFill>
                    <a:schemeClr val="accent6"/>
                  </a:solidFill>
                </a:rPr>
                <a:t>septic tank</a:t>
              </a:r>
              <a:endParaRPr lang="en-US" sz="1200" dirty="0">
                <a:solidFill>
                  <a:schemeClr val="accent6"/>
                </a:solidFill>
              </a:endParaRPr>
            </a:p>
          </p:txBody>
        </p:sp>
      </p:grpSp>
      <p:grpSp>
        <p:nvGrpSpPr>
          <p:cNvPr id="627" name="Sewerage"/>
          <p:cNvGrpSpPr/>
          <p:nvPr/>
        </p:nvGrpSpPr>
        <p:grpSpPr>
          <a:xfrm>
            <a:off x="1199487" y="2087942"/>
            <a:ext cx="6254815" cy="457200"/>
            <a:chOff x="1199487" y="2087942"/>
            <a:chExt cx="6254815" cy="457200"/>
          </a:xfrm>
        </p:grpSpPr>
        <p:sp>
          <p:nvSpPr>
            <p:cNvPr id="628" name="arrow"/>
            <p:cNvSpPr/>
            <p:nvPr/>
          </p:nvSpPr>
          <p:spPr>
            <a:xfrm>
              <a:off x="6997102" y="2202242"/>
              <a:ext cx="45720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5982831"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Treatment plant</a:t>
              </a:r>
            </a:p>
          </p:txBody>
        </p:sp>
        <p:sp>
          <p:nvSpPr>
            <p:cNvPr id="630" name="arrow"/>
            <p:cNvSpPr/>
            <p:nvPr/>
          </p:nvSpPr>
          <p:spPr>
            <a:xfrm>
              <a:off x="5419392"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ed Rectangle 630"/>
            <p:cNvSpPr/>
            <p:nvPr/>
          </p:nvSpPr>
          <p:spPr>
            <a:xfrm>
              <a:off x="2773916" y="2137106"/>
              <a:ext cx="2690652" cy="358873"/>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Sewer network pumping stations</a:t>
              </a:r>
            </a:p>
          </p:txBody>
        </p:sp>
        <p:sp>
          <p:nvSpPr>
            <p:cNvPr id="632" name="Rounded Rectangle 631"/>
            <p:cNvSpPr/>
            <p:nvPr/>
          </p:nvSpPr>
          <p:spPr>
            <a:xfrm>
              <a:off x="1199487" y="2087942"/>
              <a:ext cx="1005840" cy="457200"/>
            </a:xfrm>
            <a:prstGeom prst="round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Water closet</a:t>
              </a:r>
            </a:p>
          </p:txBody>
        </p:sp>
        <p:sp>
          <p:nvSpPr>
            <p:cNvPr id="633" name="arrow"/>
            <p:cNvSpPr/>
            <p:nvPr/>
          </p:nvSpPr>
          <p:spPr>
            <a:xfrm>
              <a:off x="2216668" y="2202242"/>
              <a:ext cx="548640"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Post 2015"/>
          <p:cNvGrpSpPr/>
          <p:nvPr/>
        </p:nvGrpSpPr>
        <p:grpSpPr>
          <a:xfrm>
            <a:off x="1091552" y="1184994"/>
            <a:ext cx="6062472" cy="3289980"/>
            <a:chOff x="1091552" y="1184994"/>
            <a:chExt cx="6062472" cy="3289980"/>
          </a:xfrm>
        </p:grpSpPr>
        <p:sp>
          <p:nvSpPr>
            <p:cNvPr id="266" name="Post-2015 Rounded Rectangle"/>
            <p:cNvSpPr/>
            <p:nvPr/>
          </p:nvSpPr>
          <p:spPr>
            <a:xfrm>
              <a:off x="1091552" y="1320294"/>
              <a:ext cx="6062472" cy="3154680"/>
            </a:xfrm>
            <a:prstGeom prst="roundRect">
              <a:avLst>
                <a:gd name="adj" fmla="val 3940"/>
              </a:avLst>
            </a:prstGeom>
            <a:no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ost-2015 Targets"/>
            <p:cNvSpPr/>
            <p:nvPr/>
          </p:nvSpPr>
          <p:spPr>
            <a:xfrm>
              <a:off x="3186087" y="1184994"/>
              <a:ext cx="1873403" cy="262859"/>
            </a:xfrm>
            <a:prstGeom prst="round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pPr algn="ctr"/>
              <a:r>
                <a:rPr lang="en-US" sz="1600" b="1" dirty="0" smtClean="0">
                  <a:solidFill>
                    <a:schemeClr val="accent3">
                      <a:lumMod val="75000"/>
                    </a:schemeClr>
                  </a:solidFill>
                </a:rPr>
                <a:t>SDGs</a:t>
              </a:r>
              <a:endParaRPr lang="en-US" sz="1400" b="1" dirty="0">
                <a:solidFill>
                  <a:schemeClr val="accent3">
                    <a:lumMod val="75000"/>
                  </a:schemeClr>
                </a:solidFill>
              </a:endParaRPr>
            </a:p>
          </p:txBody>
        </p:sp>
      </p:grpSp>
    </p:spTree>
    <p:extLst>
      <p:ext uri="{BB962C8B-B14F-4D97-AF65-F5344CB8AC3E}">
        <p14:creationId xmlns:p14="http://schemas.microsoft.com/office/powerpoint/2010/main" val="42296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Object 187" hidden="1"/>
          <p:cNvGraphicFramePr>
            <a:graphicFrameLocks noChangeAspect="1"/>
          </p:cNvGraphicFramePr>
          <p:nvPr>
            <p:custDataLst>
              <p:tags r:id="rId2"/>
            </p:custDataLst>
          </p:nvPr>
        </p:nvGraphicFramePr>
        <p:xfrm>
          <a:off x="970956" y="0"/>
          <a:ext cx="119063" cy="119063"/>
        </p:xfrm>
        <a:graphic>
          <a:graphicData uri="http://schemas.openxmlformats.org/presentationml/2006/ole">
            <mc:AlternateContent xmlns:mc="http://schemas.openxmlformats.org/markup-compatibility/2006">
              <mc:Choice xmlns:v="urn:schemas-microsoft-com:vml" Requires="v">
                <p:oleObj spid="_x0000_s4494" name="think-cell Slide" r:id="rId41" imgW="270" imgH="270" progId="TCLayout.ActiveDocument.1">
                  <p:embed/>
                </p:oleObj>
              </mc:Choice>
              <mc:Fallback>
                <p:oleObj name="think-cell Slide" r:id="rId41" imgW="270" imgH="270" progId="TCLayout.ActiveDocument.1">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70956" y="0"/>
                        <a:ext cx="119063"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 name="Rectangle 174" hidden="1"/>
          <p:cNvSpPr/>
          <p:nvPr>
            <p:custDataLst>
              <p:tags r:id="rId3"/>
            </p:custDataLst>
          </p:nvPr>
        </p:nvSpPr>
        <p:spPr bwMode="auto">
          <a:xfrm>
            <a:off x="970956" y="0"/>
            <a:ext cx="119063" cy="119063"/>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750" dirty="0">
              <a:solidFill>
                <a:schemeClr val="tx1"/>
              </a:solidFill>
              <a:latin typeface="Arial"/>
              <a:sym typeface="Arial"/>
            </a:endParaRPr>
          </a:p>
        </p:txBody>
      </p:sp>
      <p:grpSp>
        <p:nvGrpSpPr>
          <p:cNvPr id="2" name="map_world2"/>
          <p:cNvGrpSpPr>
            <a:grpSpLocks/>
          </p:cNvGrpSpPr>
          <p:nvPr/>
        </p:nvGrpSpPr>
        <p:grpSpPr bwMode="gray">
          <a:xfrm>
            <a:off x="1313855" y="1180476"/>
            <a:ext cx="6652530" cy="3299282"/>
            <a:chOff x="349" y="1160"/>
            <a:chExt cx="5513" cy="2434"/>
          </a:xfrm>
          <a:effectLst/>
        </p:grpSpPr>
        <p:sp>
          <p:nvSpPr>
            <p:cNvPr id="5" name="Freeform 903"/>
            <p:cNvSpPr>
              <a:spLocks/>
            </p:cNvSpPr>
            <p:nvPr/>
          </p:nvSpPr>
          <p:spPr bwMode="gray">
            <a:xfrm>
              <a:off x="5159" y="3325"/>
              <a:ext cx="61" cy="55"/>
            </a:xfrm>
            <a:custGeom>
              <a:avLst/>
              <a:gdLst>
                <a:gd name="T0" fmla="*/ 16 w 121"/>
                <a:gd name="T1" fmla="*/ 0 h 109"/>
                <a:gd name="T2" fmla="*/ 21 w 121"/>
                <a:gd name="T3" fmla="*/ 0 h 109"/>
                <a:gd name="T4" fmla="*/ 26 w 121"/>
                <a:gd name="T5" fmla="*/ 0 h 109"/>
                <a:gd name="T6" fmla="*/ 31 w 121"/>
                <a:gd name="T7" fmla="*/ 0 h 109"/>
                <a:gd name="T8" fmla="*/ 31 w 121"/>
                <a:gd name="T9" fmla="*/ 5 h 109"/>
                <a:gd name="T10" fmla="*/ 31 w 121"/>
                <a:gd name="T11" fmla="*/ 9 h 109"/>
                <a:gd name="T12" fmla="*/ 31 w 121"/>
                <a:gd name="T13" fmla="*/ 14 h 109"/>
                <a:gd name="T14" fmla="*/ 26 w 121"/>
                <a:gd name="T15" fmla="*/ 23 h 109"/>
                <a:gd name="T16" fmla="*/ 16 w 121"/>
                <a:gd name="T17" fmla="*/ 28 h 109"/>
                <a:gd name="T18" fmla="*/ 11 w 121"/>
                <a:gd name="T19" fmla="*/ 23 h 109"/>
                <a:gd name="T20" fmla="*/ 6 w 121"/>
                <a:gd name="T21" fmla="*/ 14 h 109"/>
                <a:gd name="T22" fmla="*/ 0 w 121"/>
                <a:gd name="T23" fmla="*/ 0 h 109"/>
                <a:gd name="T24" fmla="*/ 6 w 121"/>
                <a:gd name="T25" fmla="*/ 0 h 109"/>
                <a:gd name="T26" fmla="*/ 16 w 121"/>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109"/>
                <a:gd name="T44" fmla="*/ 121 w 121"/>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109">
                  <a:moveTo>
                    <a:pt x="62" y="0"/>
                  </a:moveTo>
                  <a:lnTo>
                    <a:pt x="83" y="0"/>
                  </a:lnTo>
                  <a:lnTo>
                    <a:pt x="102" y="0"/>
                  </a:lnTo>
                  <a:lnTo>
                    <a:pt x="121" y="0"/>
                  </a:lnTo>
                  <a:lnTo>
                    <a:pt x="121" y="19"/>
                  </a:lnTo>
                  <a:lnTo>
                    <a:pt x="121" y="36"/>
                  </a:lnTo>
                  <a:lnTo>
                    <a:pt x="121" y="53"/>
                  </a:lnTo>
                  <a:lnTo>
                    <a:pt x="102" y="90"/>
                  </a:lnTo>
                  <a:lnTo>
                    <a:pt x="62" y="109"/>
                  </a:lnTo>
                  <a:lnTo>
                    <a:pt x="43" y="90"/>
                  </a:lnTo>
                  <a:lnTo>
                    <a:pt x="22" y="53"/>
                  </a:lnTo>
                  <a:lnTo>
                    <a:pt x="0" y="0"/>
                  </a:lnTo>
                  <a:lnTo>
                    <a:pt x="22" y="0"/>
                  </a:lnTo>
                  <a:lnTo>
                    <a:pt x="62" y="0"/>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6" name="Freeform 904"/>
            <p:cNvSpPr>
              <a:spLocks/>
            </p:cNvSpPr>
            <p:nvPr/>
          </p:nvSpPr>
          <p:spPr bwMode="gray">
            <a:xfrm>
              <a:off x="5521" y="3432"/>
              <a:ext cx="0" cy="9"/>
            </a:xfrm>
            <a:custGeom>
              <a:avLst/>
              <a:gdLst>
                <a:gd name="T0" fmla="*/ 0 h 17"/>
                <a:gd name="T1" fmla="*/ 5 h 17"/>
                <a:gd name="T2" fmla="*/ 0 h 17"/>
                <a:gd name="T3" fmla="*/ 0 60000 65536"/>
                <a:gd name="T4" fmla="*/ 0 60000 65536"/>
                <a:gd name="T5" fmla="*/ 0 60000 65536"/>
                <a:gd name="T6" fmla="*/ 0 h 17"/>
                <a:gd name="T7" fmla="*/ 17 h 17"/>
              </a:gdLst>
              <a:ahLst/>
              <a:cxnLst>
                <a:cxn ang="T3">
                  <a:pos x="0" y="T0"/>
                </a:cxn>
                <a:cxn ang="T4">
                  <a:pos x="0" y="T1"/>
                </a:cxn>
                <a:cxn ang="T5">
                  <a:pos x="0" y="T2"/>
                </a:cxn>
              </a:cxnLst>
              <a:rect l="0" t="T6" r="0" b="T7"/>
              <a:pathLst>
                <a:path h="17">
                  <a:moveTo>
                    <a:pt x="0" y="0"/>
                  </a:moveTo>
                  <a:lnTo>
                    <a:pt x="0" y="17"/>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 name="Freeform 905"/>
            <p:cNvSpPr>
              <a:spLocks/>
            </p:cNvSpPr>
            <p:nvPr/>
          </p:nvSpPr>
          <p:spPr bwMode="gray">
            <a:xfrm>
              <a:off x="5501" y="3325"/>
              <a:ext cx="110" cy="107"/>
            </a:xfrm>
            <a:custGeom>
              <a:avLst/>
              <a:gdLst>
                <a:gd name="T0" fmla="*/ 30 w 221"/>
                <a:gd name="T1" fmla="*/ 13 h 215"/>
                <a:gd name="T2" fmla="*/ 35 w 221"/>
                <a:gd name="T3" fmla="*/ 13 h 215"/>
                <a:gd name="T4" fmla="*/ 35 w 221"/>
                <a:gd name="T5" fmla="*/ 9 h 215"/>
                <a:gd name="T6" fmla="*/ 39 w 221"/>
                <a:gd name="T7" fmla="*/ 9 h 215"/>
                <a:gd name="T8" fmla="*/ 39 w 221"/>
                <a:gd name="T9" fmla="*/ 4 h 215"/>
                <a:gd name="T10" fmla="*/ 39 w 221"/>
                <a:gd name="T11" fmla="*/ 0 h 215"/>
                <a:gd name="T12" fmla="*/ 45 w 221"/>
                <a:gd name="T13" fmla="*/ 0 h 215"/>
                <a:gd name="T14" fmla="*/ 45 w 221"/>
                <a:gd name="T15" fmla="*/ 4 h 215"/>
                <a:gd name="T16" fmla="*/ 49 w 221"/>
                <a:gd name="T17" fmla="*/ 4 h 215"/>
                <a:gd name="T18" fmla="*/ 55 w 221"/>
                <a:gd name="T19" fmla="*/ 4 h 215"/>
                <a:gd name="T20" fmla="*/ 55 w 221"/>
                <a:gd name="T21" fmla="*/ 9 h 215"/>
                <a:gd name="T22" fmla="*/ 55 w 221"/>
                <a:gd name="T23" fmla="*/ 13 h 215"/>
                <a:gd name="T24" fmla="*/ 49 w 221"/>
                <a:gd name="T25" fmla="*/ 18 h 215"/>
                <a:gd name="T26" fmla="*/ 45 w 221"/>
                <a:gd name="T27" fmla="*/ 18 h 215"/>
                <a:gd name="T28" fmla="*/ 45 w 221"/>
                <a:gd name="T29" fmla="*/ 22 h 215"/>
                <a:gd name="T30" fmla="*/ 45 w 221"/>
                <a:gd name="T31" fmla="*/ 27 h 215"/>
                <a:gd name="T32" fmla="*/ 39 w 221"/>
                <a:gd name="T33" fmla="*/ 27 h 215"/>
                <a:gd name="T34" fmla="*/ 35 w 221"/>
                <a:gd name="T35" fmla="*/ 27 h 215"/>
                <a:gd name="T36" fmla="*/ 30 w 221"/>
                <a:gd name="T37" fmla="*/ 36 h 215"/>
                <a:gd name="T38" fmla="*/ 25 w 221"/>
                <a:gd name="T39" fmla="*/ 45 h 215"/>
                <a:gd name="T40" fmla="*/ 20 w 221"/>
                <a:gd name="T41" fmla="*/ 48 h 215"/>
                <a:gd name="T42" fmla="*/ 14 w 221"/>
                <a:gd name="T43" fmla="*/ 53 h 215"/>
                <a:gd name="T44" fmla="*/ 14 w 221"/>
                <a:gd name="T45" fmla="*/ 48 h 215"/>
                <a:gd name="T46" fmla="*/ 10 w 221"/>
                <a:gd name="T47" fmla="*/ 48 h 215"/>
                <a:gd name="T48" fmla="*/ 4 w 221"/>
                <a:gd name="T49" fmla="*/ 45 h 215"/>
                <a:gd name="T50" fmla="*/ 0 w 221"/>
                <a:gd name="T51" fmla="*/ 45 h 215"/>
                <a:gd name="T52" fmla="*/ 4 w 221"/>
                <a:gd name="T53" fmla="*/ 40 h 215"/>
                <a:gd name="T54" fmla="*/ 10 w 221"/>
                <a:gd name="T55" fmla="*/ 36 h 215"/>
                <a:gd name="T56" fmla="*/ 10 w 221"/>
                <a:gd name="T57" fmla="*/ 31 h 215"/>
                <a:gd name="T58" fmla="*/ 10 w 221"/>
                <a:gd name="T59" fmla="*/ 27 h 215"/>
                <a:gd name="T60" fmla="*/ 14 w 221"/>
                <a:gd name="T61" fmla="*/ 27 h 215"/>
                <a:gd name="T62" fmla="*/ 20 w 221"/>
                <a:gd name="T63" fmla="*/ 22 h 215"/>
                <a:gd name="T64" fmla="*/ 25 w 221"/>
                <a:gd name="T65" fmla="*/ 18 h 215"/>
                <a:gd name="T66" fmla="*/ 30 w 221"/>
                <a:gd name="T67" fmla="*/ 13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215"/>
                <a:gd name="T104" fmla="*/ 221 w 22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215">
                  <a:moveTo>
                    <a:pt x="121" y="53"/>
                  </a:moveTo>
                  <a:lnTo>
                    <a:pt x="140" y="53"/>
                  </a:lnTo>
                  <a:lnTo>
                    <a:pt x="140" y="36"/>
                  </a:lnTo>
                  <a:lnTo>
                    <a:pt x="159" y="36"/>
                  </a:lnTo>
                  <a:lnTo>
                    <a:pt x="159" y="19"/>
                  </a:lnTo>
                  <a:lnTo>
                    <a:pt x="159" y="0"/>
                  </a:lnTo>
                  <a:lnTo>
                    <a:pt x="180" y="0"/>
                  </a:lnTo>
                  <a:lnTo>
                    <a:pt x="180" y="19"/>
                  </a:lnTo>
                  <a:lnTo>
                    <a:pt x="199" y="19"/>
                  </a:lnTo>
                  <a:lnTo>
                    <a:pt x="221" y="19"/>
                  </a:lnTo>
                  <a:lnTo>
                    <a:pt x="221" y="36"/>
                  </a:lnTo>
                  <a:lnTo>
                    <a:pt x="221" y="53"/>
                  </a:lnTo>
                  <a:lnTo>
                    <a:pt x="199" y="73"/>
                  </a:lnTo>
                  <a:lnTo>
                    <a:pt x="180" y="73"/>
                  </a:lnTo>
                  <a:lnTo>
                    <a:pt x="180" y="90"/>
                  </a:lnTo>
                  <a:lnTo>
                    <a:pt x="180" y="109"/>
                  </a:lnTo>
                  <a:lnTo>
                    <a:pt x="159" y="109"/>
                  </a:lnTo>
                  <a:lnTo>
                    <a:pt x="140" y="109"/>
                  </a:lnTo>
                  <a:lnTo>
                    <a:pt x="121" y="144"/>
                  </a:lnTo>
                  <a:lnTo>
                    <a:pt x="100" y="180"/>
                  </a:lnTo>
                  <a:lnTo>
                    <a:pt x="80" y="195"/>
                  </a:lnTo>
                  <a:lnTo>
                    <a:pt x="59" y="215"/>
                  </a:lnTo>
                  <a:lnTo>
                    <a:pt x="59" y="195"/>
                  </a:lnTo>
                  <a:lnTo>
                    <a:pt x="40" y="195"/>
                  </a:lnTo>
                  <a:lnTo>
                    <a:pt x="19" y="180"/>
                  </a:lnTo>
                  <a:lnTo>
                    <a:pt x="0" y="180"/>
                  </a:lnTo>
                  <a:lnTo>
                    <a:pt x="19" y="163"/>
                  </a:lnTo>
                  <a:lnTo>
                    <a:pt x="40" y="144"/>
                  </a:lnTo>
                  <a:lnTo>
                    <a:pt x="40" y="126"/>
                  </a:lnTo>
                  <a:lnTo>
                    <a:pt x="40" y="109"/>
                  </a:lnTo>
                  <a:lnTo>
                    <a:pt x="59" y="109"/>
                  </a:lnTo>
                  <a:lnTo>
                    <a:pt x="80" y="90"/>
                  </a:lnTo>
                  <a:lnTo>
                    <a:pt x="100" y="73"/>
                  </a:lnTo>
                  <a:lnTo>
                    <a:pt x="121" y="53"/>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8" name="Freeform 906"/>
            <p:cNvSpPr>
              <a:spLocks/>
            </p:cNvSpPr>
            <p:nvPr/>
          </p:nvSpPr>
          <p:spPr bwMode="gray">
            <a:xfrm>
              <a:off x="5591" y="3227"/>
              <a:ext cx="91" cy="116"/>
            </a:xfrm>
            <a:custGeom>
              <a:avLst/>
              <a:gdLst>
                <a:gd name="T0" fmla="*/ 10 w 183"/>
                <a:gd name="T1" fmla="*/ 18 h 232"/>
                <a:gd name="T2" fmla="*/ 10 w 183"/>
                <a:gd name="T3" fmla="*/ 13 h 232"/>
                <a:gd name="T4" fmla="*/ 4 w 183"/>
                <a:gd name="T5" fmla="*/ 9 h 232"/>
                <a:gd name="T6" fmla="*/ 0 w 183"/>
                <a:gd name="T7" fmla="*/ 5 h 232"/>
                <a:gd name="T8" fmla="*/ 0 w 183"/>
                <a:gd name="T9" fmla="*/ 0 h 232"/>
                <a:gd name="T10" fmla="*/ 0 w 183"/>
                <a:gd name="T11" fmla="*/ 5 h 232"/>
                <a:gd name="T12" fmla="*/ 4 w 183"/>
                <a:gd name="T13" fmla="*/ 5 h 232"/>
                <a:gd name="T14" fmla="*/ 10 w 183"/>
                <a:gd name="T15" fmla="*/ 5 h 232"/>
                <a:gd name="T16" fmla="*/ 10 w 183"/>
                <a:gd name="T17" fmla="*/ 9 h 232"/>
                <a:gd name="T18" fmla="*/ 10 w 183"/>
                <a:gd name="T19" fmla="*/ 13 h 232"/>
                <a:gd name="T20" fmla="*/ 10 w 183"/>
                <a:gd name="T21" fmla="*/ 18 h 232"/>
                <a:gd name="T22" fmla="*/ 15 w 183"/>
                <a:gd name="T23" fmla="*/ 18 h 232"/>
                <a:gd name="T24" fmla="*/ 19 w 183"/>
                <a:gd name="T25" fmla="*/ 18 h 232"/>
                <a:gd name="T26" fmla="*/ 25 w 183"/>
                <a:gd name="T27" fmla="*/ 22 h 232"/>
                <a:gd name="T28" fmla="*/ 25 w 183"/>
                <a:gd name="T29" fmla="*/ 27 h 232"/>
                <a:gd name="T30" fmla="*/ 30 w 183"/>
                <a:gd name="T31" fmla="*/ 27 h 232"/>
                <a:gd name="T32" fmla="*/ 35 w 183"/>
                <a:gd name="T33" fmla="*/ 27 h 232"/>
                <a:gd name="T34" fmla="*/ 40 w 183"/>
                <a:gd name="T35" fmla="*/ 22 h 232"/>
                <a:gd name="T36" fmla="*/ 45 w 183"/>
                <a:gd name="T37" fmla="*/ 22 h 232"/>
                <a:gd name="T38" fmla="*/ 45 w 183"/>
                <a:gd name="T39" fmla="*/ 27 h 232"/>
                <a:gd name="T40" fmla="*/ 40 w 183"/>
                <a:gd name="T41" fmla="*/ 31 h 232"/>
                <a:gd name="T42" fmla="*/ 40 w 183"/>
                <a:gd name="T43" fmla="*/ 36 h 232"/>
                <a:gd name="T44" fmla="*/ 35 w 183"/>
                <a:gd name="T45" fmla="*/ 36 h 232"/>
                <a:gd name="T46" fmla="*/ 30 w 183"/>
                <a:gd name="T47" fmla="*/ 36 h 232"/>
                <a:gd name="T48" fmla="*/ 30 w 183"/>
                <a:gd name="T49" fmla="*/ 41 h 232"/>
                <a:gd name="T50" fmla="*/ 30 w 183"/>
                <a:gd name="T51" fmla="*/ 45 h 232"/>
                <a:gd name="T52" fmla="*/ 25 w 183"/>
                <a:gd name="T53" fmla="*/ 49 h 232"/>
                <a:gd name="T54" fmla="*/ 25 w 183"/>
                <a:gd name="T55" fmla="*/ 54 h 232"/>
                <a:gd name="T56" fmla="*/ 15 w 183"/>
                <a:gd name="T57" fmla="*/ 58 h 232"/>
                <a:gd name="T58" fmla="*/ 10 w 183"/>
                <a:gd name="T59" fmla="*/ 54 h 232"/>
                <a:gd name="T60" fmla="*/ 15 w 183"/>
                <a:gd name="T61" fmla="*/ 49 h 232"/>
                <a:gd name="T62" fmla="*/ 10 w 183"/>
                <a:gd name="T63" fmla="*/ 45 h 232"/>
                <a:gd name="T64" fmla="*/ 10 w 183"/>
                <a:gd name="T65" fmla="*/ 41 h 232"/>
                <a:gd name="T66" fmla="*/ 10 w 183"/>
                <a:gd name="T67" fmla="*/ 36 h 232"/>
                <a:gd name="T68" fmla="*/ 10 w 183"/>
                <a:gd name="T69" fmla="*/ 31 h 232"/>
                <a:gd name="T70" fmla="*/ 10 w 183"/>
                <a:gd name="T71" fmla="*/ 27 h 232"/>
                <a:gd name="T72" fmla="*/ 10 w 183"/>
                <a:gd name="T73" fmla="*/ 22 h 232"/>
                <a:gd name="T74" fmla="*/ 10 w 183"/>
                <a:gd name="T75" fmla="*/ 18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232"/>
                <a:gd name="T116" fmla="*/ 183 w 183"/>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232">
                  <a:moveTo>
                    <a:pt x="41" y="71"/>
                  </a:moveTo>
                  <a:lnTo>
                    <a:pt x="41" y="52"/>
                  </a:lnTo>
                  <a:lnTo>
                    <a:pt x="19" y="36"/>
                  </a:lnTo>
                  <a:lnTo>
                    <a:pt x="0" y="19"/>
                  </a:lnTo>
                  <a:lnTo>
                    <a:pt x="0" y="0"/>
                  </a:lnTo>
                  <a:lnTo>
                    <a:pt x="0" y="19"/>
                  </a:lnTo>
                  <a:lnTo>
                    <a:pt x="19" y="19"/>
                  </a:lnTo>
                  <a:lnTo>
                    <a:pt x="41" y="19"/>
                  </a:lnTo>
                  <a:lnTo>
                    <a:pt x="41" y="36"/>
                  </a:lnTo>
                  <a:lnTo>
                    <a:pt x="41" y="52"/>
                  </a:lnTo>
                  <a:lnTo>
                    <a:pt x="41" y="71"/>
                  </a:lnTo>
                  <a:lnTo>
                    <a:pt x="60" y="71"/>
                  </a:lnTo>
                  <a:lnTo>
                    <a:pt x="79" y="71"/>
                  </a:lnTo>
                  <a:lnTo>
                    <a:pt x="100" y="88"/>
                  </a:lnTo>
                  <a:lnTo>
                    <a:pt x="100" y="105"/>
                  </a:lnTo>
                  <a:lnTo>
                    <a:pt x="121" y="105"/>
                  </a:lnTo>
                  <a:lnTo>
                    <a:pt x="142" y="105"/>
                  </a:lnTo>
                  <a:lnTo>
                    <a:pt x="162" y="88"/>
                  </a:lnTo>
                  <a:lnTo>
                    <a:pt x="183" y="88"/>
                  </a:lnTo>
                  <a:lnTo>
                    <a:pt x="183" y="105"/>
                  </a:lnTo>
                  <a:lnTo>
                    <a:pt x="162" y="125"/>
                  </a:lnTo>
                  <a:lnTo>
                    <a:pt x="162" y="142"/>
                  </a:lnTo>
                  <a:lnTo>
                    <a:pt x="142" y="142"/>
                  </a:lnTo>
                  <a:lnTo>
                    <a:pt x="121" y="142"/>
                  </a:lnTo>
                  <a:lnTo>
                    <a:pt x="121" y="161"/>
                  </a:lnTo>
                  <a:lnTo>
                    <a:pt x="121" y="178"/>
                  </a:lnTo>
                  <a:lnTo>
                    <a:pt x="100" y="196"/>
                  </a:lnTo>
                  <a:lnTo>
                    <a:pt x="100" y="215"/>
                  </a:lnTo>
                  <a:lnTo>
                    <a:pt x="60" y="232"/>
                  </a:lnTo>
                  <a:lnTo>
                    <a:pt x="41" y="215"/>
                  </a:lnTo>
                  <a:lnTo>
                    <a:pt x="60" y="196"/>
                  </a:lnTo>
                  <a:lnTo>
                    <a:pt x="41" y="178"/>
                  </a:lnTo>
                  <a:lnTo>
                    <a:pt x="41" y="161"/>
                  </a:lnTo>
                  <a:lnTo>
                    <a:pt x="41" y="142"/>
                  </a:lnTo>
                  <a:lnTo>
                    <a:pt x="41" y="125"/>
                  </a:lnTo>
                  <a:lnTo>
                    <a:pt x="41" y="105"/>
                  </a:lnTo>
                  <a:lnTo>
                    <a:pt x="41" y="88"/>
                  </a:lnTo>
                  <a:lnTo>
                    <a:pt x="41"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 name="Freeform 907"/>
            <p:cNvSpPr>
              <a:spLocks/>
            </p:cNvSpPr>
            <p:nvPr/>
          </p:nvSpPr>
          <p:spPr bwMode="gray">
            <a:xfrm>
              <a:off x="5652" y="2967"/>
              <a:ext cx="30" cy="18"/>
            </a:xfrm>
            <a:custGeom>
              <a:avLst/>
              <a:gdLst>
                <a:gd name="T0" fmla="*/ 10 w 62"/>
                <a:gd name="T1" fmla="*/ 0 h 36"/>
                <a:gd name="T2" fmla="*/ 15 w 62"/>
                <a:gd name="T3" fmla="*/ 0 h 36"/>
                <a:gd name="T4" fmla="*/ 15 w 62"/>
                <a:gd name="T5" fmla="*/ 5 h 36"/>
                <a:gd name="T6" fmla="*/ 10 w 62"/>
                <a:gd name="T7" fmla="*/ 9 h 36"/>
                <a:gd name="T8" fmla="*/ 5 w 62"/>
                <a:gd name="T9" fmla="*/ 9 h 36"/>
                <a:gd name="T10" fmla="*/ 0 w 62"/>
                <a:gd name="T11" fmla="*/ 5 h 36"/>
                <a:gd name="T12" fmla="*/ 0 w 62"/>
                <a:gd name="T13" fmla="*/ 0 h 36"/>
                <a:gd name="T14" fmla="*/ 5 w 62"/>
                <a:gd name="T15" fmla="*/ 0 h 36"/>
                <a:gd name="T16" fmla="*/ 10 w 62"/>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36"/>
                <a:gd name="T29" fmla="*/ 62 w 6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36">
                  <a:moveTo>
                    <a:pt x="41" y="0"/>
                  </a:moveTo>
                  <a:lnTo>
                    <a:pt x="62" y="0"/>
                  </a:lnTo>
                  <a:lnTo>
                    <a:pt x="62" y="19"/>
                  </a:lnTo>
                  <a:lnTo>
                    <a:pt x="41" y="36"/>
                  </a:lnTo>
                  <a:lnTo>
                    <a:pt x="21" y="36"/>
                  </a:lnTo>
                  <a:lnTo>
                    <a:pt x="0" y="19"/>
                  </a:lnTo>
                  <a:lnTo>
                    <a:pt x="0" y="0"/>
                  </a:lnTo>
                  <a:lnTo>
                    <a:pt x="21" y="0"/>
                  </a:lnTo>
                  <a:lnTo>
                    <a:pt x="4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0" name="Freeform 908"/>
            <p:cNvSpPr>
              <a:spLocks/>
            </p:cNvSpPr>
            <p:nvPr/>
          </p:nvSpPr>
          <p:spPr bwMode="gray">
            <a:xfrm>
              <a:off x="4677" y="2879"/>
              <a:ext cx="623" cy="419"/>
            </a:xfrm>
            <a:custGeom>
              <a:avLst/>
              <a:gdLst>
                <a:gd name="T0" fmla="*/ 312 w 1246"/>
                <a:gd name="T1" fmla="*/ 120 h 839"/>
                <a:gd name="T2" fmla="*/ 306 w 1246"/>
                <a:gd name="T3" fmla="*/ 138 h 839"/>
                <a:gd name="T4" fmla="*/ 306 w 1246"/>
                <a:gd name="T5" fmla="*/ 151 h 839"/>
                <a:gd name="T6" fmla="*/ 292 w 1246"/>
                <a:gd name="T7" fmla="*/ 170 h 839"/>
                <a:gd name="T8" fmla="*/ 287 w 1246"/>
                <a:gd name="T9" fmla="*/ 192 h 839"/>
                <a:gd name="T10" fmla="*/ 257 w 1246"/>
                <a:gd name="T11" fmla="*/ 209 h 839"/>
                <a:gd name="T12" fmla="*/ 235 w 1246"/>
                <a:gd name="T13" fmla="*/ 205 h 839"/>
                <a:gd name="T14" fmla="*/ 210 w 1246"/>
                <a:gd name="T15" fmla="*/ 200 h 839"/>
                <a:gd name="T16" fmla="*/ 200 w 1246"/>
                <a:gd name="T17" fmla="*/ 183 h 839"/>
                <a:gd name="T18" fmla="*/ 195 w 1246"/>
                <a:gd name="T19" fmla="*/ 183 h 839"/>
                <a:gd name="T20" fmla="*/ 191 w 1246"/>
                <a:gd name="T21" fmla="*/ 174 h 839"/>
                <a:gd name="T22" fmla="*/ 180 w 1246"/>
                <a:gd name="T23" fmla="*/ 179 h 839"/>
                <a:gd name="T24" fmla="*/ 185 w 1246"/>
                <a:gd name="T25" fmla="*/ 160 h 839"/>
                <a:gd name="T26" fmla="*/ 170 w 1246"/>
                <a:gd name="T27" fmla="*/ 179 h 839"/>
                <a:gd name="T28" fmla="*/ 160 w 1246"/>
                <a:gd name="T29" fmla="*/ 165 h 839"/>
                <a:gd name="T30" fmla="*/ 141 w 1246"/>
                <a:gd name="T31" fmla="*/ 151 h 839"/>
                <a:gd name="T32" fmla="*/ 115 w 1246"/>
                <a:gd name="T33" fmla="*/ 156 h 839"/>
                <a:gd name="T34" fmla="*/ 85 w 1246"/>
                <a:gd name="T35" fmla="*/ 165 h 839"/>
                <a:gd name="T36" fmla="*/ 60 w 1246"/>
                <a:gd name="T37" fmla="*/ 170 h 839"/>
                <a:gd name="T38" fmla="*/ 36 w 1246"/>
                <a:gd name="T39" fmla="*/ 179 h 839"/>
                <a:gd name="T40" fmla="*/ 15 w 1246"/>
                <a:gd name="T41" fmla="*/ 174 h 839"/>
                <a:gd name="T42" fmla="*/ 15 w 1246"/>
                <a:gd name="T43" fmla="*/ 165 h 839"/>
                <a:gd name="T44" fmla="*/ 15 w 1246"/>
                <a:gd name="T45" fmla="*/ 147 h 839"/>
                <a:gd name="T46" fmla="*/ 5 w 1246"/>
                <a:gd name="T47" fmla="*/ 129 h 839"/>
                <a:gd name="T48" fmla="*/ 0 w 1246"/>
                <a:gd name="T49" fmla="*/ 111 h 839"/>
                <a:gd name="T50" fmla="*/ 5 w 1246"/>
                <a:gd name="T51" fmla="*/ 111 h 839"/>
                <a:gd name="T52" fmla="*/ 0 w 1246"/>
                <a:gd name="T53" fmla="*/ 102 h 839"/>
                <a:gd name="T54" fmla="*/ 0 w 1246"/>
                <a:gd name="T55" fmla="*/ 80 h 839"/>
                <a:gd name="T56" fmla="*/ 20 w 1246"/>
                <a:gd name="T57" fmla="*/ 75 h 839"/>
                <a:gd name="T58" fmla="*/ 36 w 1246"/>
                <a:gd name="T59" fmla="*/ 66 h 839"/>
                <a:gd name="T60" fmla="*/ 71 w 1246"/>
                <a:gd name="T61" fmla="*/ 53 h 839"/>
                <a:gd name="T62" fmla="*/ 76 w 1246"/>
                <a:gd name="T63" fmla="*/ 44 h 839"/>
                <a:gd name="T64" fmla="*/ 85 w 1246"/>
                <a:gd name="T65" fmla="*/ 39 h 839"/>
                <a:gd name="T66" fmla="*/ 90 w 1246"/>
                <a:gd name="T67" fmla="*/ 26 h 839"/>
                <a:gd name="T68" fmla="*/ 105 w 1246"/>
                <a:gd name="T69" fmla="*/ 22 h 839"/>
                <a:gd name="T70" fmla="*/ 115 w 1246"/>
                <a:gd name="T71" fmla="*/ 30 h 839"/>
                <a:gd name="T72" fmla="*/ 120 w 1246"/>
                <a:gd name="T73" fmla="*/ 22 h 839"/>
                <a:gd name="T74" fmla="*/ 136 w 1246"/>
                <a:gd name="T75" fmla="*/ 13 h 839"/>
                <a:gd name="T76" fmla="*/ 151 w 1246"/>
                <a:gd name="T77" fmla="*/ 8 h 839"/>
                <a:gd name="T78" fmla="*/ 141 w 1246"/>
                <a:gd name="T79" fmla="*/ 0 h 839"/>
                <a:gd name="T80" fmla="*/ 170 w 1246"/>
                <a:gd name="T81" fmla="*/ 8 h 839"/>
                <a:gd name="T82" fmla="*/ 180 w 1246"/>
                <a:gd name="T83" fmla="*/ 17 h 839"/>
                <a:gd name="T84" fmla="*/ 170 w 1246"/>
                <a:gd name="T85" fmla="*/ 26 h 839"/>
                <a:gd name="T86" fmla="*/ 180 w 1246"/>
                <a:gd name="T87" fmla="*/ 35 h 839"/>
                <a:gd name="T88" fmla="*/ 195 w 1246"/>
                <a:gd name="T89" fmla="*/ 44 h 839"/>
                <a:gd name="T90" fmla="*/ 216 w 1246"/>
                <a:gd name="T91" fmla="*/ 44 h 839"/>
                <a:gd name="T92" fmla="*/ 220 w 1246"/>
                <a:gd name="T93" fmla="*/ 22 h 839"/>
                <a:gd name="T94" fmla="*/ 220 w 1246"/>
                <a:gd name="T95" fmla="*/ 4 h 839"/>
                <a:gd name="T96" fmla="*/ 230 w 1246"/>
                <a:gd name="T97" fmla="*/ 4 h 839"/>
                <a:gd name="T98" fmla="*/ 235 w 1246"/>
                <a:gd name="T99" fmla="*/ 22 h 839"/>
                <a:gd name="T100" fmla="*/ 246 w 1246"/>
                <a:gd name="T101" fmla="*/ 26 h 839"/>
                <a:gd name="T102" fmla="*/ 251 w 1246"/>
                <a:gd name="T103" fmla="*/ 39 h 839"/>
                <a:gd name="T104" fmla="*/ 257 w 1246"/>
                <a:gd name="T105" fmla="*/ 58 h 839"/>
                <a:gd name="T106" fmla="*/ 277 w 1246"/>
                <a:gd name="T107" fmla="*/ 71 h 839"/>
                <a:gd name="T108" fmla="*/ 282 w 1246"/>
                <a:gd name="T109" fmla="*/ 80 h 839"/>
                <a:gd name="T110" fmla="*/ 302 w 1246"/>
                <a:gd name="T111" fmla="*/ 98 h 8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6"/>
                <a:gd name="T169" fmla="*/ 0 h 839"/>
                <a:gd name="T170" fmla="*/ 1246 w 1246"/>
                <a:gd name="T171" fmla="*/ 839 h 8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6" h="839">
                  <a:moveTo>
                    <a:pt x="1224" y="409"/>
                  </a:moveTo>
                  <a:lnTo>
                    <a:pt x="1224" y="428"/>
                  </a:lnTo>
                  <a:lnTo>
                    <a:pt x="1246" y="482"/>
                  </a:lnTo>
                  <a:lnTo>
                    <a:pt x="1246" y="516"/>
                  </a:lnTo>
                  <a:lnTo>
                    <a:pt x="1246" y="536"/>
                  </a:lnTo>
                  <a:lnTo>
                    <a:pt x="1224" y="553"/>
                  </a:lnTo>
                  <a:lnTo>
                    <a:pt x="1224" y="572"/>
                  </a:lnTo>
                  <a:lnTo>
                    <a:pt x="1224" y="589"/>
                  </a:lnTo>
                  <a:lnTo>
                    <a:pt x="1224" y="607"/>
                  </a:lnTo>
                  <a:lnTo>
                    <a:pt x="1205" y="643"/>
                  </a:lnTo>
                  <a:lnTo>
                    <a:pt x="1184" y="660"/>
                  </a:lnTo>
                  <a:lnTo>
                    <a:pt x="1165" y="680"/>
                  </a:lnTo>
                  <a:lnTo>
                    <a:pt x="1146" y="716"/>
                  </a:lnTo>
                  <a:lnTo>
                    <a:pt x="1146" y="733"/>
                  </a:lnTo>
                  <a:lnTo>
                    <a:pt x="1146" y="768"/>
                  </a:lnTo>
                  <a:lnTo>
                    <a:pt x="1105" y="802"/>
                  </a:lnTo>
                  <a:lnTo>
                    <a:pt x="1065" y="822"/>
                  </a:lnTo>
                  <a:lnTo>
                    <a:pt x="1025" y="839"/>
                  </a:lnTo>
                  <a:lnTo>
                    <a:pt x="985" y="822"/>
                  </a:lnTo>
                  <a:lnTo>
                    <a:pt x="963" y="822"/>
                  </a:lnTo>
                  <a:lnTo>
                    <a:pt x="942" y="822"/>
                  </a:lnTo>
                  <a:lnTo>
                    <a:pt x="942" y="839"/>
                  </a:lnTo>
                  <a:lnTo>
                    <a:pt x="883" y="839"/>
                  </a:lnTo>
                  <a:lnTo>
                    <a:pt x="842" y="802"/>
                  </a:lnTo>
                  <a:lnTo>
                    <a:pt x="823" y="768"/>
                  </a:lnTo>
                  <a:lnTo>
                    <a:pt x="823" y="749"/>
                  </a:lnTo>
                  <a:lnTo>
                    <a:pt x="802" y="733"/>
                  </a:lnTo>
                  <a:lnTo>
                    <a:pt x="802" y="716"/>
                  </a:lnTo>
                  <a:lnTo>
                    <a:pt x="802" y="733"/>
                  </a:lnTo>
                  <a:lnTo>
                    <a:pt x="783" y="733"/>
                  </a:lnTo>
                  <a:lnTo>
                    <a:pt x="764" y="733"/>
                  </a:lnTo>
                  <a:lnTo>
                    <a:pt x="764" y="716"/>
                  </a:lnTo>
                  <a:lnTo>
                    <a:pt x="764" y="697"/>
                  </a:lnTo>
                  <a:lnTo>
                    <a:pt x="764" y="716"/>
                  </a:lnTo>
                  <a:lnTo>
                    <a:pt x="743" y="716"/>
                  </a:lnTo>
                  <a:lnTo>
                    <a:pt x="723" y="716"/>
                  </a:lnTo>
                  <a:lnTo>
                    <a:pt x="743" y="697"/>
                  </a:lnTo>
                  <a:lnTo>
                    <a:pt x="743" y="660"/>
                  </a:lnTo>
                  <a:lnTo>
                    <a:pt x="743" y="643"/>
                  </a:lnTo>
                  <a:lnTo>
                    <a:pt x="743" y="660"/>
                  </a:lnTo>
                  <a:lnTo>
                    <a:pt x="702" y="697"/>
                  </a:lnTo>
                  <a:lnTo>
                    <a:pt x="683" y="716"/>
                  </a:lnTo>
                  <a:lnTo>
                    <a:pt x="683" y="697"/>
                  </a:lnTo>
                  <a:lnTo>
                    <a:pt x="664" y="680"/>
                  </a:lnTo>
                  <a:lnTo>
                    <a:pt x="643" y="660"/>
                  </a:lnTo>
                  <a:lnTo>
                    <a:pt x="624" y="643"/>
                  </a:lnTo>
                  <a:lnTo>
                    <a:pt x="603" y="626"/>
                  </a:lnTo>
                  <a:lnTo>
                    <a:pt x="562" y="607"/>
                  </a:lnTo>
                  <a:lnTo>
                    <a:pt x="524" y="607"/>
                  </a:lnTo>
                  <a:lnTo>
                    <a:pt x="482" y="607"/>
                  </a:lnTo>
                  <a:lnTo>
                    <a:pt x="460" y="626"/>
                  </a:lnTo>
                  <a:lnTo>
                    <a:pt x="441" y="626"/>
                  </a:lnTo>
                  <a:lnTo>
                    <a:pt x="382" y="643"/>
                  </a:lnTo>
                  <a:lnTo>
                    <a:pt x="341" y="660"/>
                  </a:lnTo>
                  <a:lnTo>
                    <a:pt x="320" y="680"/>
                  </a:lnTo>
                  <a:lnTo>
                    <a:pt x="282" y="680"/>
                  </a:lnTo>
                  <a:lnTo>
                    <a:pt x="242" y="680"/>
                  </a:lnTo>
                  <a:lnTo>
                    <a:pt x="221" y="680"/>
                  </a:lnTo>
                  <a:lnTo>
                    <a:pt x="182" y="697"/>
                  </a:lnTo>
                  <a:lnTo>
                    <a:pt x="142" y="716"/>
                  </a:lnTo>
                  <a:lnTo>
                    <a:pt x="121" y="716"/>
                  </a:lnTo>
                  <a:lnTo>
                    <a:pt x="80" y="716"/>
                  </a:lnTo>
                  <a:lnTo>
                    <a:pt x="61" y="697"/>
                  </a:lnTo>
                  <a:lnTo>
                    <a:pt x="42" y="680"/>
                  </a:lnTo>
                  <a:lnTo>
                    <a:pt x="42" y="660"/>
                  </a:lnTo>
                  <a:lnTo>
                    <a:pt x="61" y="660"/>
                  </a:lnTo>
                  <a:lnTo>
                    <a:pt x="80" y="643"/>
                  </a:lnTo>
                  <a:lnTo>
                    <a:pt x="61" y="607"/>
                  </a:lnTo>
                  <a:lnTo>
                    <a:pt x="61" y="589"/>
                  </a:lnTo>
                  <a:lnTo>
                    <a:pt x="42" y="589"/>
                  </a:lnTo>
                  <a:lnTo>
                    <a:pt x="21" y="536"/>
                  </a:lnTo>
                  <a:lnTo>
                    <a:pt x="21" y="516"/>
                  </a:lnTo>
                  <a:lnTo>
                    <a:pt x="21" y="482"/>
                  </a:lnTo>
                  <a:lnTo>
                    <a:pt x="0" y="463"/>
                  </a:lnTo>
                  <a:lnTo>
                    <a:pt x="0" y="445"/>
                  </a:lnTo>
                  <a:lnTo>
                    <a:pt x="0" y="428"/>
                  </a:lnTo>
                  <a:lnTo>
                    <a:pt x="0" y="445"/>
                  </a:lnTo>
                  <a:lnTo>
                    <a:pt x="21" y="445"/>
                  </a:lnTo>
                  <a:lnTo>
                    <a:pt x="21" y="428"/>
                  </a:lnTo>
                  <a:lnTo>
                    <a:pt x="21" y="409"/>
                  </a:lnTo>
                  <a:lnTo>
                    <a:pt x="0" y="409"/>
                  </a:lnTo>
                  <a:lnTo>
                    <a:pt x="0" y="392"/>
                  </a:lnTo>
                  <a:lnTo>
                    <a:pt x="0" y="357"/>
                  </a:lnTo>
                  <a:lnTo>
                    <a:pt x="0" y="321"/>
                  </a:lnTo>
                  <a:lnTo>
                    <a:pt x="21" y="321"/>
                  </a:lnTo>
                  <a:lnTo>
                    <a:pt x="61" y="303"/>
                  </a:lnTo>
                  <a:lnTo>
                    <a:pt x="80" y="303"/>
                  </a:lnTo>
                  <a:lnTo>
                    <a:pt x="80" y="286"/>
                  </a:lnTo>
                  <a:lnTo>
                    <a:pt x="121" y="286"/>
                  </a:lnTo>
                  <a:lnTo>
                    <a:pt x="142" y="267"/>
                  </a:lnTo>
                  <a:lnTo>
                    <a:pt x="201" y="267"/>
                  </a:lnTo>
                  <a:lnTo>
                    <a:pt x="242" y="232"/>
                  </a:lnTo>
                  <a:lnTo>
                    <a:pt x="282" y="213"/>
                  </a:lnTo>
                  <a:lnTo>
                    <a:pt x="282" y="196"/>
                  </a:lnTo>
                  <a:lnTo>
                    <a:pt x="282" y="177"/>
                  </a:lnTo>
                  <a:lnTo>
                    <a:pt x="301" y="177"/>
                  </a:lnTo>
                  <a:lnTo>
                    <a:pt x="301" y="159"/>
                  </a:lnTo>
                  <a:lnTo>
                    <a:pt x="320" y="159"/>
                  </a:lnTo>
                  <a:lnTo>
                    <a:pt x="341" y="159"/>
                  </a:lnTo>
                  <a:lnTo>
                    <a:pt x="341" y="142"/>
                  </a:lnTo>
                  <a:lnTo>
                    <a:pt x="341" y="123"/>
                  </a:lnTo>
                  <a:lnTo>
                    <a:pt x="361" y="106"/>
                  </a:lnTo>
                  <a:lnTo>
                    <a:pt x="382" y="106"/>
                  </a:lnTo>
                  <a:lnTo>
                    <a:pt x="401" y="88"/>
                  </a:lnTo>
                  <a:lnTo>
                    <a:pt x="422" y="88"/>
                  </a:lnTo>
                  <a:lnTo>
                    <a:pt x="441" y="106"/>
                  </a:lnTo>
                  <a:lnTo>
                    <a:pt x="441" y="123"/>
                  </a:lnTo>
                  <a:lnTo>
                    <a:pt x="460" y="123"/>
                  </a:lnTo>
                  <a:lnTo>
                    <a:pt x="482" y="123"/>
                  </a:lnTo>
                  <a:lnTo>
                    <a:pt x="482" y="106"/>
                  </a:lnTo>
                  <a:lnTo>
                    <a:pt x="482" y="88"/>
                  </a:lnTo>
                  <a:lnTo>
                    <a:pt x="503" y="69"/>
                  </a:lnTo>
                  <a:lnTo>
                    <a:pt x="524" y="52"/>
                  </a:lnTo>
                  <a:lnTo>
                    <a:pt x="543" y="52"/>
                  </a:lnTo>
                  <a:lnTo>
                    <a:pt x="562" y="52"/>
                  </a:lnTo>
                  <a:lnTo>
                    <a:pt x="583" y="33"/>
                  </a:lnTo>
                  <a:lnTo>
                    <a:pt x="603" y="33"/>
                  </a:lnTo>
                  <a:lnTo>
                    <a:pt x="583" y="33"/>
                  </a:lnTo>
                  <a:lnTo>
                    <a:pt x="583" y="17"/>
                  </a:lnTo>
                  <a:lnTo>
                    <a:pt x="562" y="0"/>
                  </a:lnTo>
                  <a:lnTo>
                    <a:pt x="603" y="17"/>
                  </a:lnTo>
                  <a:lnTo>
                    <a:pt x="624" y="33"/>
                  </a:lnTo>
                  <a:lnTo>
                    <a:pt x="683" y="33"/>
                  </a:lnTo>
                  <a:lnTo>
                    <a:pt x="702" y="33"/>
                  </a:lnTo>
                  <a:lnTo>
                    <a:pt x="723" y="52"/>
                  </a:lnTo>
                  <a:lnTo>
                    <a:pt x="723" y="69"/>
                  </a:lnTo>
                  <a:lnTo>
                    <a:pt x="702" y="69"/>
                  </a:lnTo>
                  <a:lnTo>
                    <a:pt x="683" y="69"/>
                  </a:lnTo>
                  <a:lnTo>
                    <a:pt x="683" y="106"/>
                  </a:lnTo>
                  <a:lnTo>
                    <a:pt x="683" y="123"/>
                  </a:lnTo>
                  <a:lnTo>
                    <a:pt x="702" y="123"/>
                  </a:lnTo>
                  <a:lnTo>
                    <a:pt x="723" y="142"/>
                  </a:lnTo>
                  <a:lnTo>
                    <a:pt x="743" y="159"/>
                  </a:lnTo>
                  <a:lnTo>
                    <a:pt x="764" y="159"/>
                  </a:lnTo>
                  <a:lnTo>
                    <a:pt x="783" y="177"/>
                  </a:lnTo>
                  <a:lnTo>
                    <a:pt x="802" y="177"/>
                  </a:lnTo>
                  <a:lnTo>
                    <a:pt x="823" y="196"/>
                  </a:lnTo>
                  <a:lnTo>
                    <a:pt x="864" y="177"/>
                  </a:lnTo>
                  <a:lnTo>
                    <a:pt x="883" y="142"/>
                  </a:lnTo>
                  <a:lnTo>
                    <a:pt x="883" y="123"/>
                  </a:lnTo>
                  <a:lnTo>
                    <a:pt x="883" y="88"/>
                  </a:lnTo>
                  <a:lnTo>
                    <a:pt x="883" y="52"/>
                  </a:lnTo>
                  <a:lnTo>
                    <a:pt x="883" y="33"/>
                  </a:lnTo>
                  <a:lnTo>
                    <a:pt x="883" y="17"/>
                  </a:lnTo>
                  <a:lnTo>
                    <a:pt x="883" y="0"/>
                  </a:lnTo>
                  <a:lnTo>
                    <a:pt x="904" y="0"/>
                  </a:lnTo>
                  <a:lnTo>
                    <a:pt x="923" y="17"/>
                  </a:lnTo>
                  <a:lnTo>
                    <a:pt x="923" y="52"/>
                  </a:lnTo>
                  <a:lnTo>
                    <a:pt x="942" y="69"/>
                  </a:lnTo>
                  <a:lnTo>
                    <a:pt x="942" y="88"/>
                  </a:lnTo>
                  <a:lnTo>
                    <a:pt x="942" y="106"/>
                  </a:lnTo>
                  <a:lnTo>
                    <a:pt x="963" y="106"/>
                  </a:lnTo>
                  <a:lnTo>
                    <a:pt x="985" y="106"/>
                  </a:lnTo>
                  <a:lnTo>
                    <a:pt x="985" y="123"/>
                  </a:lnTo>
                  <a:lnTo>
                    <a:pt x="1006" y="142"/>
                  </a:lnTo>
                  <a:lnTo>
                    <a:pt x="1006" y="159"/>
                  </a:lnTo>
                  <a:lnTo>
                    <a:pt x="1025" y="177"/>
                  </a:lnTo>
                  <a:lnTo>
                    <a:pt x="1025" y="196"/>
                  </a:lnTo>
                  <a:lnTo>
                    <a:pt x="1025" y="232"/>
                  </a:lnTo>
                  <a:lnTo>
                    <a:pt x="1046" y="232"/>
                  </a:lnTo>
                  <a:lnTo>
                    <a:pt x="1084" y="267"/>
                  </a:lnTo>
                  <a:lnTo>
                    <a:pt x="1105" y="286"/>
                  </a:lnTo>
                  <a:lnTo>
                    <a:pt x="1105" y="303"/>
                  </a:lnTo>
                  <a:lnTo>
                    <a:pt x="1125" y="303"/>
                  </a:lnTo>
                  <a:lnTo>
                    <a:pt x="1125" y="321"/>
                  </a:lnTo>
                  <a:lnTo>
                    <a:pt x="1146" y="340"/>
                  </a:lnTo>
                  <a:lnTo>
                    <a:pt x="1165" y="357"/>
                  </a:lnTo>
                  <a:lnTo>
                    <a:pt x="1205" y="392"/>
                  </a:lnTo>
                  <a:lnTo>
                    <a:pt x="1224" y="409"/>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 name="Freeform 909"/>
            <p:cNvSpPr>
              <a:spLocks/>
            </p:cNvSpPr>
            <p:nvPr/>
          </p:nvSpPr>
          <p:spPr bwMode="gray">
            <a:xfrm>
              <a:off x="5220" y="2788"/>
              <a:ext cx="70" cy="27"/>
            </a:xfrm>
            <a:custGeom>
              <a:avLst/>
              <a:gdLst>
                <a:gd name="T0" fmla="*/ 10 w 140"/>
                <a:gd name="T1" fmla="*/ 14 h 54"/>
                <a:gd name="T2" fmla="*/ 5 w 140"/>
                <a:gd name="T3" fmla="*/ 14 h 54"/>
                <a:gd name="T4" fmla="*/ 0 w 140"/>
                <a:gd name="T5" fmla="*/ 9 h 54"/>
                <a:gd name="T6" fmla="*/ 5 w 140"/>
                <a:gd name="T7" fmla="*/ 9 h 54"/>
                <a:gd name="T8" fmla="*/ 10 w 140"/>
                <a:gd name="T9" fmla="*/ 9 h 54"/>
                <a:gd name="T10" fmla="*/ 15 w 140"/>
                <a:gd name="T11" fmla="*/ 9 h 54"/>
                <a:gd name="T12" fmla="*/ 15 w 140"/>
                <a:gd name="T13" fmla="*/ 5 h 54"/>
                <a:gd name="T14" fmla="*/ 20 w 140"/>
                <a:gd name="T15" fmla="*/ 5 h 54"/>
                <a:gd name="T16" fmla="*/ 25 w 140"/>
                <a:gd name="T17" fmla="*/ 5 h 54"/>
                <a:gd name="T18" fmla="*/ 25 w 140"/>
                <a:gd name="T19" fmla="*/ 0 h 54"/>
                <a:gd name="T20" fmla="*/ 30 w 140"/>
                <a:gd name="T21" fmla="*/ 0 h 54"/>
                <a:gd name="T22" fmla="*/ 35 w 140"/>
                <a:gd name="T23" fmla="*/ 0 h 54"/>
                <a:gd name="T24" fmla="*/ 30 w 140"/>
                <a:gd name="T25" fmla="*/ 5 h 54"/>
                <a:gd name="T26" fmla="*/ 25 w 140"/>
                <a:gd name="T27" fmla="*/ 9 h 54"/>
                <a:gd name="T28" fmla="*/ 20 w 140"/>
                <a:gd name="T29" fmla="*/ 14 h 54"/>
                <a:gd name="T30" fmla="*/ 15 w 140"/>
                <a:gd name="T31" fmla="*/ 14 h 54"/>
                <a:gd name="T32" fmla="*/ 10 w 140"/>
                <a:gd name="T33" fmla="*/ 1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54"/>
                <a:gd name="T53" fmla="*/ 140 w 14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54">
                  <a:moveTo>
                    <a:pt x="41" y="54"/>
                  </a:moveTo>
                  <a:lnTo>
                    <a:pt x="21" y="54"/>
                  </a:lnTo>
                  <a:lnTo>
                    <a:pt x="0" y="36"/>
                  </a:lnTo>
                  <a:lnTo>
                    <a:pt x="21" y="36"/>
                  </a:lnTo>
                  <a:lnTo>
                    <a:pt x="41" y="36"/>
                  </a:lnTo>
                  <a:lnTo>
                    <a:pt x="62" y="36"/>
                  </a:lnTo>
                  <a:lnTo>
                    <a:pt x="62" y="17"/>
                  </a:lnTo>
                  <a:lnTo>
                    <a:pt x="81" y="17"/>
                  </a:lnTo>
                  <a:lnTo>
                    <a:pt x="100" y="17"/>
                  </a:lnTo>
                  <a:lnTo>
                    <a:pt x="100" y="0"/>
                  </a:lnTo>
                  <a:lnTo>
                    <a:pt x="121" y="0"/>
                  </a:lnTo>
                  <a:lnTo>
                    <a:pt x="140" y="0"/>
                  </a:lnTo>
                  <a:lnTo>
                    <a:pt x="121" y="17"/>
                  </a:lnTo>
                  <a:lnTo>
                    <a:pt x="100" y="36"/>
                  </a:lnTo>
                  <a:lnTo>
                    <a:pt x="81" y="54"/>
                  </a:lnTo>
                  <a:lnTo>
                    <a:pt x="62" y="54"/>
                  </a:lnTo>
                  <a:lnTo>
                    <a:pt x="41" y="5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 name="Freeform 910"/>
            <p:cNvSpPr>
              <a:spLocks/>
            </p:cNvSpPr>
            <p:nvPr/>
          </p:nvSpPr>
          <p:spPr bwMode="gray">
            <a:xfrm>
              <a:off x="4949" y="2735"/>
              <a:ext cx="311" cy="144"/>
            </a:xfrm>
            <a:custGeom>
              <a:avLst/>
              <a:gdLst>
                <a:gd name="T0" fmla="*/ 85 w 622"/>
                <a:gd name="T1" fmla="*/ 13 h 288"/>
                <a:gd name="T2" fmla="*/ 95 w 622"/>
                <a:gd name="T3" fmla="*/ 18 h 288"/>
                <a:gd name="T4" fmla="*/ 99 w 622"/>
                <a:gd name="T5" fmla="*/ 22 h 288"/>
                <a:gd name="T6" fmla="*/ 105 w 622"/>
                <a:gd name="T7" fmla="*/ 27 h 288"/>
                <a:gd name="T8" fmla="*/ 120 w 622"/>
                <a:gd name="T9" fmla="*/ 31 h 288"/>
                <a:gd name="T10" fmla="*/ 125 w 622"/>
                <a:gd name="T11" fmla="*/ 36 h 288"/>
                <a:gd name="T12" fmla="*/ 136 w 622"/>
                <a:gd name="T13" fmla="*/ 40 h 288"/>
                <a:gd name="T14" fmla="*/ 125 w 622"/>
                <a:gd name="T15" fmla="*/ 44 h 288"/>
                <a:gd name="T16" fmla="*/ 131 w 622"/>
                <a:gd name="T17" fmla="*/ 49 h 288"/>
                <a:gd name="T18" fmla="*/ 136 w 622"/>
                <a:gd name="T19" fmla="*/ 53 h 288"/>
                <a:gd name="T20" fmla="*/ 141 w 622"/>
                <a:gd name="T21" fmla="*/ 58 h 288"/>
                <a:gd name="T22" fmla="*/ 146 w 622"/>
                <a:gd name="T23" fmla="*/ 63 h 288"/>
                <a:gd name="T24" fmla="*/ 151 w 622"/>
                <a:gd name="T25" fmla="*/ 68 h 288"/>
                <a:gd name="T26" fmla="*/ 151 w 622"/>
                <a:gd name="T27" fmla="*/ 68 h 288"/>
                <a:gd name="T28" fmla="*/ 146 w 622"/>
                <a:gd name="T29" fmla="*/ 72 h 288"/>
                <a:gd name="T30" fmla="*/ 141 w 622"/>
                <a:gd name="T31" fmla="*/ 68 h 288"/>
                <a:gd name="T32" fmla="*/ 131 w 622"/>
                <a:gd name="T33" fmla="*/ 63 h 288"/>
                <a:gd name="T34" fmla="*/ 120 w 622"/>
                <a:gd name="T35" fmla="*/ 58 h 288"/>
                <a:gd name="T36" fmla="*/ 105 w 622"/>
                <a:gd name="T37" fmla="*/ 49 h 288"/>
                <a:gd name="T38" fmla="*/ 99 w 622"/>
                <a:gd name="T39" fmla="*/ 53 h 288"/>
                <a:gd name="T40" fmla="*/ 95 w 622"/>
                <a:gd name="T41" fmla="*/ 58 h 288"/>
                <a:gd name="T42" fmla="*/ 85 w 622"/>
                <a:gd name="T43" fmla="*/ 58 h 288"/>
                <a:gd name="T44" fmla="*/ 70 w 622"/>
                <a:gd name="T45" fmla="*/ 53 h 288"/>
                <a:gd name="T46" fmla="*/ 60 w 622"/>
                <a:gd name="T47" fmla="*/ 53 h 288"/>
                <a:gd name="T48" fmla="*/ 50 w 622"/>
                <a:gd name="T49" fmla="*/ 53 h 288"/>
                <a:gd name="T50" fmla="*/ 60 w 622"/>
                <a:gd name="T51" fmla="*/ 44 h 288"/>
                <a:gd name="T52" fmla="*/ 55 w 622"/>
                <a:gd name="T53" fmla="*/ 40 h 288"/>
                <a:gd name="T54" fmla="*/ 50 w 622"/>
                <a:gd name="T55" fmla="*/ 31 h 288"/>
                <a:gd name="T56" fmla="*/ 39 w 622"/>
                <a:gd name="T57" fmla="*/ 27 h 288"/>
                <a:gd name="T58" fmla="*/ 30 w 622"/>
                <a:gd name="T59" fmla="*/ 27 h 288"/>
                <a:gd name="T60" fmla="*/ 25 w 622"/>
                <a:gd name="T61" fmla="*/ 22 h 288"/>
                <a:gd name="T62" fmla="*/ 20 w 622"/>
                <a:gd name="T63" fmla="*/ 18 h 288"/>
                <a:gd name="T64" fmla="*/ 20 w 622"/>
                <a:gd name="T65" fmla="*/ 27 h 288"/>
                <a:gd name="T66" fmla="*/ 15 w 622"/>
                <a:gd name="T67" fmla="*/ 22 h 288"/>
                <a:gd name="T68" fmla="*/ 10 w 622"/>
                <a:gd name="T69" fmla="*/ 18 h 288"/>
                <a:gd name="T70" fmla="*/ 5 w 622"/>
                <a:gd name="T71" fmla="*/ 13 h 288"/>
                <a:gd name="T72" fmla="*/ 20 w 622"/>
                <a:gd name="T73" fmla="*/ 13 h 288"/>
                <a:gd name="T74" fmla="*/ 10 w 622"/>
                <a:gd name="T75" fmla="*/ 13 h 288"/>
                <a:gd name="T76" fmla="*/ 5 w 622"/>
                <a:gd name="T77" fmla="*/ 9 h 288"/>
                <a:gd name="T78" fmla="*/ 0 w 622"/>
                <a:gd name="T79" fmla="*/ 5 h 288"/>
                <a:gd name="T80" fmla="*/ 5 w 622"/>
                <a:gd name="T81" fmla="*/ 0 h 288"/>
                <a:gd name="T82" fmla="*/ 20 w 622"/>
                <a:gd name="T83" fmla="*/ 0 h 288"/>
                <a:gd name="T84" fmla="*/ 25 w 622"/>
                <a:gd name="T85" fmla="*/ 5 h 288"/>
                <a:gd name="T86" fmla="*/ 25 w 622"/>
                <a:gd name="T87" fmla="*/ 13 h 288"/>
                <a:gd name="T88" fmla="*/ 35 w 622"/>
                <a:gd name="T89" fmla="*/ 18 h 288"/>
                <a:gd name="T90" fmla="*/ 39 w 622"/>
                <a:gd name="T91" fmla="*/ 13 h 288"/>
                <a:gd name="T92" fmla="*/ 50 w 622"/>
                <a:gd name="T93" fmla="*/ 9 h 288"/>
                <a:gd name="T94" fmla="*/ 55 w 622"/>
                <a:gd name="T95" fmla="*/ 9 h 288"/>
                <a:gd name="T96" fmla="*/ 65 w 622"/>
                <a:gd name="T97" fmla="*/ 13 h 288"/>
                <a:gd name="T98" fmla="*/ 75 w 622"/>
                <a:gd name="T99" fmla="*/ 13 h 288"/>
                <a:gd name="T100" fmla="*/ 75 w 622"/>
                <a:gd name="T101" fmla="*/ 13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2"/>
                <a:gd name="T154" fmla="*/ 0 h 288"/>
                <a:gd name="T155" fmla="*/ 622 w 622"/>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2" h="288">
                  <a:moveTo>
                    <a:pt x="299" y="54"/>
                  </a:moveTo>
                  <a:lnTo>
                    <a:pt x="340" y="54"/>
                  </a:lnTo>
                  <a:lnTo>
                    <a:pt x="340" y="71"/>
                  </a:lnTo>
                  <a:lnTo>
                    <a:pt x="380" y="71"/>
                  </a:lnTo>
                  <a:lnTo>
                    <a:pt x="399" y="71"/>
                  </a:lnTo>
                  <a:lnTo>
                    <a:pt x="399" y="91"/>
                  </a:lnTo>
                  <a:lnTo>
                    <a:pt x="420" y="91"/>
                  </a:lnTo>
                  <a:lnTo>
                    <a:pt x="420" y="108"/>
                  </a:lnTo>
                  <a:lnTo>
                    <a:pt x="463" y="108"/>
                  </a:lnTo>
                  <a:lnTo>
                    <a:pt x="482" y="125"/>
                  </a:lnTo>
                  <a:lnTo>
                    <a:pt x="482" y="144"/>
                  </a:lnTo>
                  <a:lnTo>
                    <a:pt x="503" y="144"/>
                  </a:lnTo>
                  <a:lnTo>
                    <a:pt x="522" y="162"/>
                  </a:lnTo>
                  <a:lnTo>
                    <a:pt x="541" y="162"/>
                  </a:lnTo>
                  <a:lnTo>
                    <a:pt x="522" y="179"/>
                  </a:lnTo>
                  <a:lnTo>
                    <a:pt x="503" y="179"/>
                  </a:lnTo>
                  <a:lnTo>
                    <a:pt x="522" y="179"/>
                  </a:lnTo>
                  <a:lnTo>
                    <a:pt x="522" y="198"/>
                  </a:lnTo>
                  <a:lnTo>
                    <a:pt x="541" y="198"/>
                  </a:lnTo>
                  <a:lnTo>
                    <a:pt x="541" y="215"/>
                  </a:lnTo>
                  <a:lnTo>
                    <a:pt x="541" y="234"/>
                  </a:lnTo>
                  <a:lnTo>
                    <a:pt x="562" y="234"/>
                  </a:lnTo>
                  <a:lnTo>
                    <a:pt x="582" y="234"/>
                  </a:lnTo>
                  <a:lnTo>
                    <a:pt x="582" y="252"/>
                  </a:lnTo>
                  <a:lnTo>
                    <a:pt x="603" y="252"/>
                  </a:lnTo>
                  <a:lnTo>
                    <a:pt x="603" y="269"/>
                  </a:lnTo>
                  <a:lnTo>
                    <a:pt x="622" y="269"/>
                  </a:lnTo>
                  <a:lnTo>
                    <a:pt x="603" y="269"/>
                  </a:lnTo>
                  <a:lnTo>
                    <a:pt x="603" y="288"/>
                  </a:lnTo>
                  <a:lnTo>
                    <a:pt x="582" y="288"/>
                  </a:lnTo>
                  <a:lnTo>
                    <a:pt x="582" y="269"/>
                  </a:lnTo>
                  <a:lnTo>
                    <a:pt x="562" y="269"/>
                  </a:lnTo>
                  <a:lnTo>
                    <a:pt x="541" y="269"/>
                  </a:lnTo>
                  <a:lnTo>
                    <a:pt x="522" y="252"/>
                  </a:lnTo>
                  <a:lnTo>
                    <a:pt x="503" y="234"/>
                  </a:lnTo>
                  <a:lnTo>
                    <a:pt x="482" y="234"/>
                  </a:lnTo>
                  <a:lnTo>
                    <a:pt x="463" y="198"/>
                  </a:lnTo>
                  <a:lnTo>
                    <a:pt x="420" y="198"/>
                  </a:lnTo>
                  <a:lnTo>
                    <a:pt x="399" y="198"/>
                  </a:lnTo>
                  <a:lnTo>
                    <a:pt x="399" y="215"/>
                  </a:lnTo>
                  <a:lnTo>
                    <a:pt x="380" y="215"/>
                  </a:lnTo>
                  <a:lnTo>
                    <a:pt x="380" y="234"/>
                  </a:lnTo>
                  <a:lnTo>
                    <a:pt x="361" y="234"/>
                  </a:lnTo>
                  <a:lnTo>
                    <a:pt x="340" y="234"/>
                  </a:lnTo>
                  <a:lnTo>
                    <a:pt x="321" y="234"/>
                  </a:lnTo>
                  <a:lnTo>
                    <a:pt x="280" y="215"/>
                  </a:lnTo>
                  <a:lnTo>
                    <a:pt x="259" y="215"/>
                  </a:lnTo>
                  <a:lnTo>
                    <a:pt x="240" y="215"/>
                  </a:lnTo>
                  <a:lnTo>
                    <a:pt x="221" y="215"/>
                  </a:lnTo>
                  <a:lnTo>
                    <a:pt x="200" y="215"/>
                  </a:lnTo>
                  <a:lnTo>
                    <a:pt x="221" y="198"/>
                  </a:lnTo>
                  <a:lnTo>
                    <a:pt x="240" y="179"/>
                  </a:lnTo>
                  <a:lnTo>
                    <a:pt x="221" y="179"/>
                  </a:lnTo>
                  <a:lnTo>
                    <a:pt x="221" y="162"/>
                  </a:lnTo>
                  <a:lnTo>
                    <a:pt x="221" y="144"/>
                  </a:lnTo>
                  <a:lnTo>
                    <a:pt x="200" y="125"/>
                  </a:lnTo>
                  <a:lnTo>
                    <a:pt x="180" y="108"/>
                  </a:lnTo>
                  <a:lnTo>
                    <a:pt x="159" y="108"/>
                  </a:lnTo>
                  <a:lnTo>
                    <a:pt x="140" y="108"/>
                  </a:lnTo>
                  <a:lnTo>
                    <a:pt x="121" y="108"/>
                  </a:lnTo>
                  <a:lnTo>
                    <a:pt x="100" y="108"/>
                  </a:lnTo>
                  <a:lnTo>
                    <a:pt x="100" y="91"/>
                  </a:lnTo>
                  <a:lnTo>
                    <a:pt x="81" y="91"/>
                  </a:lnTo>
                  <a:lnTo>
                    <a:pt x="81" y="71"/>
                  </a:lnTo>
                  <a:lnTo>
                    <a:pt x="81" y="91"/>
                  </a:lnTo>
                  <a:lnTo>
                    <a:pt x="81" y="108"/>
                  </a:lnTo>
                  <a:lnTo>
                    <a:pt x="60" y="108"/>
                  </a:lnTo>
                  <a:lnTo>
                    <a:pt x="60" y="91"/>
                  </a:lnTo>
                  <a:lnTo>
                    <a:pt x="60" y="71"/>
                  </a:lnTo>
                  <a:lnTo>
                    <a:pt x="40" y="71"/>
                  </a:lnTo>
                  <a:lnTo>
                    <a:pt x="40" y="54"/>
                  </a:lnTo>
                  <a:lnTo>
                    <a:pt x="19" y="54"/>
                  </a:lnTo>
                  <a:lnTo>
                    <a:pt x="60" y="54"/>
                  </a:lnTo>
                  <a:lnTo>
                    <a:pt x="81" y="54"/>
                  </a:lnTo>
                  <a:lnTo>
                    <a:pt x="60" y="54"/>
                  </a:lnTo>
                  <a:lnTo>
                    <a:pt x="40" y="54"/>
                  </a:lnTo>
                  <a:lnTo>
                    <a:pt x="19" y="54"/>
                  </a:lnTo>
                  <a:lnTo>
                    <a:pt x="19" y="35"/>
                  </a:lnTo>
                  <a:lnTo>
                    <a:pt x="0" y="35"/>
                  </a:lnTo>
                  <a:lnTo>
                    <a:pt x="0" y="18"/>
                  </a:lnTo>
                  <a:lnTo>
                    <a:pt x="0" y="0"/>
                  </a:lnTo>
                  <a:lnTo>
                    <a:pt x="19" y="0"/>
                  </a:lnTo>
                  <a:lnTo>
                    <a:pt x="40" y="0"/>
                  </a:lnTo>
                  <a:lnTo>
                    <a:pt x="81" y="0"/>
                  </a:lnTo>
                  <a:lnTo>
                    <a:pt x="100" y="0"/>
                  </a:lnTo>
                  <a:lnTo>
                    <a:pt x="100" y="18"/>
                  </a:lnTo>
                  <a:lnTo>
                    <a:pt x="100" y="35"/>
                  </a:lnTo>
                  <a:lnTo>
                    <a:pt x="100" y="54"/>
                  </a:lnTo>
                  <a:lnTo>
                    <a:pt x="121" y="54"/>
                  </a:lnTo>
                  <a:lnTo>
                    <a:pt x="140" y="71"/>
                  </a:lnTo>
                  <a:lnTo>
                    <a:pt x="140" y="54"/>
                  </a:lnTo>
                  <a:lnTo>
                    <a:pt x="159" y="54"/>
                  </a:lnTo>
                  <a:lnTo>
                    <a:pt x="180" y="54"/>
                  </a:lnTo>
                  <a:lnTo>
                    <a:pt x="200" y="35"/>
                  </a:lnTo>
                  <a:lnTo>
                    <a:pt x="221" y="18"/>
                  </a:lnTo>
                  <a:lnTo>
                    <a:pt x="221" y="35"/>
                  </a:lnTo>
                  <a:lnTo>
                    <a:pt x="240" y="35"/>
                  </a:lnTo>
                  <a:lnTo>
                    <a:pt x="259" y="54"/>
                  </a:lnTo>
                  <a:lnTo>
                    <a:pt x="280" y="54"/>
                  </a:lnTo>
                  <a:lnTo>
                    <a:pt x="299" y="54"/>
                  </a:lnTo>
                  <a:lnTo>
                    <a:pt x="321" y="54"/>
                  </a:lnTo>
                  <a:lnTo>
                    <a:pt x="299" y="5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 name="Freeform 911"/>
            <p:cNvSpPr>
              <a:spLocks/>
            </p:cNvSpPr>
            <p:nvPr/>
          </p:nvSpPr>
          <p:spPr bwMode="gray">
            <a:xfrm>
              <a:off x="5260" y="2762"/>
              <a:ext cx="40" cy="26"/>
            </a:xfrm>
            <a:custGeom>
              <a:avLst/>
              <a:gdLst>
                <a:gd name="T0" fmla="*/ 14 w 81"/>
                <a:gd name="T1" fmla="*/ 13 h 54"/>
                <a:gd name="T2" fmla="*/ 14 w 81"/>
                <a:gd name="T3" fmla="*/ 9 h 54"/>
                <a:gd name="T4" fmla="*/ 10 w 81"/>
                <a:gd name="T5" fmla="*/ 4 h 54"/>
                <a:gd name="T6" fmla="*/ 10 w 81"/>
                <a:gd name="T7" fmla="*/ 0 h 54"/>
                <a:gd name="T8" fmla="*/ 4 w 81"/>
                <a:gd name="T9" fmla="*/ 0 h 54"/>
                <a:gd name="T10" fmla="*/ 0 w 81"/>
                <a:gd name="T11" fmla="*/ 0 h 54"/>
                <a:gd name="T12" fmla="*/ 10 w 81"/>
                <a:gd name="T13" fmla="*/ 0 h 54"/>
                <a:gd name="T14" fmla="*/ 10 w 81"/>
                <a:gd name="T15" fmla="*/ 4 h 54"/>
                <a:gd name="T16" fmla="*/ 14 w 81"/>
                <a:gd name="T17" fmla="*/ 9 h 54"/>
                <a:gd name="T18" fmla="*/ 20 w 81"/>
                <a:gd name="T19" fmla="*/ 13 h 54"/>
                <a:gd name="T20" fmla="*/ 14 w 81"/>
                <a:gd name="T21" fmla="*/ 13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54"/>
                <a:gd name="T35" fmla="*/ 81 w 81"/>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54">
                  <a:moveTo>
                    <a:pt x="59" y="54"/>
                  </a:moveTo>
                  <a:lnTo>
                    <a:pt x="59" y="37"/>
                  </a:lnTo>
                  <a:lnTo>
                    <a:pt x="40" y="17"/>
                  </a:lnTo>
                  <a:lnTo>
                    <a:pt x="40" y="0"/>
                  </a:lnTo>
                  <a:lnTo>
                    <a:pt x="19" y="0"/>
                  </a:lnTo>
                  <a:lnTo>
                    <a:pt x="0" y="0"/>
                  </a:lnTo>
                  <a:lnTo>
                    <a:pt x="40" y="0"/>
                  </a:lnTo>
                  <a:lnTo>
                    <a:pt x="40" y="17"/>
                  </a:lnTo>
                  <a:lnTo>
                    <a:pt x="59" y="37"/>
                  </a:lnTo>
                  <a:lnTo>
                    <a:pt x="81" y="54"/>
                  </a:lnTo>
                  <a:lnTo>
                    <a:pt x="59" y="5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 name="Freeform 912"/>
            <p:cNvSpPr>
              <a:spLocks/>
            </p:cNvSpPr>
            <p:nvPr/>
          </p:nvSpPr>
          <p:spPr bwMode="gray">
            <a:xfrm>
              <a:off x="5320" y="2797"/>
              <a:ext cx="20" cy="27"/>
            </a:xfrm>
            <a:custGeom>
              <a:avLst/>
              <a:gdLst>
                <a:gd name="T0" fmla="*/ 5 w 38"/>
                <a:gd name="T1" fmla="*/ 10 h 54"/>
                <a:gd name="T2" fmla="*/ 0 w 38"/>
                <a:gd name="T3" fmla="*/ 10 h 54"/>
                <a:gd name="T4" fmla="*/ 0 w 38"/>
                <a:gd name="T5" fmla="*/ 5 h 54"/>
                <a:gd name="T6" fmla="*/ 0 w 38"/>
                <a:gd name="T7" fmla="*/ 0 h 54"/>
                <a:gd name="T8" fmla="*/ 0 w 38"/>
                <a:gd name="T9" fmla="*/ 5 h 54"/>
                <a:gd name="T10" fmla="*/ 5 w 38"/>
                <a:gd name="T11" fmla="*/ 10 h 54"/>
                <a:gd name="T12" fmla="*/ 11 w 38"/>
                <a:gd name="T13" fmla="*/ 10 h 54"/>
                <a:gd name="T14" fmla="*/ 11 w 38"/>
                <a:gd name="T15" fmla="*/ 14 h 54"/>
                <a:gd name="T16" fmla="*/ 5 w 38"/>
                <a:gd name="T17" fmla="*/ 14 h 54"/>
                <a:gd name="T18" fmla="*/ 5 w 38"/>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4"/>
                <a:gd name="T32" fmla="*/ 38 w 3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4">
                  <a:moveTo>
                    <a:pt x="19" y="37"/>
                  </a:moveTo>
                  <a:lnTo>
                    <a:pt x="0" y="37"/>
                  </a:lnTo>
                  <a:lnTo>
                    <a:pt x="0" y="19"/>
                  </a:lnTo>
                  <a:lnTo>
                    <a:pt x="0" y="0"/>
                  </a:lnTo>
                  <a:lnTo>
                    <a:pt x="0" y="19"/>
                  </a:lnTo>
                  <a:lnTo>
                    <a:pt x="19" y="37"/>
                  </a:lnTo>
                  <a:lnTo>
                    <a:pt x="38" y="37"/>
                  </a:lnTo>
                  <a:lnTo>
                    <a:pt x="38" y="54"/>
                  </a:lnTo>
                  <a:lnTo>
                    <a:pt x="19" y="54"/>
                  </a:lnTo>
                  <a:lnTo>
                    <a:pt x="19"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 name="Freeform 913"/>
            <p:cNvSpPr>
              <a:spLocks/>
            </p:cNvSpPr>
            <p:nvPr/>
          </p:nvSpPr>
          <p:spPr bwMode="gray">
            <a:xfrm>
              <a:off x="5421" y="2869"/>
              <a:ext cx="20" cy="10"/>
            </a:xfrm>
            <a:custGeom>
              <a:avLst/>
              <a:gdLst>
                <a:gd name="T0" fmla="*/ 10 w 41"/>
                <a:gd name="T1" fmla="*/ 5 h 19"/>
                <a:gd name="T2" fmla="*/ 5 w 41"/>
                <a:gd name="T3" fmla="*/ 5 h 19"/>
                <a:gd name="T4" fmla="*/ 0 w 41"/>
                <a:gd name="T5" fmla="*/ 0 h 19"/>
                <a:gd name="T6" fmla="*/ 5 w 41"/>
                <a:gd name="T7" fmla="*/ 0 h 19"/>
                <a:gd name="T8" fmla="*/ 5 w 41"/>
                <a:gd name="T9" fmla="*/ 5 h 19"/>
                <a:gd name="T10" fmla="*/ 10 w 41"/>
                <a:gd name="T11" fmla="*/ 5 h 19"/>
                <a:gd name="T12" fmla="*/ 0 60000 65536"/>
                <a:gd name="T13" fmla="*/ 0 60000 65536"/>
                <a:gd name="T14" fmla="*/ 0 60000 65536"/>
                <a:gd name="T15" fmla="*/ 0 60000 65536"/>
                <a:gd name="T16" fmla="*/ 0 60000 65536"/>
                <a:gd name="T17" fmla="*/ 0 60000 65536"/>
                <a:gd name="T18" fmla="*/ 0 w 41"/>
                <a:gd name="T19" fmla="*/ 0 h 19"/>
                <a:gd name="T20" fmla="*/ 41 w 4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1" h="19">
                  <a:moveTo>
                    <a:pt x="41" y="19"/>
                  </a:moveTo>
                  <a:lnTo>
                    <a:pt x="20" y="19"/>
                  </a:lnTo>
                  <a:lnTo>
                    <a:pt x="0" y="0"/>
                  </a:lnTo>
                  <a:lnTo>
                    <a:pt x="20" y="0"/>
                  </a:lnTo>
                  <a:lnTo>
                    <a:pt x="20" y="19"/>
                  </a:lnTo>
                  <a:lnTo>
                    <a:pt x="41" y="19"/>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 name="Freeform 914"/>
            <p:cNvSpPr>
              <a:spLocks/>
            </p:cNvSpPr>
            <p:nvPr/>
          </p:nvSpPr>
          <p:spPr bwMode="gray">
            <a:xfrm>
              <a:off x="5400" y="2860"/>
              <a:ext cx="21" cy="9"/>
            </a:xfrm>
            <a:custGeom>
              <a:avLst/>
              <a:gdLst>
                <a:gd name="T0" fmla="*/ 11 w 42"/>
                <a:gd name="T1" fmla="*/ 5 h 17"/>
                <a:gd name="T2" fmla="*/ 5 w 42"/>
                <a:gd name="T3" fmla="*/ 5 h 17"/>
                <a:gd name="T4" fmla="*/ 5 w 42"/>
                <a:gd name="T5" fmla="*/ 0 h 17"/>
                <a:gd name="T6" fmla="*/ 0 w 42"/>
                <a:gd name="T7" fmla="*/ 0 h 17"/>
                <a:gd name="T8" fmla="*/ 5 w 42"/>
                <a:gd name="T9" fmla="*/ 0 h 17"/>
                <a:gd name="T10" fmla="*/ 11 w 42"/>
                <a:gd name="T11" fmla="*/ 0 h 17"/>
                <a:gd name="T12" fmla="*/ 11 w 42"/>
                <a:gd name="T13" fmla="*/ 5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42" y="17"/>
                  </a:moveTo>
                  <a:lnTo>
                    <a:pt x="21" y="17"/>
                  </a:lnTo>
                  <a:lnTo>
                    <a:pt x="21" y="0"/>
                  </a:lnTo>
                  <a:lnTo>
                    <a:pt x="0" y="0"/>
                  </a:lnTo>
                  <a:lnTo>
                    <a:pt x="21" y="0"/>
                  </a:lnTo>
                  <a:lnTo>
                    <a:pt x="42" y="0"/>
                  </a:lnTo>
                  <a:lnTo>
                    <a:pt x="42"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7" name="Freeform 915"/>
            <p:cNvSpPr>
              <a:spLocks/>
            </p:cNvSpPr>
            <p:nvPr/>
          </p:nvSpPr>
          <p:spPr bwMode="gray">
            <a:xfrm>
              <a:off x="5411" y="2842"/>
              <a:ext cx="10" cy="10"/>
            </a:xfrm>
            <a:custGeom>
              <a:avLst/>
              <a:gdLst>
                <a:gd name="T0" fmla="*/ 5 w 21"/>
                <a:gd name="T1" fmla="*/ 5 h 19"/>
                <a:gd name="T2" fmla="*/ 0 w 21"/>
                <a:gd name="T3" fmla="*/ 5 h 19"/>
                <a:gd name="T4" fmla="*/ 0 w 21"/>
                <a:gd name="T5" fmla="*/ 0 h 19"/>
                <a:gd name="T6" fmla="*/ 5 w 21"/>
                <a:gd name="T7" fmla="*/ 5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21" y="19"/>
                  </a:moveTo>
                  <a:lnTo>
                    <a:pt x="0" y="19"/>
                  </a:lnTo>
                  <a:lnTo>
                    <a:pt x="0" y="0"/>
                  </a:lnTo>
                  <a:lnTo>
                    <a:pt x="21"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8" name="Freeform 916"/>
            <p:cNvSpPr>
              <a:spLocks/>
            </p:cNvSpPr>
            <p:nvPr/>
          </p:nvSpPr>
          <p:spPr bwMode="gray">
            <a:xfrm>
              <a:off x="5370" y="2824"/>
              <a:ext cx="20" cy="18"/>
            </a:xfrm>
            <a:custGeom>
              <a:avLst/>
              <a:gdLst>
                <a:gd name="T0" fmla="*/ 5 w 38"/>
                <a:gd name="T1" fmla="*/ 0 h 36"/>
                <a:gd name="T2" fmla="*/ 11 w 38"/>
                <a:gd name="T3" fmla="*/ 5 h 36"/>
                <a:gd name="T4" fmla="*/ 11 w 38"/>
                <a:gd name="T5" fmla="*/ 9 h 36"/>
                <a:gd name="T6" fmla="*/ 5 w 38"/>
                <a:gd name="T7" fmla="*/ 5 h 36"/>
                <a:gd name="T8" fmla="*/ 0 w 38"/>
                <a:gd name="T9" fmla="*/ 5 h 36"/>
                <a:gd name="T10" fmla="*/ 5 w 38"/>
                <a:gd name="T11" fmla="*/ 5 h 36"/>
                <a:gd name="T12" fmla="*/ 5 w 38"/>
                <a:gd name="T13" fmla="*/ 0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19" y="0"/>
                  </a:moveTo>
                  <a:lnTo>
                    <a:pt x="38" y="19"/>
                  </a:lnTo>
                  <a:lnTo>
                    <a:pt x="38" y="36"/>
                  </a:lnTo>
                  <a:lnTo>
                    <a:pt x="19" y="19"/>
                  </a:lnTo>
                  <a:lnTo>
                    <a:pt x="0" y="19"/>
                  </a:lnTo>
                  <a:lnTo>
                    <a:pt x="19" y="19"/>
                  </a:lnTo>
                  <a:lnTo>
                    <a:pt x="19"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9" name="Freeform 917"/>
            <p:cNvSpPr>
              <a:spLocks/>
            </p:cNvSpPr>
            <p:nvPr/>
          </p:nvSpPr>
          <p:spPr bwMode="gray">
            <a:xfrm>
              <a:off x="5350" y="2824"/>
              <a:ext cx="10" cy="0"/>
            </a:xfrm>
            <a:custGeom>
              <a:avLst/>
              <a:gdLst>
                <a:gd name="T0" fmla="*/ 0 w 20"/>
                <a:gd name="T1" fmla="*/ 5 w 20"/>
                <a:gd name="T2" fmla="*/ 0 w 20"/>
                <a:gd name="T3" fmla="*/ 0 60000 65536"/>
                <a:gd name="T4" fmla="*/ 0 60000 65536"/>
                <a:gd name="T5" fmla="*/ 0 60000 65536"/>
                <a:gd name="T6" fmla="*/ 0 w 20"/>
                <a:gd name="T7" fmla="*/ 20 w 20"/>
              </a:gdLst>
              <a:ahLst/>
              <a:cxnLst>
                <a:cxn ang="T3">
                  <a:pos x="T0" y="0"/>
                </a:cxn>
                <a:cxn ang="T4">
                  <a:pos x="T1" y="0"/>
                </a:cxn>
                <a:cxn ang="T5">
                  <a:pos x="T2" y="0"/>
                </a:cxn>
              </a:cxnLst>
              <a:rect l="T6" t="0" r="T7" b="0"/>
              <a:pathLst>
                <a:path w="20">
                  <a:moveTo>
                    <a:pt x="0" y="0"/>
                  </a:moveTo>
                  <a:lnTo>
                    <a:pt x="20" y="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0" name="Freeform 918"/>
            <p:cNvSpPr>
              <a:spLocks/>
            </p:cNvSpPr>
            <p:nvPr/>
          </p:nvSpPr>
          <p:spPr bwMode="gray">
            <a:xfrm>
              <a:off x="4164" y="2592"/>
              <a:ext cx="31" cy="53"/>
            </a:xfrm>
            <a:custGeom>
              <a:avLst/>
              <a:gdLst>
                <a:gd name="T0" fmla="*/ 16 w 61"/>
                <a:gd name="T1" fmla="*/ 17 h 108"/>
                <a:gd name="T2" fmla="*/ 10 w 61"/>
                <a:gd name="T3" fmla="*/ 22 h 108"/>
                <a:gd name="T4" fmla="*/ 10 w 61"/>
                <a:gd name="T5" fmla="*/ 26 h 108"/>
                <a:gd name="T6" fmla="*/ 0 w 61"/>
                <a:gd name="T7" fmla="*/ 26 h 108"/>
                <a:gd name="T8" fmla="*/ 0 w 61"/>
                <a:gd name="T9" fmla="*/ 22 h 108"/>
                <a:gd name="T10" fmla="*/ 0 w 61"/>
                <a:gd name="T11" fmla="*/ 13 h 108"/>
                <a:gd name="T12" fmla="*/ 0 w 61"/>
                <a:gd name="T13" fmla="*/ 8 h 108"/>
                <a:gd name="T14" fmla="*/ 0 w 61"/>
                <a:gd name="T15" fmla="*/ 0 h 108"/>
                <a:gd name="T16" fmla="*/ 6 w 61"/>
                <a:gd name="T17" fmla="*/ 4 h 108"/>
                <a:gd name="T18" fmla="*/ 10 w 61"/>
                <a:gd name="T19" fmla="*/ 8 h 108"/>
                <a:gd name="T20" fmla="*/ 16 w 61"/>
                <a:gd name="T21" fmla="*/ 17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8"/>
                <a:gd name="T35" fmla="*/ 61 w 61"/>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8">
                  <a:moveTo>
                    <a:pt x="61" y="71"/>
                  </a:moveTo>
                  <a:lnTo>
                    <a:pt x="40" y="91"/>
                  </a:lnTo>
                  <a:lnTo>
                    <a:pt x="40" y="108"/>
                  </a:lnTo>
                  <a:lnTo>
                    <a:pt x="0" y="108"/>
                  </a:lnTo>
                  <a:lnTo>
                    <a:pt x="0" y="91"/>
                  </a:lnTo>
                  <a:lnTo>
                    <a:pt x="0" y="54"/>
                  </a:lnTo>
                  <a:lnTo>
                    <a:pt x="0" y="35"/>
                  </a:lnTo>
                  <a:lnTo>
                    <a:pt x="0" y="0"/>
                  </a:lnTo>
                  <a:lnTo>
                    <a:pt x="21" y="18"/>
                  </a:lnTo>
                  <a:lnTo>
                    <a:pt x="40" y="35"/>
                  </a:lnTo>
                  <a:lnTo>
                    <a:pt x="61"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1" name="Freeform 919"/>
            <p:cNvSpPr>
              <a:spLocks/>
            </p:cNvSpPr>
            <p:nvPr/>
          </p:nvSpPr>
          <p:spPr bwMode="gray">
            <a:xfrm>
              <a:off x="4386" y="2645"/>
              <a:ext cx="171" cy="162"/>
            </a:xfrm>
            <a:custGeom>
              <a:avLst/>
              <a:gdLst>
                <a:gd name="T0" fmla="*/ 40 w 344"/>
                <a:gd name="T1" fmla="*/ 45 h 322"/>
                <a:gd name="T2" fmla="*/ 40 w 344"/>
                <a:gd name="T3" fmla="*/ 40 h 322"/>
                <a:gd name="T4" fmla="*/ 35 w 344"/>
                <a:gd name="T5" fmla="*/ 40 h 322"/>
                <a:gd name="T6" fmla="*/ 35 w 344"/>
                <a:gd name="T7" fmla="*/ 32 h 322"/>
                <a:gd name="T8" fmla="*/ 30 w 344"/>
                <a:gd name="T9" fmla="*/ 32 h 322"/>
                <a:gd name="T10" fmla="*/ 30 w 344"/>
                <a:gd name="T11" fmla="*/ 27 h 322"/>
                <a:gd name="T12" fmla="*/ 25 w 344"/>
                <a:gd name="T13" fmla="*/ 27 h 322"/>
                <a:gd name="T14" fmla="*/ 19 w 344"/>
                <a:gd name="T15" fmla="*/ 23 h 322"/>
                <a:gd name="T16" fmla="*/ 15 w 344"/>
                <a:gd name="T17" fmla="*/ 23 h 322"/>
                <a:gd name="T18" fmla="*/ 15 w 344"/>
                <a:gd name="T19" fmla="*/ 18 h 322"/>
                <a:gd name="T20" fmla="*/ 15 w 344"/>
                <a:gd name="T21" fmla="*/ 14 h 322"/>
                <a:gd name="T22" fmla="*/ 10 w 344"/>
                <a:gd name="T23" fmla="*/ 14 h 322"/>
                <a:gd name="T24" fmla="*/ 4 w 344"/>
                <a:gd name="T25" fmla="*/ 14 h 322"/>
                <a:gd name="T26" fmla="*/ 4 w 344"/>
                <a:gd name="T27" fmla="*/ 9 h 322"/>
                <a:gd name="T28" fmla="*/ 0 w 344"/>
                <a:gd name="T29" fmla="*/ 5 h 322"/>
                <a:gd name="T30" fmla="*/ 0 w 344"/>
                <a:gd name="T31" fmla="*/ 0 h 322"/>
                <a:gd name="T32" fmla="*/ 4 w 344"/>
                <a:gd name="T33" fmla="*/ 0 h 322"/>
                <a:gd name="T34" fmla="*/ 10 w 344"/>
                <a:gd name="T35" fmla="*/ 0 h 322"/>
                <a:gd name="T36" fmla="*/ 10 w 344"/>
                <a:gd name="T37" fmla="*/ 5 h 322"/>
                <a:gd name="T38" fmla="*/ 15 w 344"/>
                <a:gd name="T39" fmla="*/ 5 h 322"/>
                <a:gd name="T40" fmla="*/ 25 w 344"/>
                <a:gd name="T41" fmla="*/ 5 h 322"/>
                <a:gd name="T42" fmla="*/ 25 w 344"/>
                <a:gd name="T43" fmla="*/ 9 h 322"/>
                <a:gd name="T44" fmla="*/ 30 w 344"/>
                <a:gd name="T45" fmla="*/ 14 h 322"/>
                <a:gd name="T46" fmla="*/ 35 w 344"/>
                <a:gd name="T47" fmla="*/ 14 h 322"/>
                <a:gd name="T48" fmla="*/ 35 w 344"/>
                <a:gd name="T49" fmla="*/ 18 h 322"/>
                <a:gd name="T50" fmla="*/ 40 w 344"/>
                <a:gd name="T51" fmla="*/ 23 h 322"/>
                <a:gd name="T52" fmla="*/ 45 w 344"/>
                <a:gd name="T53" fmla="*/ 27 h 322"/>
                <a:gd name="T54" fmla="*/ 50 w 344"/>
                <a:gd name="T55" fmla="*/ 27 h 322"/>
                <a:gd name="T56" fmla="*/ 55 w 344"/>
                <a:gd name="T57" fmla="*/ 32 h 322"/>
                <a:gd name="T58" fmla="*/ 60 w 344"/>
                <a:gd name="T59" fmla="*/ 32 h 322"/>
                <a:gd name="T60" fmla="*/ 65 w 344"/>
                <a:gd name="T61" fmla="*/ 36 h 322"/>
                <a:gd name="T62" fmla="*/ 65 w 344"/>
                <a:gd name="T63" fmla="*/ 40 h 322"/>
                <a:gd name="T64" fmla="*/ 70 w 344"/>
                <a:gd name="T65" fmla="*/ 40 h 322"/>
                <a:gd name="T66" fmla="*/ 65 w 344"/>
                <a:gd name="T67" fmla="*/ 45 h 322"/>
                <a:gd name="T68" fmla="*/ 70 w 344"/>
                <a:gd name="T69" fmla="*/ 45 h 322"/>
                <a:gd name="T70" fmla="*/ 75 w 344"/>
                <a:gd name="T71" fmla="*/ 45 h 322"/>
                <a:gd name="T72" fmla="*/ 75 w 344"/>
                <a:gd name="T73" fmla="*/ 50 h 322"/>
                <a:gd name="T74" fmla="*/ 75 w 344"/>
                <a:gd name="T75" fmla="*/ 54 h 322"/>
                <a:gd name="T76" fmla="*/ 80 w 344"/>
                <a:gd name="T77" fmla="*/ 59 h 322"/>
                <a:gd name="T78" fmla="*/ 85 w 344"/>
                <a:gd name="T79" fmla="*/ 59 h 322"/>
                <a:gd name="T80" fmla="*/ 85 w 344"/>
                <a:gd name="T81" fmla="*/ 63 h 322"/>
                <a:gd name="T82" fmla="*/ 85 w 344"/>
                <a:gd name="T83" fmla="*/ 68 h 322"/>
                <a:gd name="T84" fmla="*/ 85 w 344"/>
                <a:gd name="T85" fmla="*/ 72 h 322"/>
                <a:gd name="T86" fmla="*/ 85 w 344"/>
                <a:gd name="T87" fmla="*/ 76 h 322"/>
                <a:gd name="T88" fmla="*/ 85 w 344"/>
                <a:gd name="T89" fmla="*/ 82 h 322"/>
                <a:gd name="T90" fmla="*/ 80 w 344"/>
                <a:gd name="T91" fmla="*/ 82 h 322"/>
                <a:gd name="T92" fmla="*/ 75 w 344"/>
                <a:gd name="T93" fmla="*/ 82 h 322"/>
                <a:gd name="T94" fmla="*/ 70 w 344"/>
                <a:gd name="T95" fmla="*/ 76 h 322"/>
                <a:gd name="T96" fmla="*/ 70 w 344"/>
                <a:gd name="T97" fmla="*/ 72 h 322"/>
                <a:gd name="T98" fmla="*/ 65 w 344"/>
                <a:gd name="T99" fmla="*/ 72 h 322"/>
                <a:gd name="T100" fmla="*/ 60 w 344"/>
                <a:gd name="T101" fmla="*/ 68 h 322"/>
                <a:gd name="T102" fmla="*/ 55 w 344"/>
                <a:gd name="T103" fmla="*/ 63 h 322"/>
                <a:gd name="T104" fmla="*/ 50 w 344"/>
                <a:gd name="T105" fmla="*/ 59 h 322"/>
                <a:gd name="T106" fmla="*/ 50 w 344"/>
                <a:gd name="T107" fmla="*/ 54 h 322"/>
                <a:gd name="T108" fmla="*/ 45 w 344"/>
                <a:gd name="T109" fmla="*/ 50 h 322"/>
                <a:gd name="T110" fmla="*/ 45 w 344"/>
                <a:gd name="T111" fmla="*/ 45 h 322"/>
                <a:gd name="T112" fmla="*/ 40 w 344"/>
                <a:gd name="T113" fmla="*/ 45 h 3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4"/>
                <a:gd name="T172" fmla="*/ 0 h 322"/>
                <a:gd name="T173" fmla="*/ 344 w 344"/>
                <a:gd name="T174" fmla="*/ 322 h 3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4" h="322">
                  <a:moveTo>
                    <a:pt x="161" y="178"/>
                  </a:moveTo>
                  <a:lnTo>
                    <a:pt x="161" y="159"/>
                  </a:lnTo>
                  <a:lnTo>
                    <a:pt x="142" y="159"/>
                  </a:lnTo>
                  <a:lnTo>
                    <a:pt x="142" y="126"/>
                  </a:lnTo>
                  <a:lnTo>
                    <a:pt x="121" y="126"/>
                  </a:lnTo>
                  <a:lnTo>
                    <a:pt x="121" y="107"/>
                  </a:lnTo>
                  <a:lnTo>
                    <a:pt x="100" y="107"/>
                  </a:lnTo>
                  <a:lnTo>
                    <a:pt x="79" y="90"/>
                  </a:lnTo>
                  <a:lnTo>
                    <a:pt x="60" y="90"/>
                  </a:lnTo>
                  <a:lnTo>
                    <a:pt x="60" y="71"/>
                  </a:lnTo>
                  <a:lnTo>
                    <a:pt x="60" y="54"/>
                  </a:lnTo>
                  <a:lnTo>
                    <a:pt x="40" y="54"/>
                  </a:lnTo>
                  <a:lnTo>
                    <a:pt x="19" y="54"/>
                  </a:lnTo>
                  <a:lnTo>
                    <a:pt x="19" y="36"/>
                  </a:lnTo>
                  <a:lnTo>
                    <a:pt x="0" y="17"/>
                  </a:lnTo>
                  <a:lnTo>
                    <a:pt x="0" y="0"/>
                  </a:lnTo>
                  <a:lnTo>
                    <a:pt x="19" y="0"/>
                  </a:lnTo>
                  <a:lnTo>
                    <a:pt x="40" y="0"/>
                  </a:lnTo>
                  <a:lnTo>
                    <a:pt x="40" y="17"/>
                  </a:lnTo>
                  <a:lnTo>
                    <a:pt x="60" y="17"/>
                  </a:lnTo>
                  <a:lnTo>
                    <a:pt x="100" y="17"/>
                  </a:lnTo>
                  <a:lnTo>
                    <a:pt x="100" y="36"/>
                  </a:lnTo>
                  <a:lnTo>
                    <a:pt x="121" y="54"/>
                  </a:lnTo>
                  <a:lnTo>
                    <a:pt x="142" y="54"/>
                  </a:lnTo>
                  <a:lnTo>
                    <a:pt x="142" y="71"/>
                  </a:lnTo>
                  <a:lnTo>
                    <a:pt x="161" y="90"/>
                  </a:lnTo>
                  <a:lnTo>
                    <a:pt x="183" y="107"/>
                  </a:lnTo>
                  <a:lnTo>
                    <a:pt x="202" y="107"/>
                  </a:lnTo>
                  <a:lnTo>
                    <a:pt x="223" y="126"/>
                  </a:lnTo>
                  <a:lnTo>
                    <a:pt x="242" y="126"/>
                  </a:lnTo>
                  <a:lnTo>
                    <a:pt x="263" y="142"/>
                  </a:lnTo>
                  <a:lnTo>
                    <a:pt x="263" y="159"/>
                  </a:lnTo>
                  <a:lnTo>
                    <a:pt x="282" y="159"/>
                  </a:lnTo>
                  <a:lnTo>
                    <a:pt x="263" y="178"/>
                  </a:lnTo>
                  <a:lnTo>
                    <a:pt x="282" y="178"/>
                  </a:lnTo>
                  <a:lnTo>
                    <a:pt x="303" y="178"/>
                  </a:lnTo>
                  <a:lnTo>
                    <a:pt x="303" y="196"/>
                  </a:lnTo>
                  <a:lnTo>
                    <a:pt x="303" y="213"/>
                  </a:lnTo>
                  <a:lnTo>
                    <a:pt x="323" y="232"/>
                  </a:lnTo>
                  <a:lnTo>
                    <a:pt x="344" y="232"/>
                  </a:lnTo>
                  <a:lnTo>
                    <a:pt x="344" y="249"/>
                  </a:lnTo>
                  <a:lnTo>
                    <a:pt x="344" y="269"/>
                  </a:lnTo>
                  <a:lnTo>
                    <a:pt x="344" y="286"/>
                  </a:lnTo>
                  <a:lnTo>
                    <a:pt x="344" y="303"/>
                  </a:lnTo>
                  <a:lnTo>
                    <a:pt x="344" y="322"/>
                  </a:lnTo>
                  <a:lnTo>
                    <a:pt x="323" y="322"/>
                  </a:lnTo>
                  <a:lnTo>
                    <a:pt x="303" y="322"/>
                  </a:lnTo>
                  <a:lnTo>
                    <a:pt x="282" y="303"/>
                  </a:lnTo>
                  <a:lnTo>
                    <a:pt x="282" y="286"/>
                  </a:lnTo>
                  <a:lnTo>
                    <a:pt x="263" y="286"/>
                  </a:lnTo>
                  <a:lnTo>
                    <a:pt x="242" y="269"/>
                  </a:lnTo>
                  <a:lnTo>
                    <a:pt x="223" y="249"/>
                  </a:lnTo>
                  <a:lnTo>
                    <a:pt x="202" y="232"/>
                  </a:lnTo>
                  <a:lnTo>
                    <a:pt x="202" y="213"/>
                  </a:lnTo>
                  <a:lnTo>
                    <a:pt x="183" y="196"/>
                  </a:lnTo>
                  <a:lnTo>
                    <a:pt x="183" y="178"/>
                  </a:lnTo>
                  <a:lnTo>
                    <a:pt x="161" y="17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2" name="Freeform 920"/>
            <p:cNvSpPr>
              <a:spLocks/>
            </p:cNvSpPr>
            <p:nvPr/>
          </p:nvSpPr>
          <p:spPr bwMode="gray">
            <a:xfrm>
              <a:off x="4607" y="2627"/>
              <a:ext cx="151" cy="161"/>
            </a:xfrm>
            <a:custGeom>
              <a:avLst/>
              <a:gdLst>
                <a:gd name="T0" fmla="*/ 20 w 301"/>
                <a:gd name="T1" fmla="*/ 71 h 323"/>
                <a:gd name="T2" fmla="*/ 20 w 301"/>
                <a:gd name="T3" fmla="*/ 67 h 323"/>
                <a:gd name="T4" fmla="*/ 15 w 301"/>
                <a:gd name="T5" fmla="*/ 67 h 323"/>
                <a:gd name="T6" fmla="*/ 10 w 301"/>
                <a:gd name="T7" fmla="*/ 67 h 323"/>
                <a:gd name="T8" fmla="*/ 5 w 301"/>
                <a:gd name="T9" fmla="*/ 62 h 323"/>
                <a:gd name="T10" fmla="*/ 5 w 301"/>
                <a:gd name="T11" fmla="*/ 58 h 323"/>
                <a:gd name="T12" fmla="*/ 5 w 301"/>
                <a:gd name="T13" fmla="*/ 53 h 323"/>
                <a:gd name="T14" fmla="*/ 0 w 301"/>
                <a:gd name="T15" fmla="*/ 53 h 323"/>
                <a:gd name="T16" fmla="*/ 0 w 301"/>
                <a:gd name="T17" fmla="*/ 49 h 323"/>
                <a:gd name="T18" fmla="*/ 0 w 301"/>
                <a:gd name="T19" fmla="*/ 44 h 323"/>
                <a:gd name="T20" fmla="*/ 0 w 301"/>
                <a:gd name="T21" fmla="*/ 40 h 323"/>
                <a:gd name="T22" fmla="*/ 5 w 301"/>
                <a:gd name="T23" fmla="*/ 40 h 323"/>
                <a:gd name="T24" fmla="*/ 15 w 301"/>
                <a:gd name="T25" fmla="*/ 40 h 323"/>
                <a:gd name="T26" fmla="*/ 20 w 301"/>
                <a:gd name="T27" fmla="*/ 36 h 323"/>
                <a:gd name="T28" fmla="*/ 20 w 301"/>
                <a:gd name="T29" fmla="*/ 31 h 323"/>
                <a:gd name="T30" fmla="*/ 20 w 301"/>
                <a:gd name="T31" fmla="*/ 27 h 323"/>
                <a:gd name="T32" fmla="*/ 25 w 301"/>
                <a:gd name="T33" fmla="*/ 27 h 323"/>
                <a:gd name="T34" fmla="*/ 30 w 301"/>
                <a:gd name="T35" fmla="*/ 27 h 323"/>
                <a:gd name="T36" fmla="*/ 30 w 301"/>
                <a:gd name="T37" fmla="*/ 22 h 323"/>
                <a:gd name="T38" fmla="*/ 35 w 301"/>
                <a:gd name="T39" fmla="*/ 22 h 323"/>
                <a:gd name="T40" fmla="*/ 41 w 301"/>
                <a:gd name="T41" fmla="*/ 22 h 323"/>
                <a:gd name="T42" fmla="*/ 41 w 301"/>
                <a:gd name="T43" fmla="*/ 18 h 323"/>
                <a:gd name="T44" fmla="*/ 46 w 301"/>
                <a:gd name="T45" fmla="*/ 13 h 323"/>
                <a:gd name="T46" fmla="*/ 51 w 301"/>
                <a:gd name="T47" fmla="*/ 13 h 323"/>
                <a:gd name="T48" fmla="*/ 55 w 301"/>
                <a:gd name="T49" fmla="*/ 9 h 323"/>
                <a:gd name="T50" fmla="*/ 55 w 301"/>
                <a:gd name="T51" fmla="*/ 5 h 323"/>
                <a:gd name="T52" fmla="*/ 61 w 301"/>
                <a:gd name="T53" fmla="*/ 0 h 323"/>
                <a:gd name="T54" fmla="*/ 66 w 301"/>
                <a:gd name="T55" fmla="*/ 0 h 323"/>
                <a:gd name="T56" fmla="*/ 66 w 301"/>
                <a:gd name="T57" fmla="*/ 5 h 323"/>
                <a:gd name="T58" fmla="*/ 66 w 301"/>
                <a:gd name="T59" fmla="*/ 9 h 323"/>
                <a:gd name="T60" fmla="*/ 71 w 301"/>
                <a:gd name="T61" fmla="*/ 9 h 323"/>
                <a:gd name="T62" fmla="*/ 76 w 301"/>
                <a:gd name="T63" fmla="*/ 9 h 323"/>
                <a:gd name="T64" fmla="*/ 76 w 301"/>
                <a:gd name="T65" fmla="*/ 13 h 323"/>
                <a:gd name="T66" fmla="*/ 71 w 301"/>
                <a:gd name="T67" fmla="*/ 18 h 323"/>
                <a:gd name="T68" fmla="*/ 71 w 301"/>
                <a:gd name="T69" fmla="*/ 22 h 323"/>
                <a:gd name="T70" fmla="*/ 66 w 301"/>
                <a:gd name="T71" fmla="*/ 22 h 323"/>
                <a:gd name="T72" fmla="*/ 66 w 301"/>
                <a:gd name="T73" fmla="*/ 31 h 323"/>
                <a:gd name="T74" fmla="*/ 71 w 301"/>
                <a:gd name="T75" fmla="*/ 36 h 323"/>
                <a:gd name="T76" fmla="*/ 76 w 301"/>
                <a:gd name="T77" fmla="*/ 40 h 323"/>
                <a:gd name="T78" fmla="*/ 76 w 301"/>
                <a:gd name="T79" fmla="*/ 44 h 323"/>
                <a:gd name="T80" fmla="*/ 71 w 301"/>
                <a:gd name="T81" fmla="*/ 44 h 323"/>
                <a:gd name="T82" fmla="*/ 66 w 301"/>
                <a:gd name="T83" fmla="*/ 44 h 323"/>
                <a:gd name="T84" fmla="*/ 66 w 301"/>
                <a:gd name="T85" fmla="*/ 49 h 323"/>
                <a:gd name="T86" fmla="*/ 66 w 301"/>
                <a:gd name="T87" fmla="*/ 53 h 323"/>
                <a:gd name="T88" fmla="*/ 61 w 301"/>
                <a:gd name="T89" fmla="*/ 58 h 323"/>
                <a:gd name="T90" fmla="*/ 55 w 301"/>
                <a:gd name="T91" fmla="*/ 62 h 323"/>
                <a:gd name="T92" fmla="*/ 55 w 301"/>
                <a:gd name="T93" fmla="*/ 67 h 323"/>
                <a:gd name="T94" fmla="*/ 55 w 301"/>
                <a:gd name="T95" fmla="*/ 71 h 323"/>
                <a:gd name="T96" fmla="*/ 55 w 301"/>
                <a:gd name="T97" fmla="*/ 76 h 323"/>
                <a:gd name="T98" fmla="*/ 51 w 301"/>
                <a:gd name="T99" fmla="*/ 80 h 323"/>
                <a:gd name="T100" fmla="*/ 46 w 301"/>
                <a:gd name="T101" fmla="*/ 80 h 323"/>
                <a:gd name="T102" fmla="*/ 41 w 301"/>
                <a:gd name="T103" fmla="*/ 76 h 323"/>
                <a:gd name="T104" fmla="*/ 41 w 301"/>
                <a:gd name="T105" fmla="*/ 71 h 323"/>
                <a:gd name="T106" fmla="*/ 35 w 301"/>
                <a:gd name="T107" fmla="*/ 71 h 323"/>
                <a:gd name="T108" fmla="*/ 30 w 301"/>
                <a:gd name="T109" fmla="*/ 71 h 323"/>
                <a:gd name="T110" fmla="*/ 25 w 301"/>
                <a:gd name="T111" fmla="*/ 71 h 323"/>
                <a:gd name="T112" fmla="*/ 20 w 301"/>
                <a:gd name="T113" fmla="*/ 76 h 323"/>
                <a:gd name="T114" fmla="*/ 20 w 301"/>
                <a:gd name="T115" fmla="*/ 71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323"/>
                <a:gd name="T176" fmla="*/ 301 w 301"/>
                <a:gd name="T177" fmla="*/ 323 h 3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323">
                  <a:moveTo>
                    <a:pt x="78" y="286"/>
                  </a:moveTo>
                  <a:lnTo>
                    <a:pt x="78" y="269"/>
                  </a:lnTo>
                  <a:lnTo>
                    <a:pt x="59" y="269"/>
                  </a:lnTo>
                  <a:lnTo>
                    <a:pt x="40" y="269"/>
                  </a:lnTo>
                  <a:lnTo>
                    <a:pt x="19" y="250"/>
                  </a:lnTo>
                  <a:lnTo>
                    <a:pt x="19" y="233"/>
                  </a:lnTo>
                  <a:lnTo>
                    <a:pt x="19" y="215"/>
                  </a:lnTo>
                  <a:lnTo>
                    <a:pt x="0" y="215"/>
                  </a:lnTo>
                  <a:lnTo>
                    <a:pt x="0" y="196"/>
                  </a:lnTo>
                  <a:lnTo>
                    <a:pt x="0" y="179"/>
                  </a:lnTo>
                  <a:lnTo>
                    <a:pt x="0" y="163"/>
                  </a:lnTo>
                  <a:lnTo>
                    <a:pt x="19" y="163"/>
                  </a:lnTo>
                  <a:lnTo>
                    <a:pt x="59" y="163"/>
                  </a:lnTo>
                  <a:lnTo>
                    <a:pt x="78" y="144"/>
                  </a:lnTo>
                  <a:lnTo>
                    <a:pt x="78" y="127"/>
                  </a:lnTo>
                  <a:lnTo>
                    <a:pt x="78" y="108"/>
                  </a:lnTo>
                  <a:lnTo>
                    <a:pt x="99" y="108"/>
                  </a:lnTo>
                  <a:lnTo>
                    <a:pt x="119" y="108"/>
                  </a:lnTo>
                  <a:lnTo>
                    <a:pt x="119" y="91"/>
                  </a:lnTo>
                  <a:lnTo>
                    <a:pt x="140" y="91"/>
                  </a:lnTo>
                  <a:lnTo>
                    <a:pt x="161" y="91"/>
                  </a:lnTo>
                  <a:lnTo>
                    <a:pt x="161" y="73"/>
                  </a:lnTo>
                  <a:lnTo>
                    <a:pt x="182" y="54"/>
                  </a:lnTo>
                  <a:lnTo>
                    <a:pt x="201" y="54"/>
                  </a:lnTo>
                  <a:lnTo>
                    <a:pt x="220" y="37"/>
                  </a:lnTo>
                  <a:lnTo>
                    <a:pt x="220" y="20"/>
                  </a:lnTo>
                  <a:lnTo>
                    <a:pt x="241" y="0"/>
                  </a:lnTo>
                  <a:lnTo>
                    <a:pt x="261" y="0"/>
                  </a:lnTo>
                  <a:lnTo>
                    <a:pt x="261" y="20"/>
                  </a:lnTo>
                  <a:lnTo>
                    <a:pt x="261" y="37"/>
                  </a:lnTo>
                  <a:lnTo>
                    <a:pt x="282" y="37"/>
                  </a:lnTo>
                  <a:lnTo>
                    <a:pt x="301" y="37"/>
                  </a:lnTo>
                  <a:lnTo>
                    <a:pt x="301" y="54"/>
                  </a:lnTo>
                  <a:lnTo>
                    <a:pt x="282" y="73"/>
                  </a:lnTo>
                  <a:lnTo>
                    <a:pt x="282" y="91"/>
                  </a:lnTo>
                  <a:lnTo>
                    <a:pt x="261" y="91"/>
                  </a:lnTo>
                  <a:lnTo>
                    <a:pt x="261" y="127"/>
                  </a:lnTo>
                  <a:lnTo>
                    <a:pt x="282" y="144"/>
                  </a:lnTo>
                  <a:lnTo>
                    <a:pt x="301" y="163"/>
                  </a:lnTo>
                  <a:lnTo>
                    <a:pt x="301" y="179"/>
                  </a:lnTo>
                  <a:lnTo>
                    <a:pt x="282" y="179"/>
                  </a:lnTo>
                  <a:lnTo>
                    <a:pt x="261" y="179"/>
                  </a:lnTo>
                  <a:lnTo>
                    <a:pt x="261" y="196"/>
                  </a:lnTo>
                  <a:lnTo>
                    <a:pt x="261" y="215"/>
                  </a:lnTo>
                  <a:lnTo>
                    <a:pt x="241" y="233"/>
                  </a:lnTo>
                  <a:lnTo>
                    <a:pt x="220" y="250"/>
                  </a:lnTo>
                  <a:lnTo>
                    <a:pt x="220" y="269"/>
                  </a:lnTo>
                  <a:lnTo>
                    <a:pt x="220" y="286"/>
                  </a:lnTo>
                  <a:lnTo>
                    <a:pt x="220" y="306"/>
                  </a:lnTo>
                  <a:lnTo>
                    <a:pt x="201" y="323"/>
                  </a:lnTo>
                  <a:lnTo>
                    <a:pt x="182" y="323"/>
                  </a:lnTo>
                  <a:lnTo>
                    <a:pt x="161" y="306"/>
                  </a:lnTo>
                  <a:lnTo>
                    <a:pt x="161" y="286"/>
                  </a:lnTo>
                  <a:lnTo>
                    <a:pt x="140" y="286"/>
                  </a:lnTo>
                  <a:lnTo>
                    <a:pt x="119" y="286"/>
                  </a:lnTo>
                  <a:lnTo>
                    <a:pt x="99" y="286"/>
                  </a:lnTo>
                  <a:lnTo>
                    <a:pt x="78" y="306"/>
                  </a:lnTo>
                  <a:lnTo>
                    <a:pt x="78" y="28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23" name="Freeform 921"/>
            <p:cNvSpPr>
              <a:spLocks/>
            </p:cNvSpPr>
            <p:nvPr/>
          </p:nvSpPr>
          <p:spPr bwMode="gray">
            <a:xfrm>
              <a:off x="4557" y="2807"/>
              <a:ext cx="151" cy="45"/>
            </a:xfrm>
            <a:custGeom>
              <a:avLst/>
              <a:gdLst>
                <a:gd name="T0" fmla="*/ 76 w 301"/>
                <a:gd name="T1" fmla="*/ 23 h 90"/>
                <a:gd name="T2" fmla="*/ 71 w 301"/>
                <a:gd name="T3" fmla="*/ 23 h 90"/>
                <a:gd name="T4" fmla="*/ 66 w 301"/>
                <a:gd name="T5" fmla="*/ 23 h 90"/>
                <a:gd name="T6" fmla="*/ 60 w 301"/>
                <a:gd name="T7" fmla="*/ 23 h 90"/>
                <a:gd name="T8" fmla="*/ 45 w 301"/>
                <a:gd name="T9" fmla="*/ 18 h 90"/>
                <a:gd name="T10" fmla="*/ 40 w 301"/>
                <a:gd name="T11" fmla="*/ 18 h 90"/>
                <a:gd name="T12" fmla="*/ 35 w 301"/>
                <a:gd name="T13" fmla="*/ 18 h 90"/>
                <a:gd name="T14" fmla="*/ 30 w 301"/>
                <a:gd name="T15" fmla="*/ 18 h 90"/>
                <a:gd name="T16" fmla="*/ 30 w 301"/>
                <a:gd name="T17" fmla="*/ 13 h 90"/>
                <a:gd name="T18" fmla="*/ 20 w 301"/>
                <a:gd name="T19" fmla="*/ 13 h 90"/>
                <a:gd name="T20" fmla="*/ 15 w 301"/>
                <a:gd name="T21" fmla="*/ 13 h 90"/>
                <a:gd name="T22" fmla="*/ 10 w 301"/>
                <a:gd name="T23" fmla="*/ 13 h 90"/>
                <a:gd name="T24" fmla="*/ 5 w 301"/>
                <a:gd name="T25" fmla="*/ 9 h 90"/>
                <a:gd name="T26" fmla="*/ 0 w 301"/>
                <a:gd name="T27" fmla="*/ 9 h 90"/>
                <a:gd name="T28" fmla="*/ 0 w 301"/>
                <a:gd name="T29" fmla="*/ 5 h 90"/>
                <a:gd name="T30" fmla="*/ 5 w 301"/>
                <a:gd name="T31" fmla="*/ 0 h 90"/>
                <a:gd name="T32" fmla="*/ 5 w 301"/>
                <a:gd name="T33" fmla="*/ 5 h 90"/>
                <a:gd name="T34" fmla="*/ 10 w 301"/>
                <a:gd name="T35" fmla="*/ 5 h 90"/>
                <a:gd name="T36" fmla="*/ 10 w 301"/>
                <a:gd name="T37" fmla="*/ 0 h 90"/>
                <a:gd name="T38" fmla="*/ 15 w 301"/>
                <a:gd name="T39" fmla="*/ 5 h 90"/>
                <a:gd name="T40" fmla="*/ 25 w 301"/>
                <a:gd name="T41" fmla="*/ 9 h 90"/>
                <a:gd name="T42" fmla="*/ 30 w 301"/>
                <a:gd name="T43" fmla="*/ 9 h 90"/>
                <a:gd name="T44" fmla="*/ 35 w 301"/>
                <a:gd name="T45" fmla="*/ 9 h 90"/>
                <a:gd name="T46" fmla="*/ 40 w 301"/>
                <a:gd name="T47" fmla="*/ 5 h 90"/>
                <a:gd name="T48" fmla="*/ 45 w 301"/>
                <a:gd name="T49" fmla="*/ 9 h 90"/>
                <a:gd name="T50" fmla="*/ 50 w 301"/>
                <a:gd name="T51" fmla="*/ 9 h 90"/>
                <a:gd name="T52" fmla="*/ 55 w 301"/>
                <a:gd name="T53" fmla="*/ 9 h 90"/>
                <a:gd name="T54" fmla="*/ 60 w 301"/>
                <a:gd name="T55" fmla="*/ 9 h 90"/>
                <a:gd name="T56" fmla="*/ 66 w 301"/>
                <a:gd name="T57" fmla="*/ 9 h 90"/>
                <a:gd name="T58" fmla="*/ 60 w 301"/>
                <a:gd name="T59" fmla="*/ 9 h 90"/>
                <a:gd name="T60" fmla="*/ 55 w 301"/>
                <a:gd name="T61" fmla="*/ 9 h 90"/>
                <a:gd name="T62" fmla="*/ 50 w 301"/>
                <a:gd name="T63" fmla="*/ 9 h 90"/>
                <a:gd name="T64" fmla="*/ 55 w 301"/>
                <a:gd name="T65" fmla="*/ 13 h 90"/>
                <a:gd name="T66" fmla="*/ 60 w 301"/>
                <a:gd name="T67" fmla="*/ 13 h 90"/>
                <a:gd name="T68" fmla="*/ 66 w 301"/>
                <a:gd name="T69" fmla="*/ 13 h 90"/>
                <a:gd name="T70" fmla="*/ 66 w 301"/>
                <a:gd name="T71" fmla="*/ 18 h 90"/>
                <a:gd name="T72" fmla="*/ 71 w 301"/>
                <a:gd name="T73" fmla="*/ 18 h 90"/>
                <a:gd name="T74" fmla="*/ 76 w 301"/>
                <a:gd name="T75" fmla="*/ 18 h 90"/>
                <a:gd name="T76" fmla="*/ 76 w 301"/>
                <a:gd name="T77" fmla="*/ 23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90"/>
                <a:gd name="T119" fmla="*/ 301 w 301"/>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90">
                  <a:moveTo>
                    <a:pt x="301" y="90"/>
                  </a:moveTo>
                  <a:lnTo>
                    <a:pt x="282" y="90"/>
                  </a:lnTo>
                  <a:lnTo>
                    <a:pt x="261" y="90"/>
                  </a:lnTo>
                  <a:lnTo>
                    <a:pt x="240" y="90"/>
                  </a:lnTo>
                  <a:lnTo>
                    <a:pt x="178" y="71"/>
                  </a:lnTo>
                  <a:lnTo>
                    <a:pt x="159" y="71"/>
                  </a:lnTo>
                  <a:lnTo>
                    <a:pt x="140" y="71"/>
                  </a:lnTo>
                  <a:lnTo>
                    <a:pt x="119" y="71"/>
                  </a:lnTo>
                  <a:lnTo>
                    <a:pt x="119" y="54"/>
                  </a:lnTo>
                  <a:lnTo>
                    <a:pt x="79" y="54"/>
                  </a:lnTo>
                  <a:lnTo>
                    <a:pt x="59" y="54"/>
                  </a:lnTo>
                  <a:lnTo>
                    <a:pt x="40" y="54"/>
                  </a:lnTo>
                  <a:lnTo>
                    <a:pt x="19" y="35"/>
                  </a:lnTo>
                  <a:lnTo>
                    <a:pt x="0" y="35"/>
                  </a:lnTo>
                  <a:lnTo>
                    <a:pt x="0" y="18"/>
                  </a:lnTo>
                  <a:lnTo>
                    <a:pt x="19" y="0"/>
                  </a:lnTo>
                  <a:lnTo>
                    <a:pt x="19" y="18"/>
                  </a:lnTo>
                  <a:lnTo>
                    <a:pt x="40" y="18"/>
                  </a:lnTo>
                  <a:lnTo>
                    <a:pt x="40" y="0"/>
                  </a:lnTo>
                  <a:lnTo>
                    <a:pt x="59" y="18"/>
                  </a:lnTo>
                  <a:lnTo>
                    <a:pt x="100" y="35"/>
                  </a:lnTo>
                  <a:lnTo>
                    <a:pt x="119" y="35"/>
                  </a:lnTo>
                  <a:lnTo>
                    <a:pt x="140" y="35"/>
                  </a:lnTo>
                  <a:lnTo>
                    <a:pt x="159" y="18"/>
                  </a:lnTo>
                  <a:lnTo>
                    <a:pt x="178" y="35"/>
                  </a:lnTo>
                  <a:lnTo>
                    <a:pt x="199" y="35"/>
                  </a:lnTo>
                  <a:lnTo>
                    <a:pt x="219" y="35"/>
                  </a:lnTo>
                  <a:lnTo>
                    <a:pt x="240" y="35"/>
                  </a:lnTo>
                  <a:lnTo>
                    <a:pt x="261" y="35"/>
                  </a:lnTo>
                  <a:lnTo>
                    <a:pt x="240" y="35"/>
                  </a:lnTo>
                  <a:lnTo>
                    <a:pt x="219" y="35"/>
                  </a:lnTo>
                  <a:lnTo>
                    <a:pt x="199" y="35"/>
                  </a:lnTo>
                  <a:lnTo>
                    <a:pt x="219" y="54"/>
                  </a:lnTo>
                  <a:lnTo>
                    <a:pt x="240" y="54"/>
                  </a:lnTo>
                  <a:lnTo>
                    <a:pt x="261" y="54"/>
                  </a:lnTo>
                  <a:lnTo>
                    <a:pt x="261" y="71"/>
                  </a:lnTo>
                  <a:lnTo>
                    <a:pt x="282" y="71"/>
                  </a:lnTo>
                  <a:lnTo>
                    <a:pt x="301" y="71"/>
                  </a:lnTo>
                  <a:lnTo>
                    <a:pt x="301" y="9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4" name="Freeform 922"/>
            <p:cNvSpPr>
              <a:spLocks/>
            </p:cNvSpPr>
            <p:nvPr/>
          </p:nvSpPr>
          <p:spPr bwMode="gray">
            <a:xfrm>
              <a:off x="4778" y="2842"/>
              <a:ext cx="40" cy="10"/>
            </a:xfrm>
            <a:custGeom>
              <a:avLst/>
              <a:gdLst>
                <a:gd name="T0" fmla="*/ 15 w 81"/>
                <a:gd name="T1" fmla="*/ 5 h 19"/>
                <a:gd name="T2" fmla="*/ 10 w 81"/>
                <a:gd name="T3" fmla="*/ 5 h 19"/>
                <a:gd name="T4" fmla="*/ 5 w 81"/>
                <a:gd name="T5" fmla="*/ 5 h 19"/>
                <a:gd name="T6" fmla="*/ 0 w 81"/>
                <a:gd name="T7" fmla="*/ 5 h 19"/>
                <a:gd name="T8" fmla="*/ 0 w 81"/>
                <a:gd name="T9" fmla="*/ 0 h 19"/>
                <a:gd name="T10" fmla="*/ 5 w 81"/>
                <a:gd name="T11" fmla="*/ 0 h 19"/>
                <a:gd name="T12" fmla="*/ 10 w 81"/>
                <a:gd name="T13" fmla="*/ 5 h 19"/>
                <a:gd name="T14" fmla="*/ 15 w 81"/>
                <a:gd name="T15" fmla="*/ 5 h 19"/>
                <a:gd name="T16" fmla="*/ 20 w 81"/>
                <a:gd name="T17" fmla="*/ 5 h 19"/>
                <a:gd name="T18" fmla="*/ 20 w 81"/>
                <a:gd name="T19" fmla="*/ 0 h 19"/>
                <a:gd name="T20" fmla="*/ 20 w 81"/>
                <a:gd name="T21" fmla="*/ 5 h 19"/>
                <a:gd name="T22" fmla="*/ 15 w 81"/>
                <a:gd name="T23" fmla="*/ 5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19"/>
                <a:gd name="T38" fmla="*/ 81 w 8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19">
                  <a:moveTo>
                    <a:pt x="60" y="19"/>
                  </a:moveTo>
                  <a:lnTo>
                    <a:pt x="41" y="19"/>
                  </a:lnTo>
                  <a:lnTo>
                    <a:pt x="20" y="19"/>
                  </a:lnTo>
                  <a:lnTo>
                    <a:pt x="0" y="19"/>
                  </a:lnTo>
                  <a:lnTo>
                    <a:pt x="0" y="0"/>
                  </a:lnTo>
                  <a:lnTo>
                    <a:pt x="20" y="0"/>
                  </a:lnTo>
                  <a:lnTo>
                    <a:pt x="41" y="19"/>
                  </a:lnTo>
                  <a:lnTo>
                    <a:pt x="60" y="19"/>
                  </a:lnTo>
                  <a:lnTo>
                    <a:pt x="81" y="19"/>
                  </a:lnTo>
                  <a:lnTo>
                    <a:pt x="81" y="0"/>
                  </a:lnTo>
                  <a:lnTo>
                    <a:pt x="81" y="19"/>
                  </a:lnTo>
                  <a:lnTo>
                    <a:pt x="6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5" name="Freeform 923"/>
            <p:cNvSpPr>
              <a:spLocks/>
            </p:cNvSpPr>
            <p:nvPr/>
          </p:nvSpPr>
          <p:spPr bwMode="gray">
            <a:xfrm>
              <a:off x="4728" y="2842"/>
              <a:ext cx="30" cy="10"/>
            </a:xfrm>
            <a:custGeom>
              <a:avLst/>
              <a:gdLst>
                <a:gd name="T0" fmla="*/ 15 w 60"/>
                <a:gd name="T1" fmla="*/ 5 h 19"/>
                <a:gd name="T2" fmla="*/ 11 w 60"/>
                <a:gd name="T3" fmla="*/ 5 h 19"/>
                <a:gd name="T4" fmla="*/ 5 w 60"/>
                <a:gd name="T5" fmla="*/ 5 h 19"/>
                <a:gd name="T6" fmla="*/ 0 w 60"/>
                <a:gd name="T7" fmla="*/ 5 h 19"/>
                <a:gd name="T8" fmla="*/ 5 w 60"/>
                <a:gd name="T9" fmla="*/ 5 h 19"/>
                <a:gd name="T10" fmla="*/ 11 w 60"/>
                <a:gd name="T11" fmla="*/ 5 h 19"/>
                <a:gd name="T12" fmla="*/ 11 w 60"/>
                <a:gd name="T13" fmla="*/ 0 h 19"/>
                <a:gd name="T14" fmla="*/ 15 w 60"/>
                <a:gd name="T15" fmla="*/ 0 h 19"/>
                <a:gd name="T16" fmla="*/ 15 w 60"/>
                <a:gd name="T17" fmla="*/ 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19"/>
                <a:gd name="T29" fmla="*/ 60 w 6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19">
                  <a:moveTo>
                    <a:pt x="60" y="19"/>
                  </a:moveTo>
                  <a:lnTo>
                    <a:pt x="41" y="19"/>
                  </a:lnTo>
                  <a:lnTo>
                    <a:pt x="20" y="19"/>
                  </a:lnTo>
                  <a:lnTo>
                    <a:pt x="0" y="19"/>
                  </a:lnTo>
                  <a:lnTo>
                    <a:pt x="20" y="19"/>
                  </a:lnTo>
                  <a:lnTo>
                    <a:pt x="41" y="19"/>
                  </a:lnTo>
                  <a:lnTo>
                    <a:pt x="41" y="0"/>
                  </a:lnTo>
                  <a:lnTo>
                    <a:pt x="60" y="0"/>
                  </a:lnTo>
                  <a:lnTo>
                    <a:pt x="6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6" name="Freeform 924"/>
            <p:cNvSpPr>
              <a:spLocks/>
            </p:cNvSpPr>
            <p:nvPr/>
          </p:nvSpPr>
          <p:spPr bwMode="gray">
            <a:xfrm>
              <a:off x="4758" y="2852"/>
              <a:ext cx="30" cy="17"/>
            </a:xfrm>
            <a:custGeom>
              <a:avLst/>
              <a:gdLst>
                <a:gd name="T0" fmla="*/ 15 w 60"/>
                <a:gd name="T1" fmla="*/ 8 h 35"/>
                <a:gd name="T2" fmla="*/ 10 w 60"/>
                <a:gd name="T3" fmla="*/ 8 h 35"/>
                <a:gd name="T4" fmla="*/ 6 w 60"/>
                <a:gd name="T5" fmla="*/ 8 h 35"/>
                <a:gd name="T6" fmla="*/ 6 w 60"/>
                <a:gd name="T7" fmla="*/ 4 h 35"/>
                <a:gd name="T8" fmla="*/ 0 w 60"/>
                <a:gd name="T9" fmla="*/ 4 h 35"/>
                <a:gd name="T10" fmla="*/ 6 w 60"/>
                <a:gd name="T11" fmla="*/ 0 h 35"/>
                <a:gd name="T12" fmla="*/ 10 w 60"/>
                <a:gd name="T13" fmla="*/ 0 h 35"/>
                <a:gd name="T14" fmla="*/ 15 w 60"/>
                <a:gd name="T15" fmla="*/ 4 h 35"/>
                <a:gd name="T16" fmla="*/ 15 w 60"/>
                <a:gd name="T17" fmla="*/ 8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5"/>
                <a:gd name="T29" fmla="*/ 60 w 6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5">
                  <a:moveTo>
                    <a:pt x="60" y="35"/>
                  </a:moveTo>
                  <a:lnTo>
                    <a:pt x="40" y="35"/>
                  </a:lnTo>
                  <a:lnTo>
                    <a:pt x="21" y="35"/>
                  </a:lnTo>
                  <a:lnTo>
                    <a:pt x="21" y="18"/>
                  </a:lnTo>
                  <a:lnTo>
                    <a:pt x="0" y="18"/>
                  </a:lnTo>
                  <a:lnTo>
                    <a:pt x="21" y="0"/>
                  </a:lnTo>
                  <a:lnTo>
                    <a:pt x="40" y="0"/>
                  </a:lnTo>
                  <a:lnTo>
                    <a:pt x="60" y="18"/>
                  </a:lnTo>
                  <a:lnTo>
                    <a:pt x="60" y="35"/>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7" name="Freeform 925"/>
            <p:cNvSpPr>
              <a:spLocks/>
            </p:cNvSpPr>
            <p:nvPr/>
          </p:nvSpPr>
          <p:spPr bwMode="gray">
            <a:xfrm>
              <a:off x="4718" y="2842"/>
              <a:ext cx="0" cy="10"/>
            </a:xfrm>
            <a:custGeom>
              <a:avLst/>
              <a:gdLst>
                <a:gd name="T0" fmla="*/ 0 h 19"/>
                <a:gd name="T1" fmla="*/ 5 h 19"/>
                <a:gd name="T2" fmla="*/ 0 h 19"/>
                <a:gd name="T3" fmla="*/ 0 60000 65536"/>
                <a:gd name="T4" fmla="*/ 0 60000 65536"/>
                <a:gd name="T5" fmla="*/ 0 60000 65536"/>
                <a:gd name="T6" fmla="*/ 0 h 19"/>
                <a:gd name="T7" fmla="*/ 19 h 19"/>
              </a:gdLst>
              <a:ahLst/>
              <a:cxnLst>
                <a:cxn ang="T3">
                  <a:pos x="0" y="T0"/>
                </a:cxn>
                <a:cxn ang="T4">
                  <a:pos x="0" y="T1"/>
                </a:cxn>
                <a:cxn ang="T5">
                  <a:pos x="0" y="T2"/>
                </a:cxn>
              </a:cxnLst>
              <a:rect l="0" t="T6" r="0" b="T7"/>
              <a:pathLst>
                <a:path h="19">
                  <a:moveTo>
                    <a:pt x="0" y="0"/>
                  </a:moveTo>
                  <a:lnTo>
                    <a:pt x="0" y="19"/>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8" name="Freeform 926"/>
            <p:cNvSpPr>
              <a:spLocks/>
            </p:cNvSpPr>
            <p:nvPr/>
          </p:nvSpPr>
          <p:spPr bwMode="gray">
            <a:xfrm>
              <a:off x="4828" y="2852"/>
              <a:ext cx="61" cy="27"/>
            </a:xfrm>
            <a:custGeom>
              <a:avLst/>
              <a:gdLst>
                <a:gd name="T0" fmla="*/ 10 w 121"/>
                <a:gd name="T1" fmla="*/ 5 h 54"/>
                <a:gd name="T2" fmla="*/ 10 w 121"/>
                <a:gd name="T3" fmla="*/ 9 h 54"/>
                <a:gd name="T4" fmla="*/ 5 w 121"/>
                <a:gd name="T5" fmla="*/ 14 h 54"/>
                <a:gd name="T6" fmla="*/ 0 w 121"/>
                <a:gd name="T7" fmla="*/ 14 h 54"/>
                <a:gd name="T8" fmla="*/ 0 w 121"/>
                <a:gd name="T9" fmla="*/ 9 h 54"/>
                <a:gd name="T10" fmla="*/ 5 w 121"/>
                <a:gd name="T11" fmla="*/ 5 h 54"/>
                <a:gd name="T12" fmla="*/ 10 w 121"/>
                <a:gd name="T13" fmla="*/ 0 h 54"/>
                <a:gd name="T14" fmla="*/ 15 w 121"/>
                <a:gd name="T15" fmla="*/ 0 h 54"/>
                <a:gd name="T16" fmla="*/ 25 w 121"/>
                <a:gd name="T17" fmla="*/ 0 h 54"/>
                <a:gd name="T18" fmla="*/ 31 w 121"/>
                <a:gd name="T19" fmla="*/ 0 h 54"/>
                <a:gd name="T20" fmla="*/ 25 w 121"/>
                <a:gd name="T21" fmla="*/ 0 h 54"/>
                <a:gd name="T22" fmla="*/ 21 w 121"/>
                <a:gd name="T23" fmla="*/ 0 h 54"/>
                <a:gd name="T24" fmla="*/ 10 w 121"/>
                <a:gd name="T25" fmla="*/ 5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54"/>
                <a:gd name="T41" fmla="*/ 121 w 12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54">
                  <a:moveTo>
                    <a:pt x="40" y="18"/>
                  </a:moveTo>
                  <a:lnTo>
                    <a:pt x="40" y="35"/>
                  </a:lnTo>
                  <a:lnTo>
                    <a:pt x="19" y="54"/>
                  </a:lnTo>
                  <a:lnTo>
                    <a:pt x="0" y="54"/>
                  </a:lnTo>
                  <a:lnTo>
                    <a:pt x="0" y="35"/>
                  </a:lnTo>
                  <a:lnTo>
                    <a:pt x="19" y="18"/>
                  </a:lnTo>
                  <a:lnTo>
                    <a:pt x="40" y="0"/>
                  </a:lnTo>
                  <a:lnTo>
                    <a:pt x="60" y="0"/>
                  </a:lnTo>
                  <a:lnTo>
                    <a:pt x="100" y="0"/>
                  </a:lnTo>
                  <a:lnTo>
                    <a:pt x="121" y="0"/>
                  </a:lnTo>
                  <a:lnTo>
                    <a:pt x="100" y="0"/>
                  </a:lnTo>
                  <a:lnTo>
                    <a:pt x="81" y="0"/>
                  </a:lnTo>
                  <a:lnTo>
                    <a:pt x="40" y="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29" name="Freeform 927"/>
            <p:cNvSpPr>
              <a:spLocks/>
            </p:cNvSpPr>
            <p:nvPr/>
          </p:nvSpPr>
          <p:spPr bwMode="gray">
            <a:xfrm>
              <a:off x="4989" y="2807"/>
              <a:ext cx="20" cy="17"/>
            </a:xfrm>
            <a:custGeom>
              <a:avLst/>
              <a:gdLst>
                <a:gd name="T0" fmla="*/ 10 w 40"/>
                <a:gd name="T1" fmla="*/ 0 h 35"/>
                <a:gd name="T2" fmla="*/ 10 w 40"/>
                <a:gd name="T3" fmla="*/ 4 h 35"/>
                <a:gd name="T4" fmla="*/ 5 w 40"/>
                <a:gd name="T5" fmla="*/ 4 h 35"/>
                <a:gd name="T6" fmla="*/ 5 w 40"/>
                <a:gd name="T7" fmla="*/ 8 h 35"/>
                <a:gd name="T8" fmla="*/ 0 w 40"/>
                <a:gd name="T9" fmla="*/ 8 h 35"/>
                <a:gd name="T10" fmla="*/ 5 w 40"/>
                <a:gd name="T11" fmla="*/ 8 h 35"/>
                <a:gd name="T12" fmla="*/ 5 w 40"/>
                <a:gd name="T13" fmla="*/ 4 h 35"/>
                <a:gd name="T14" fmla="*/ 5 w 40"/>
                <a:gd name="T15" fmla="*/ 0 h 35"/>
                <a:gd name="T16" fmla="*/ 10 w 4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5"/>
                <a:gd name="T29" fmla="*/ 40 w 4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5">
                  <a:moveTo>
                    <a:pt x="40" y="0"/>
                  </a:moveTo>
                  <a:lnTo>
                    <a:pt x="40" y="18"/>
                  </a:lnTo>
                  <a:lnTo>
                    <a:pt x="19" y="18"/>
                  </a:lnTo>
                  <a:lnTo>
                    <a:pt x="19" y="35"/>
                  </a:lnTo>
                  <a:lnTo>
                    <a:pt x="0" y="35"/>
                  </a:lnTo>
                  <a:lnTo>
                    <a:pt x="19" y="35"/>
                  </a:lnTo>
                  <a:lnTo>
                    <a:pt x="19" y="18"/>
                  </a:lnTo>
                  <a:lnTo>
                    <a:pt x="19" y="0"/>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0" name="Freeform 928"/>
            <p:cNvSpPr>
              <a:spLocks/>
            </p:cNvSpPr>
            <p:nvPr/>
          </p:nvSpPr>
          <p:spPr bwMode="gray">
            <a:xfrm>
              <a:off x="4868" y="2770"/>
              <a:ext cx="21" cy="10"/>
            </a:xfrm>
            <a:custGeom>
              <a:avLst/>
              <a:gdLst>
                <a:gd name="T0" fmla="*/ 11 w 40"/>
                <a:gd name="T1" fmla="*/ 0 h 20"/>
                <a:gd name="T2" fmla="*/ 11 w 40"/>
                <a:gd name="T3" fmla="*/ 5 h 20"/>
                <a:gd name="T4" fmla="*/ 5 w 40"/>
                <a:gd name="T5" fmla="*/ 5 h 20"/>
                <a:gd name="T6" fmla="*/ 0 w 40"/>
                <a:gd name="T7" fmla="*/ 0 h 20"/>
                <a:gd name="T8" fmla="*/ 5 w 40"/>
                <a:gd name="T9" fmla="*/ 0 h 20"/>
                <a:gd name="T10" fmla="*/ 11 w 40"/>
                <a:gd name="T11" fmla="*/ 0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0"/>
                  </a:moveTo>
                  <a:lnTo>
                    <a:pt x="40" y="20"/>
                  </a:lnTo>
                  <a:lnTo>
                    <a:pt x="19" y="20"/>
                  </a:lnTo>
                  <a:lnTo>
                    <a:pt x="0" y="0"/>
                  </a:lnTo>
                  <a:lnTo>
                    <a:pt x="19" y="0"/>
                  </a:lnTo>
                  <a:lnTo>
                    <a:pt x="40" y="0"/>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1" name="Freeform 929"/>
            <p:cNvSpPr>
              <a:spLocks/>
            </p:cNvSpPr>
            <p:nvPr/>
          </p:nvSpPr>
          <p:spPr bwMode="gray">
            <a:xfrm>
              <a:off x="4898" y="2762"/>
              <a:ext cx="51" cy="18"/>
            </a:xfrm>
            <a:custGeom>
              <a:avLst/>
              <a:gdLst>
                <a:gd name="T0" fmla="*/ 21 w 102"/>
                <a:gd name="T1" fmla="*/ 4 h 37"/>
                <a:gd name="T2" fmla="*/ 26 w 102"/>
                <a:gd name="T3" fmla="*/ 4 h 37"/>
                <a:gd name="T4" fmla="*/ 26 w 102"/>
                <a:gd name="T5" fmla="*/ 9 h 37"/>
                <a:gd name="T6" fmla="*/ 21 w 102"/>
                <a:gd name="T7" fmla="*/ 9 h 37"/>
                <a:gd name="T8" fmla="*/ 15 w 102"/>
                <a:gd name="T9" fmla="*/ 9 h 37"/>
                <a:gd name="T10" fmla="*/ 11 w 102"/>
                <a:gd name="T11" fmla="*/ 4 h 37"/>
                <a:gd name="T12" fmla="*/ 5 w 102"/>
                <a:gd name="T13" fmla="*/ 4 h 37"/>
                <a:gd name="T14" fmla="*/ 0 w 102"/>
                <a:gd name="T15" fmla="*/ 4 h 37"/>
                <a:gd name="T16" fmla="*/ 5 w 102"/>
                <a:gd name="T17" fmla="*/ 0 h 37"/>
                <a:gd name="T18" fmla="*/ 11 w 102"/>
                <a:gd name="T19" fmla="*/ 0 h 37"/>
                <a:gd name="T20" fmla="*/ 15 w 102"/>
                <a:gd name="T21" fmla="*/ 0 h 37"/>
                <a:gd name="T22" fmla="*/ 15 w 102"/>
                <a:gd name="T23" fmla="*/ 4 h 37"/>
                <a:gd name="T24" fmla="*/ 21 w 102"/>
                <a:gd name="T25" fmla="*/ 4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37"/>
                <a:gd name="T41" fmla="*/ 102 w 10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37">
                  <a:moveTo>
                    <a:pt x="83" y="17"/>
                  </a:moveTo>
                  <a:lnTo>
                    <a:pt x="102" y="17"/>
                  </a:lnTo>
                  <a:lnTo>
                    <a:pt x="102" y="37"/>
                  </a:lnTo>
                  <a:lnTo>
                    <a:pt x="83" y="37"/>
                  </a:lnTo>
                  <a:lnTo>
                    <a:pt x="62" y="37"/>
                  </a:lnTo>
                  <a:lnTo>
                    <a:pt x="41" y="17"/>
                  </a:lnTo>
                  <a:lnTo>
                    <a:pt x="19" y="17"/>
                  </a:lnTo>
                  <a:lnTo>
                    <a:pt x="0" y="17"/>
                  </a:lnTo>
                  <a:lnTo>
                    <a:pt x="19" y="0"/>
                  </a:lnTo>
                  <a:lnTo>
                    <a:pt x="41" y="0"/>
                  </a:lnTo>
                  <a:lnTo>
                    <a:pt x="62" y="0"/>
                  </a:lnTo>
                  <a:lnTo>
                    <a:pt x="62" y="17"/>
                  </a:lnTo>
                  <a:lnTo>
                    <a:pt x="83"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2" name="Freeform 930"/>
            <p:cNvSpPr>
              <a:spLocks/>
            </p:cNvSpPr>
            <p:nvPr/>
          </p:nvSpPr>
          <p:spPr bwMode="gray">
            <a:xfrm>
              <a:off x="4929" y="2879"/>
              <a:ext cx="20" cy="16"/>
            </a:xfrm>
            <a:custGeom>
              <a:avLst/>
              <a:gdLst>
                <a:gd name="T0" fmla="*/ 10 w 40"/>
                <a:gd name="T1" fmla="*/ 0 h 33"/>
                <a:gd name="T2" fmla="*/ 10 w 40"/>
                <a:gd name="T3" fmla="*/ 4 h 33"/>
                <a:gd name="T4" fmla="*/ 10 w 40"/>
                <a:gd name="T5" fmla="*/ 8 h 33"/>
                <a:gd name="T6" fmla="*/ 10 w 40"/>
                <a:gd name="T7" fmla="*/ 4 h 33"/>
                <a:gd name="T8" fmla="*/ 5 w 40"/>
                <a:gd name="T9" fmla="*/ 4 h 33"/>
                <a:gd name="T10" fmla="*/ 0 w 40"/>
                <a:gd name="T11" fmla="*/ 4 h 33"/>
                <a:gd name="T12" fmla="*/ 5 w 40"/>
                <a:gd name="T13" fmla="*/ 4 h 33"/>
                <a:gd name="T14" fmla="*/ 10 w 40"/>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3"/>
                <a:gd name="T26" fmla="*/ 40 w 4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3">
                  <a:moveTo>
                    <a:pt x="40" y="0"/>
                  </a:moveTo>
                  <a:lnTo>
                    <a:pt x="40" y="17"/>
                  </a:lnTo>
                  <a:lnTo>
                    <a:pt x="40" y="33"/>
                  </a:lnTo>
                  <a:lnTo>
                    <a:pt x="40" y="17"/>
                  </a:lnTo>
                  <a:lnTo>
                    <a:pt x="21" y="17"/>
                  </a:lnTo>
                  <a:lnTo>
                    <a:pt x="0" y="17"/>
                  </a:lnTo>
                  <a:lnTo>
                    <a:pt x="21" y="17"/>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3" name="Freeform 931"/>
            <p:cNvSpPr>
              <a:spLocks/>
            </p:cNvSpPr>
            <p:nvPr/>
          </p:nvSpPr>
          <p:spPr bwMode="gray">
            <a:xfrm>
              <a:off x="4597" y="2449"/>
              <a:ext cx="40" cy="27"/>
            </a:xfrm>
            <a:custGeom>
              <a:avLst/>
              <a:gdLst>
                <a:gd name="T0" fmla="*/ 0 w 80"/>
                <a:gd name="T1" fmla="*/ 10 h 54"/>
                <a:gd name="T2" fmla="*/ 5 w 80"/>
                <a:gd name="T3" fmla="*/ 5 h 54"/>
                <a:gd name="T4" fmla="*/ 10 w 80"/>
                <a:gd name="T5" fmla="*/ 5 h 54"/>
                <a:gd name="T6" fmla="*/ 15 w 80"/>
                <a:gd name="T7" fmla="*/ 0 h 54"/>
                <a:gd name="T8" fmla="*/ 20 w 80"/>
                <a:gd name="T9" fmla="*/ 5 h 54"/>
                <a:gd name="T10" fmla="*/ 15 w 80"/>
                <a:gd name="T11" fmla="*/ 10 h 54"/>
                <a:gd name="T12" fmla="*/ 10 w 80"/>
                <a:gd name="T13" fmla="*/ 14 h 54"/>
                <a:gd name="T14" fmla="*/ 5 w 80"/>
                <a:gd name="T15" fmla="*/ 14 h 54"/>
                <a:gd name="T16" fmla="*/ 0 w 80"/>
                <a:gd name="T17" fmla="*/ 14 h 54"/>
                <a:gd name="T18" fmla="*/ 0 w 80"/>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4"/>
                <a:gd name="T32" fmla="*/ 80 w 8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4">
                  <a:moveTo>
                    <a:pt x="0" y="37"/>
                  </a:moveTo>
                  <a:lnTo>
                    <a:pt x="21" y="18"/>
                  </a:lnTo>
                  <a:lnTo>
                    <a:pt x="40" y="18"/>
                  </a:lnTo>
                  <a:lnTo>
                    <a:pt x="61" y="0"/>
                  </a:lnTo>
                  <a:lnTo>
                    <a:pt x="80" y="18"/>
                  </a:lnTo>
                  <a:lnTo>
                    <a:pt x="61" y="37"/>
                  </a:lnTo>
                  <a:lnTo>
                    <a:pt x="40" y="54"/>
                  </a:lnTo>
                  <a:lnTo>
                    <a:pt x="21" y="54"/>
                  </a:lnTo>
                  <a:lnTo>
                    <a:pt x="0" y="54"/>
                  </a:lnTo>
                  <a:lnTo>
                    <a:pt x="0"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4" name="Freeform 932"/>
            <p:cNvSpPr>
              <a:spLocks/>
            </p:cNvSpPr>
            <p:nvPr/>
          </p:nvSpPr>
          <p:spPr bwMode="gray">
            <a:xfrm>
              <a:off x="4547" y="2743"/>
              <a:ext cx="31" cy="19"/>
            </a:xfrm>
            <a:custGeom>
              <a:avLst/>
              <a:gdLst>
                <a:gd name="T0" fmla="*/ 6 w 61"/>
                <a:gd name="T1" fmla="*/ 10 h 36"/>
                <a:gd name="T2" fmla="*/ 0 w 61"/>
                <a:gd name="T3" fmla="*/ 5 h 36"/>
                <a:gd name="T4" fmla="*/ 6 w 61"/>
                <a:gd name="T5" fmla="*/ 5 h 36"/>
                <a:gd name="T6" fmla="*/ 6 w 61"/>
                <a:gd name="T7" fmla="*/ 0 h 36"/>
                <a:gd name="T8" fmla="*/ 6 w 61"/>
                <a:gd name="T9" fmla="*/ 5 h 36"/>
                <a:gd name="T10" fmla="*/ 10 w 61"/>
                <a:gd name="T11" fmla="*/ 10 h 36"/>
                <a:gd name="T12" fmla="*/ 16 w 61"/>
                <a:gd name="T13" fmla="*/ 10 h 36"/>
                <a:gd name="T14" fmla="*/ 10 w 61"/>
                <a:gd name="T15" fmla="*/ 10 h 36"/>
                <a:gd name="T16" fmla="*/ 6 w 61"/>
                <a:gd name="T17" fmla="*/ 1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6"/>
                <a:gd name="T29" fmla="*/ 61 w 6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6">
                  <a:moveTo>
                    <a:pt x="21" y="36"/>
                  </a:moveTo>
                  <a:lnTo>
                    <a:pt x="0" y="17"/>
                  </a:lnTo>
                  <a:lnTo>
                    <a:pt x="21" y="17"/>
                  </a:lnTo>
                  <a:lnTo>
                    <a:pt x="21" y="0"/>
                  </a:lnTo>
                  <a:lnTo>
                    <a:pt x="21" y="17"/>
                  </a:lnTo>
                  <a:lnTo>
                    <a:pt x="40" y="36"/>
                  </a:lnTo>
                  <a:lnTo>
                    <a:pt x="61" y="36"/>
                  </a:lnTo>
                  <a:lnTo>
                    <a:pt x="40" y="36"/>
                  </a:lnTo>
                  <a:lnTo>
                    <a:pt x="21"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5" name="Freeform 933"/>
            <p:cNvSpPr>
              <a:spLocks/>
            </p:cNvSpPr>
            <p:nvPr/>
          </p:nvSpPr>
          <p:spPr bwMode="gray">
            <a:xfrm>
              <a:off x="4587" y="2762"/>
              <a:ext cx="10" cy="8"/>
            </a:xfrm>
            <a:custGeom>
              <a:avLst/>
              <a:gdLst>
                <a:gd name="T0" fmla="*/ 0 w 20"/>
                <a:gd name="T1" fmla="*/ 0 h 17"/>
                <a:gd name="T2" fmla="*/ 5 w 20"/>
                <a:gd name="T3" fmla="*/ 0 h 17"/>
                <a:gd name="T4" fmla="*/ 0 w 20"/>
                <a:gd name="T5" fmla="*/ 4 h 17"/>
                <a:gd name="T6" fmla="*/ 0 w 20"/>
                <a:gd name="T7" fmla="*/ 0 h 17"/>
                <a:gd name="T8" fmla="*/ 0 60000 65536"/>
                <a:gd name="T9" fmla="*/ 0 60000 65536"/>
                <a:gd name="T10" fmla="*/ 0 60000 65536"/>
                <a:gd name="T11" fmla="*/ 0 60000 65536"/>
                <a:gd name="T12" fmla="*/ 0 w 20"/>
                <a:gd name="T13" fmla="*/ 0 h 17"/>
                <a:gd name="T14" fmla="*/ 20 w 20"/>
                <a:gd name="T15" fmla="*/ 17 h 17"/>
              </a:gdLst>
              <a:ahLst/>
              <a:cxnLst>
                <a:cxn ang="T8">
                  <a:pos x="T0" y="T1"/>
                </a:cxn>
                <a:cxn ang="T9">
                  <a:pos x="T2" y="T3"/>
                </a:cxn>
                <a:cxn ang="T10">
                  <a:pos x="T4" y="T5"/>
                </a:cxn>
                <a:cxn ang="T11">
                  <a:pos x="T6" y="T7"/>
                </a:cxn>
              </a:cxnLst>
              <a:rect l="T12" t="T13" r="T14" b="T15"/>
              <a:pathLst>
                <a:path w="20" h="17">
                  <a:moveTo>
                    <a:pt x="0" y="0"/>
                  </a:moveTo>
                  <a:lnTo>
                    <a:pt x="20" y="0"/>
                  </a:lnTo>
                  <a:lnTo>
                    <a:pt x="0" y="17"/>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6" name="Freeform 934"/>
            <p:cNvSpPr>
              <a:spLocks/>
            </p:cNvSpPr>
            <p:nvPr/>
          </p:nvSpPr>
          <p:spPr bwMode="gray">
            <a:xfrm>
              <a:off x="4446" y="2743"/>
              <a:ext cx="11" cy="19"/>
            </a:xfrm>
            <a:custGeom>
              <a:avLst/>
              <a:gdLst>
                <a:gd name="T0" fmla="*/ 6 w 21"/>
                <a:gd name="T1" fmla="*/ 0 h 36"/>
                <a:gd name="T2" fmla="*/ 6 w 21"/>
                <a:gd name="T3" fmla="*/ 5 h 36"/>
                <a:gd name="T4" fmla="*/ 6 w 21"/>
                <a:gd name="T5" fmla="*/ 10 h 36"/>
                <a:gd name="T6" fmla="*/ 6 w 21"/>
                <a:gd name="T7" fmla="*/ 5 h 36"/>
                <a:gd name="T8" fmla="*/ 6 w 21"/>
                <a:gd name="T9" fmla="*/ 0 h 36"/>
                <a:gd name="T10" fmla="*/ 0 w 21"/>
                <a:gd name="T11" fmla="*/ 0 h 36"/>
                <a:gd name="T12" fmla="*/ 6 w 21"/>
                <a:gd name="T13" fmla="*/ 0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0"/>
                  </a:moveTo>
                  <a:lnTo>
                    <a:pt x="21" y="17"/>
                  </a:lnTo>
                  <a:lnTo>
                    <a:pt x="21" y="36"/>
                  </a:lnTo>
                  <a:lnTo>
                    <a:pt x="21" y="17"/>
                  </a:lnTo>
                  <a:lnTo>
                    <a:pt x="21" y="0"/>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7" name="Freeform 935"/>
            <p:cNvSpPr>
              <a:spLocks/>
            </p:cNvSpPr>
            <p:nvPr/>
          </p:nvSpPr>
          <p:spPr bwMode="gray">
            <a:xfrm>
              <a:off x="4425" y="2709"/>
              <a:ext cx="11" cy="16"/>
            </a:xfrm>
            <a:custGeom>
              <a:avLst/>
              <a:gdLst>
                <a:gd name="T0" fmla="*/ 0 w 21"/>
                <a:gd name="T1" fmla="*/ 0 h 33"/>
                <a:gd name="T2" fmla="*/ 6 w 21"/>
                <a:gd name="T3" fmla="*/ 4 h 33"/>
                <a:gd name="T4" fmla="*/ 6 w 21"/>
                <a:gd name="T5" fmla="*/ 8 h 33"/>
                <a:gd name="T6" fmla="*/ 0 w 21"/>
                <a:gd name="T7" fmla="*/ 4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16"/>
                  </a:lnTo>
                  <a:lnTo>
                    <a:pt x="21" y="33"/>
                  </a:lnTo>
                  <a:lnTo>
                    <a:pt x="0" y="16"/>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8" name="Freeform 936"/>
            <p:cNvSpPr>
              <a:spLocks/>
            </p:cNvSpPr>
            <p:nvPr/>
          </p:nvSpPr>
          <p:spPr bwMode="gray">
            <a:xfrm>
              <a:off x="4718" y="2842"/>
              <a:ext cx="0" cy="10"/>
            </a:xfrm>
            <a:custGeom>
              <a:avLst/>
              <a:gdLst>
                <a:gd name="T0" fmla="*/ 0 h 19"/>
                <a:gd name="T1" fmla="*/ 5 h 19"/>
                <a:gd name="T2" fmla="*/ 0 h 19"/>
                <a:gd name="T3" fmla="*/ 0 60000 65536"/>
                <a:gd name="T4" fmla="*/ 0 60000 65536"/>
                <a:gd name="T5" fmla="*/ 0 60000 65536"/>
                <a:gd name="T6" fmla="*/ 0 h 19"/>
                <a:gd name="T7" fmla="*/ 19 h 19"/>
              </a:gdLst>
              <a:ahLst/>
              <a:cxnLst>
                <a:cxn ang="T3">
                  <a:pos x="0" y="T0"/>
                </a:cxn>
                <a:cxn ang="T4">
                  <a:pos x="0" y="T1"/>
                </a:cxn>
                <a:cxn ang="T5">
                  <a:pos x="0" y="T2"/>
                </a:cxn>
              </a:cxnLst>
              <a:rect l="0" t="T6" r="0" b="T7"/>
              <a:pathLst>
                <a:path h="19">
                  <a:moveTo>
                    <a:pt x="0" y="0"/>
                  </a:moveTo>
                  <a:lnTo>
                    <a:pt x="0" y="19"/>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39" name="Freeform 937"/>
            <p:cNvSpPr>
              <a:spLocks/>
            </p:cNvSpPr>
            <p:nvPr/>
          </p:nvSpPr>
          <p:spPr bwMode="gray">
            <a:xfrm>
              <a:off x="4446" y="2743"/>
              <a:ext cx="11" cy="19"/>
            </a:xfrm>
            <a:custGeom>
              <a:avLst/>
              <a:gdLst>
                <a:gd name="T0" fmla="*/ 6 w 21"/>
                <a:gd name="T1" fmla="*/ 0 h 36"/>
                <a:gd name="T2" fmla="*/ 6 w 21"/>
                <a:gd name="T3" fmla="*/ 5 h 36"/>
                <a:gd name="T4" fmla="*/ 6 w 21"/>
                <a:gd name="T5" fmla="*/ 10 h 36"/>
                <a:gd name="T6" fmla="*/ 6 w 21"/>
                <a:gd name="T7" fmla="*/ 5 h 36"/>
                <a:gd name="T8" fmla="*/ 6 w 21"/>
                <a:gd name="T9" fmla="*/ 0 h 36"/>
                <a:gd name="T10" fmla="*/ 0 w 21"/>
                <a:gd name="T11" fmla="*/ 0 h 36"/>
                <a:gd name="T12" fmla="*/ 6 w 21"/>
                <a:gd name="T13" fmla="*/ 0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0"/>
                  </a:moveTo>
                  <a:lnTo>
                    <a:pt x="21" y="17"/>
                  </a:lnTo>
                  <a:lnTo>
                    <a:pt x="21" y="36"/>
                  </a:lnTo>
                  <a:lnTo>
                    <a:pt x="21" y="17"/>
                  </a:lnTo>
                  <a:lnTo>
                    <a:pt x="21" y="0"/>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0" name="Freeform 938"/>
            <p:cNvSpPr>
              <a:spLocks/>
            </p:cNvSpPr>
            <p:nvPr/>
          </p:nvSpPr>
          <p:spPr bwMode="gray">
            <a:xfrm>
              <a:off x="4758" y="2699"/>
              <a:ext cx="90" cy="108"/>
            </a:xfrm>
            <a:custGeom>
              <a:avLst/>
              <a:gdLst>
                <a:gd name="T0" fmla="*/ 21 w 180"/>
                <a:gd name="T1" fmla="*/ 23 h 215"/>
                <a:gd name="T2" fmla="*/ 15 w 180"/>
                <a:gd name="T3" fmla="*/ 23 h 215"/>
                <a:gd name="T4" fmla="*/ 15 w 180"/>
                <a:gd name="T5" fmla="*/ 18 h 215"/>
                <a:gd name="T6" fmla="*/ 10 w 180"/>
                <a:gd name="T7" fmla="*/ 18 h 215"/>
                <a:gd name="T8" fmla="*/ 15 w 180"/>
                <a:gd name="T9" fmla="*/ 13 h 215"/>
                <a:gd name="T10" fmla="*/ 21 w 180"/>
                <a:gd name="T11" fmla="*/ 13 h 215"/>
                <a:gd name="T12" fmla="*/ 25 w 180"/>
                <a:gd name="T13" fmla="*/ 13 h 215"/>
                <a:gd name="T14" fmla="*/ 30 w 180"/>
                <a:gd name="T15" fmla="*/ 9 h 215"/>
                <a:gd name="T16" fmla="*/ 30 w 180"/>
                <a:gd name="T17" fmla="*/ 13 h 215"/>
                <a:gd name="T18" fmla="*/ 35 w 180"/>
                <a:gd name="T19" fmla="*/ 13 h 215"/>
                <a:gd name="T20" fmla="*/ 40 w 180"/>
                <a:gd name="T21" fmla="*/ 13 h 215"/>
                <a:gd name="T22" fmla="*/ 45 w 180"/>
                <a:gd name="T23" fmla="*/ 13 h 215"/>
                <a:gd name="T24" fmla="*/ 45 w 180"/>
                <a:gd name="T25" fmla="*/ 9 h 215"/>
                <a:gd name="T26" fmla="*/ 45 w 180"/>
                <a:gd name="T27" fmla="*/ 5 h 215"/>
                <a:gd name="T28" fmla="*/ 45 w 180"/>
                <a:gd name="T29" fmla="*/ 0 h 215"/>
                <a:gd name="T30" fmla="*/ 45 w 180"/>
                <a:gd name="T31" fmla="*/ 5 h 215"/>
                <a:gd name="T32" fmla="*/ 40 w 180"/>
                <a:gd name="T33" fmla="*/ 5 h 215"/>
                <a:gd name="T34" fmla="*/ 40 w 180"/>
                <a:gd name="T35" fmla="*/ 9 h 215"/>
                <a:gd name="T36" fmla="*/ 35 w 180"/>
                <a:gd name="T37" fmla="*/ 9 h 215"/>
                <a:gd name="T38" fmla="*/ 30 w 180"/>
                <a:gd name="T39" fmla="*/ 5 h 215"/>
                <a:gd name="T40" fmla="*/ 25 w 180"/>
                <a:gd name="T41" fmla="*/ 5 h 215"/>
                <a:gd name="T42" fmla="*/ 15 w 180"/>
                <a:gd name="T43" fmla="*/ 5 h 215"/>
                <a:gd name="T44" fmla="*/ 15 w 180"/>
                <a:gd name="T45" fmla="*/ 9 h 215"/>
                <a:gd name="T46" fmla="*/ 10 w 180"/>
                <a:gd name="T47" fmla="*/ 13 h 215"/>
                <a:gd name="T48" fmla="*/ 10 w 180"/>
                <a:gd name="T49" fmla="*/ 18 h 215"/>
                <a:gd name="T50" fmla="*/ 6 w 180"/>
                <a:gd name="T51" fmla="*/ 18 h 215"/>
                <a:gd name="T52" fmla="*/ 6 w 180"/>
                <a:gd name="T53" fmla="*/ 23 h 215"/>
                <a:gd name="T54" fmla="*/ 0 w 180"/>
                <a:gd name="T55" fmla="*/ 27 h 215"/>
                <a:gd name="T56" fmla="*/ 0 w 180"/>
                <a:gd name="T57" fmla="*/ 32 h 215"/>
                <a:gd name="T58" fmla="*/ 0 w 180"/>
                <a:gd name="T59" fmla="*/ 36 h 215"/>
                <a:gd name="T60" fmla="*/ 0 w 180"/>
                <a:gd name="T61" fmla="*/ 41 h 215"/>
                <a:gd name="T62" fmla="*/ 6 w 180"/>
                <a:gd name="T63" fmla="*/ 41 h 215"/>
                <a:gd name="T64" fmla="*/ 6 w 180"/>
                <a:gd name="T65" fmla="*/ 45 h 215"/>
                <a:gd name="T66" fmla="*/ 6 w 180"/>
                <a:gd name="T67" fmla="*/ 49 h 215"/>
                <a:gd name="T68" fmla="*/ 6 w 180"/>
                <a:gd name="T69" fmla="*/ 54 h 215"/>
                <a:gd name="T70" fmla="*/ 10 w 180"/>
                <a:gd name="T71" fmla="*/ 54 h 215"/>
                <a:gd name="T72" fmla="*/ 15 w 180"/>
                <a:gd name="T73" fmla="*/ 49 h 215"/>
                <a:gd name="T74" fmla="*/ 15 w 180"/>
                <a:gd name="T75" fmla="*/ 45 h 215"/>
                <a:gd name="T76" fmla="*/ 15 w 180"/>
                <a:gd name="T77" fmla="*/ 41 h 215"/>
                <a:gd name="T78" fmla="*/ 15 w 180"/>
                <a:gd name="T79" fmla="*/ 36 h 215"/>
                <a:gd name="T80" fmla="*/ 15 w 180"/>
                <a:gd name="T81" fmla="*/ 32 h 215"/>
                <a:gd name="T82" fmla="*/ 15 w 180"/>
                <a:gd name="T83" fmla="*/ 36 h 215"/>
                <a:gd name="T84" fmla="*/ 15 w 180"/>
                <a:gd name="T85" fmla="*/ 41 h 215"/>
                <a:gd name="T86" fmla="*/ 21 w 180"/>
                <a:gd name="T87" fmla="*/ 45 h 215"/>
                <a:gd name="T88" fmla="*/ 25 w 180"/>
                <a:gd name="T89" fmla="*/ 45 h 215"/>
                <a:gd name="T90" fmla="*/ 30 w 180"/>
                <a:gd name="T91" fmla="*/ 45 h 215"/>
                <a:gd name="T92" fmla="*/ 30 w 180"/>
                <a:gd name="T93" fmla="*/ 41 h 215"/>
                <a:gd name="T94" fmla="*/ 30 w 180"/>
                <a:gd name="T95" fmla="*/ 36 h 215"/>
                <a:gd name="T96" fmla="*/ 25 w 180"/>
                <a:gd name="T97" fmla="*/ 32 h 215"/>
                <a:gd name="T98" fmla="*/ 21 w 180"/>
                <a:gd name="T99" fmla="*/ 32 h 215"/>
                <a:gd name="T100" fmla="*/ 21 w 180"/>
                <a:gd name="T101" fmla="*/ 27 h 215"/>
                <a:gd name="T102" fmla="*/ 30 w 180"/>
                <a:gd name="T103" fmla="*/ 27 h 215"/>
                <a:gd name="T104" fmla="*/ 30 w 180"/>
                <a:gd name="T105" fmla="*/ 23 h 215"/>
                <a:gd name="T106" fmla="*/ 35 w 180"/>
                <a:gd name="T107" fmla="*/ 18 h 215"/>
                <a:gd name="T108" fmla="*/ 30 w 180"/>
                <a:gd name="T109" fmla="*/ 18 h 215"/>
                <a:gd name="T110" fmla="*/ 25 w 180"/>
                <a:gd name="T111" fmla="*/ 18 h 215"/>
                <a:gd name="T112" fmla="*/ 21 w 180"/>
                <a:gd name="T113" fmla="*/ 23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215"/>
                <a:gd name="T173" fmla="*/ 180 w 180"/>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215">
                  <a:moveTo>
                    <a:pt x="81" y="89"/>
                  </a:moveTo>
                  <a:lnTo>
                    <a:pt x="60" y="89"/>
                  </a:lnTo>
                  <a:lnTo>
                    <a:pt x="60" y="71"/>
                  </a:lnTo>
                  <a:lnTo>
                    <a:pt x="40" y="71"/>
                  </a:lnTo>
                  <a:lnTo>
                    <a:pt x="60" y="52"/>
                  </a:lnTo>
                  <a:lnTo>
                    <a:pt x="81" y="52"/>
                  </a:lnTo>
                  <a:lnTo>
                    <a:pt x="100" y="52"/>
                  </a:lnTo>
                  <a:lnTo>
                    <a:pt x="121" y="35"/>
                  </a:lnTo>
                  <a:lnTo>
                    <a:pt x="121" y="52"/>
                  </a:lnTo>
                  <a:lnTo>
                    <a:pt x="140" y="52"/>
                  </a:lnTo>
                  <a:lnTo>
                    <a:pt x="159" y="52"/>
                  </a:lnTo>
                  <a:lnTo>
                    <a:pt x="180" y="52"/>
                  </a:lnTo>
                  <a:lnTo>
                    <a:pt x="180" y="35"/>
                  </a:lnTo>
                  <a:lnTo>
                    <a:pt x="180" y="19"/>
                  </a:lnTo>
                  <a:lnTo>
                    <a:pt x="180" y="0"/>
                  </a:lnTo>
                  <a:lnTo>
                    <a:pt x="180" y="19"/>
                  </a:lnTo>
                  <a:lnTo>
                    <a:pt x="159" y="19"/>
                  </a:lnTo>
                  <a:lnTo>
                    <a:pt x="159" y="35"/>
                  </a:lnTo>
                  <a:lnTo>
                    <a:pt x="140" y="35"/>
                  </a:lnTo>
                  <a:lnTo>
                    <a:pt x="121" y="19"/>
                  </a:lnTo>
                  <a:lnTo>
                    <a:pt x="100" y="19"/>
                  </a:lnTo>
                  <a:lnTo>
                    <a:pt x="60" y="19"/>
                  </a:lnTo>
                  <a:lnTo>
                    <a:pt x="60" y="35"/>
                  </a:lnTo>
                  <a:lnTo>
                    <a:pt x="40" y="52"/>
                  </a:lnTo>
                  <a:lnTo>
                    <a:pt x="40" y="71"/>
                  </a:lnTo>
                  <a:lnTo>
                    <a:pt x="21" y="71"/>
                  </a:lnTo>
                  <a:lnTo>
                    <a:pt x="21" y="89"/>
                  </a:lnTo>
                  <a:lnTo>
                    <a:pt x="0" y="106"/>
                  </a:lnTo>
                  <a:lnTo>
                    <a:pt x="0" y="125"/>
                  </a:lnTo>
                  <a:lnTo>
                    <a:pt x="0" y="142"/>
                  </a:lnTo>
                  <a:lnTo>
                    <a:pt x="0" y="162"/>
                  </a:lnTo>
                  <a:lnTo>
                    <a:pt x="21" y="162"/>
                  </a:lnTo>
                  <a:lnTo>
                    <a:pt x="21" y="179"/>
                  </a:lnTo>
                  <a:lnTo>
                    <a:pt x="21" y="196"/>
                  </a:lnTo>
                  <a:lnTo>
                    <a:pt x="21" y="215"/>
                  </a:lnTo>
                  <a:lnTo>
                    <a:pt x="40" y="215"/>
                  </a:lnTo>
                  <a:lnTo>
                    <a:pt x="60" y="196"/>
                  </a:lnTo>
                  <a:lnTo>
                    <a:pt x="60" y="179"/>
                  </a:lnTo>
                  <a:lnTo>
                    <a:pt x="60" y="162"/>
                  </a:lnTo>
                  <a:lnTo>
                    <a:pt x="60" y="142"/>
                  </a:lnTo>
                  <a:lnTo>
                    <a:pt x="60" y="125"/>
                  </a:lnTo>
                  <a:lnTo>
                    <a:pt x="60" y="142"/>
                  </a:lnTo>
                  <a:lnTo>
                    <a:pt x="60" y="162"/>
                  </a:lnTo>
                  <a:lnTo>
                    <a:pt x="81" y="179"/>
                  </a:lnTo>
                  <a:lnTo>
                    <a:pt x="100" y="179"/>
                  </a:lnTo>
                  <a:lnTo>
                    <a:pt x="121" y="179"/>
                  </a:lnTo>
                  <a:lnTo>
                    <a:pt x="121" y="162"/>
                  </a:lnTo>
                  <a:lnTo>
                    <a:pt x="121" y="142"/>
                  </a:lnTo>
                  <a:lnTo>
                    <a:pt x="100" y="125"/>
                  </a:lnTo>
                  <a:lnTo>
                    <a:pt x="81" y="125"/>
                  </a:lnTo>
                  <a:lnTo>
                    <a:pt x="81" y="106"/>
                  </a:lnTo>
                  <a:lnTo>
                    <a:pt x="121" y="106"/>
                  </a:lnTo>
                  <a:lnTo>
                    <a:pt x="121" y="89"/>
                  </a:lnTo>
                  <a:lnTo>
                    <a:pt x="140" y="71"/>
                  </a:lnTo>
                  <a:lnTo>
                    <a:pt x="121" y="71"/>
                  </a:lnTo>
                  <a:lnTo>
                    <a:pt x="100" y="71"/>
                  </a:lnTo>
                  <a:lnTo>
                    <a:pt x="81" y="8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1" name="Freeform 939"/>
            <p:cNvSpPr>
              <a:spLocks/>
            </p:cNvSpPr>
            <p:nvPr/>
          </p:nvSpPr>
          <p:spPr bwMode="gray">
            <a:xfrm>
              <a:off x="4889" y="2699"/>
              <a:ext cx="29" cy="36"/>
            </a:xfrm>
            <a:custGeom>
              <a:avLst/>
              <a:gdLst>
                <a:gd name="T0" fmla="*/ 4 w 60"/>
                <a:gd name="T1" fmla="*/ 13 h 71"/>
                <a:gd name="T2" fmla="*/ 9 w 60"/>
                <a:gd name="T3" fmla="*/ 13 h 71"/>
                <a:gd name="T4" fmla="*/ 9 w 60"/>
                <a:gd name="T5" fmla="*/ 9 h 71"/>
                <a:gd name="T6" fmla="*/ 9 w 60"/>
                <a:gd name="T7" fmla="*/ 5 h 71"/>
                <a:gd name="T8" fmla="*/ 14 w 60"/>
                <a:gd name="T9" fmla="*/ 5 h 71"/>
                <a:gd name="T10" fmla="*/ 9 w 60"/>
                <a:gd name="T11" fmla="*/ 0 h 71"/>
                <a:gd name="T12" fmla="*/ 4 w 60"/>
                <a:gd name="T13" fmla="*/ 0 h 71"/>
                <a:gd name="T14" fmla="*/ 0 w 60"/>
                <a:gd name="T15" fmla="*/ 0 h 71"/>
                <a:gd name="T16" fmla="*/ 0 w 60"/>
                <a:gd name="T17" fmla="*/ 5 h 71"/>
                <a:gd name="T18" fmla="*/ 4 w 60"/>
                <a:gd name="T19" fmla="*/ 9 h 71"/>
                <a:gd name="T20" fmla="*/ 4 w 60"/>
                <a:gd name="T21" fmla="*/ 13 h 71"/>
                <a:gd name="T22" fmla="*/ 4 w 60"/>
                <a:gd name="T23" fmla="*/ 18 h 71"/>
                <a:gd name="T24" fmla="*/ 9 w 60"/>
                <a:gd name="T25" fmla="*/ 18 h 71"/>
                <a:gd name="T26" fmla="*/ 4 w 60"/>
                <a:gd name="T27" fmla="*/ 18 h 71"/>
                <a:gd name="T28" fmla="*/ 4 w 60"/>
                <a:gd name="T29" fmla="*/ 13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71"/>
                <a:gd name="T47" fmla="*/ 60 w 6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71">
                  <a:moveTo>
                    <a:pt x="19" y="52"/>
                  </a:moveTo>
                  <a:lnTo>
                    <a:pt x="38" y="52"/>
                  </a:lnTo>
                  <a:lnTo>
                    <a:pt x="38" y="35"/>
                  </a:lnTo>
                  <a:lnTo>
                    <a:pt x="38" y="19"/>
                  </a:lnTo>
                  <a:lnTo>
                    <a:pt x="60" y="19"/>
                  </a:lnTo>
                  <a:lnTo>
                    <a:pt x="38" y="0"/>
                  </a:lnTo>
                  <a:lnTo>
                    <a:pt x="19" y="0"/>
                  </a:lnTo>
                  <a:lnTo>
                    <a:pt x="0" y="0"/>
                  </a:lnTo>
                  <a:lnTo>
                    <a:pt x="0" y="19"/>
                  </a:lnTo>
                  <a:lnTo>
                    <a:pt x="19" y="35"/>
                  </a:lnTo>
                  <a:lnTo>
                    <a:pt x="19" y="52"/>
                  </a:lnTo>
                  <a:lnTo>
                    <a:pt x="19" y="71"/>
                  </a:lnTo>
                  <a:lnTo>
                    <a:pt x="38" y="71"/>
                  </a:lnTo>
                  <a:lnTo>
                    <a:pt x="19" y="71"/>
                  </a:lnTo>
                  <a:lnTo>
                    <a:pt x="19" y="52"/>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2" name="Freeform 940"/>
            <p:cNvSpPr>
              <a:spLocks/>
            </p:cNvSpPr>
            <p:nvPr/>
          </p:nvSpPr>
          <p:spPr bwMode="gray">
            <a:xfrm>
              <a:off x="4818" y="2592"/>
              <a:ext cx="71" cy="53"/>
            </a:xfrm>
            <a:custGeom>
              <a:avLst/>
              <a:gdLst>
                <a:gd name="T0" fmla="*/ 26 w 140"/>
                <a:gd name="T1" fmla="*/ 22 h 108"/>
                <a:gd name="T2" fmla="*/ 26 w 140"/>
                <a:gd name="T3" fmla="*/ 17 h 108"/>
                <a:gd name="T4" fmla="*/ 20 w 140"/>
                <a:gd name="T5" fmla="*/ 17 h 108"/>
                <a:gd name="T6" fmla="*/ 20 w 140"/>
                <a:gd name="T7" fmla="*/ 22 h 108"/>
                <a:gd name="T8" fmla="*/ 26 w 140"/>
                <a:gd name="T9" fmla="*/ 26 h 108"/>
                <a:gd name="T10" fmla="*/ 20 w 140"/>
                <a:gd name="T11" fmla="*/ 26 h 108"/>
                <a:gd name="T12" fmla="*/ 15 w 140"/>
                <a:gd name="T13" fmla="*/ 26 h 108"/>
                <a:gd name="T14" fmla="*/ 15 w 140"/>
                <a:gd name="T15" fmla="*/ 17 h 108"/>
                <a:gd name="T16" fmla="*/ 15 w 140"/>
                <a:gd name="T17" fmla="*/ 13 h 108"/>
                <a:gd name="T18" fmla="*/ 10 w 140"/>
                <a:gd name="T19" fmla="*/ 13 h 108"/>
                <a:gd name="T20" fmla="*/ 10 w 140"/>
                <a:gd name="T21" fmla="*/ 17 h 108"/>
                <a:gd name="T22" fmla="*/ 5 w 140"/>
                <a:gd name="T23" fmla="*/ 17 h 108"/>
                <a:gd name="T24" fmla="*/ 5 w 140"/>
                <a:gd name="T25" fmla="*/ 13 h 108"/>
                <a:gd name="T26" fmla="*/ 5 w 140"/>
                <a:gd name="T27" fmla="*/ 17 h 108"/>
                <a:gd name="T28" fmla="*/ 5 w 140"/>
                <a:gd name="T29" fmla="*/ 13 h 108"/>
                <a:gd name="T30" fmla="*/ 0 w 140"/>
                <a:gd name="T31" fmla="*/ 13 h 108"/>
                <a:gd name="T32" fmla="*/ 0 w 140"/>
                <a:gd name="T33" fmla="*/ 17 h 108"/>
                <a:gd name="T34" fmla="*/ 0 w 140"/>
                <a:gd name="T35" fmla="*/ 22 h 108"/>
                <a:gd name="T36" fmla="*/ 0 w 140"/>
                <a:gd name="T37" fmla="*/ 26 h 108"/>
                <a:gd name="T38" fmla="*/ 0 w 140"/>
                <a:gd name="T39" fmla="*/ 22 h 108"/>
                <a:gd name="T40" fmla="*/ 0 w 140"/>
                <a:gd name="T41" fmla="*/ 17 h 108"/>
                <a:gd name="T42" fmla="*/ 0 w 140"/>
                <a:gd name="T43" fmla="*/ 13 h 108"/>
                <a:gd name="T44" fmla="*/ 0 w 140"/>
                <a:gd name="T45" fmla="*/ 8 h 108"/>
                <a:gd name="T46" fmla="*/ 5 w 140"/>
                <a:gd name="T47" fmla="*/ 8 h 108"/>
                <a:gd name="T48" fmla="*/ 10 w 140"/>
                <a:gd name="T49" fmla="*/ 8 h 108"/>
                <a:gd name="T50" fmla="*/ 15 w 140"/>
                <a:gd name="T51" fmla="*/ 8 h 108"/>
                <a:gd name="T52" fmla="*/ 15 w 140"/>
                <a:gd name="T53" fmla="*/ 4 h 108"/>
                <a:gd name="T54" fmla="*/ 20 w 140"/>
                <a:gd name="T55" fmla="*/ 4 h 108"/>
                <a:gd name="T56" fmla="*/ 20 w 140"/>
                <a:gd name="T57" fmla="*/ 0 h 108"/>
                <a:gd name="T58" fmla="*/ 26 w 140"/>
                <a:gd name="T59" fmla="*/ 0 h 108"/>
                <a:gd name="T60" fmla="*/ 30 w 140"/>
                <a:gd name="T61" fmla="*/ 4 h 108"/>
                <a:gd name="T62" fmla="*/ 30 w 140"/>
                <a:gd name="T63" fmla="*/ 8 h 108"/>
                <a:gd name="T64" fmla="*/ 36 w 140"/>
                <a:gd name="T65" fmla="*/ 17 h 108"/>
                <a:gd name="T66" fmla="*/ 30 w 140"/>
                <a:gd name="T67" fmla="*/ 17 h 108"/>
                <a:gd name="T68" fmla="*/ 30 w 140"/>
                <a:gd name="T69" fmla="*/ 22 h 108"/>
                <a:gd name="T70" fmla="*/ 30 w 140"/>
                <a:gd name="T71" fmla="*/ 26 h 108"/>
                <a:gd name="T72" fmla="*/ 30 w 140"/>
                <a:gd name="T73" fmla="*/ 22 h 108"/>
                <a:gd name="T74" fmla="*/ 26 w 140"/>
                <a:gd name="T75" fmla="*/ 22 h 108"/>
                <a:gd name="T76" fmla="*/ 26 w 140"/>
                <a:gd name="T77" fmla="*/ 17 h 108"/>
                <a:gd name="T78" fmla="*/ 26 w 140"/>
                <a:gd name="T79" fmla="*/ 22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08"/>
                <a:gd name="T122" fmla="*/ 140 w 140"/>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08">
                  <a:moveTo>
                    <a:pt x="100" y="91"/>
                  </a:moveTo>
                  <a:lnTo>
                    <a:pt x="100" y="71"/>
                  </a:lnTo>
                  <a:lnTo>
                    <a:pt x="79" y="71"/>
                  </a:lnTo>
                  <a:lnTo>
                    <a:pt x="79" y="91"/>
                  </a:lnTo>
                  <a:lnTo>
                    <a:pt x="100" y="108"/>
                  </a:lnTo>
                  <a:lnTo>
                    <a:pt x="79" y="108"/>
                  </a:lnTo>
                  <a:lnTo>
                    <a:pt x="59" y="108"/>
                  </a:lnTo>
                  <a:lnTo>
                    <a:pt x="59" y="71"/>
                  </a:lnTo>
                  <a:lnTo>
                    <a:pt x="59" y="54"/>
                  </a:lnTo>
                  <a:lnTo>
                    <a:pt x="38" y="54"/>
                  </a:lnTo>
                  <a:lnTo>
                    <a:pt x="38" y="71"/>
                  </a:lnTo>
                  <a:lnTo>
                    <a:pt x="19" y="71"/>
                  </a:lnTo>
                  <a:lnTo>
                    <a:pt x="19" y="54"/>
                  </a:lnTo>
                  <a:lnTo>
                    <a:pt x="19" y="71"/>
                  </a:lnTo>
                  <a:lnTo>
                    <a:pt x="19" y="54"/>
                  </a:lnTo>
                  <a:lnTo>
                    <a:pt x="0" y="54"/>
                  </a:lnTo>
                  <a:lnTo>
                    <a:pt x="0" y="71"/>
                  </a:lnTo>
                  <a:lnTo>
                    <a:pt x="0" y="91"/>
                  </a:lnTo>
                  <a:lnTo>
                    <a:pt x="0" y="108"/>
                  </a:lnTo>
                  <a:lnTo>
                    <a:pt x="0" y="91"/>
                  </a:lnTo>
                  <a:lnTo>
                    <a:pt x="0" y="71"/>
                  </a:lnTo>
                  <a:lnTo>
                    <a:pt x="0" y="54"/>
                  </a:lnTo>
                  <a:lnTo>
                    <a:pt x="0" y="35"/>
                  </a:lnTo>
                  <a:lnTo>
                    <a:pt x="19" y="35"/>
                  </a:lnTo>
                  <a:lnTo>
                    <a:pt x="38" y="35"/>
                  </a:lnTo>
                  <a:lnTo>
                    <a:pt x="59" y="35"/>
                  </a:lnTo>
                  <a:lnTo>
                    <a:pt x="59" y="18"/>
                  </a:lnTo>
                  <a:lnTo>
                    <a:pt x="79" y="18"/>
                  </a:lnTo>
                  <a:lnTo>
                    <a:pt x="79" y="0"/>
                  </a:lnTo>
                  <a:lnTo>
                    <a:pt x="100" y="0"/>
                  </a:lnTo>
                  <a:lnTo>
                    <a:pt x="119" y="18"/>
                  </a:lnTo>
                  <a:lnTo>
                    <a:pt x="119" y="35"/>
                  </a:lnTo>
                  <a:lnTo>
                    <a:pt x="140" y="71"/>
                  </a:lnTo>
                  <a:lnTo>
                    <a:pt x="119" y="71"/>
                  </a:lnTo>
                  <a:lnTo>
                    <a:pt x="119" y="91"/>
                  </a:lnTo>
                  <a:lnTo>
                    <a:pt x="119" y="108"/>
                  </a:lnTo>
                  <a:lnTo>
                    <a:pt x="119" y="91"/>
                  </a:lnTo>
                  <a:lnTo>
                    <a:pt x="100" y="91"/>
                  </a:lnTo>
                  <a:lnTo>
                    <a:pt x="100" y="71"/>
                  </a:lnTo>
                  <a:lnTo>
                    <a:pt x="100" y="9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3" name="Freeform 941"/>
            <p:cNvSpPr>
              <a:spLocks/>
            </p:cNvSpPr>
            <p:nvPr/>
          </p:nvSpPr>
          <p:spPr bwMode="gray">
            <a:xfrm>
              <a:off x="4748" y="2573"/>
              <a:ext cx="40" cy="36"/>
            </a:xfrm>
            <a:custGeom>
              <a:avLst/>
              <a:gdLst>
                <a:gd name="T0" fmla="*/ 0 w 79"/>
                <a:gd name="T1" fmla="*/ 18 h 71"/>
                <a:gd name="T2" fmla="*/ 0 w 79"/>
                <a:gd name="T3" fmla="*/ 9 h 71"/>
                <a:gd name="T4" fmla="*/ 10 w 79"/>
                <a:gd name="T5" fmla="*/ 5 h 71"/>
                <a:gd name="T6" fmla="*/ 15 w 79"/>
                <a:gd name="T7" fmla="*/ 5 h 71"/>
                <a:gd name="T8" fmla="*/ 15 w 79"/>
                <a:gd name="T9" fmla="*/ 0 h 71"/>
                <a:gd name="T10" fmla="*/ 15 w 79"/>
                <a:gd name="T11" fmla="*/ 5 h 71"/>
                <a:gd name="T12" fmla="*/ 20 w 79"/>
                <a:gd name="T13" fmla="*/ 5 h 71"/>
                <a:gd name="T14" fmla="*/ 15 w 79"/>
                <a:gd name="T15" fmla="*/ 5 h 71"/>
                <a:gd name="T16" fmla="*/ 10 w 79"/>
                <a:gd name="T17" fmla="*/ 5 h 71"/>
                <a:gd name="T18" fmla="*/ 5 w 79"/>
                <a:gd name="T19" fmla="*/ 14 h 71"/>
                <a:gd name="T20" fmla="*/ 0 w 79"/>
                <a:gd name="T21" fmla="*/ 14 h 71"/>
                <a:gd name="T22" fmla="*/ 0 w 79"/>
                <a:gd name="T23" fmla="*/ 18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1"/>
                <a:gd name="T38" fmla="*/ 79 w 7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1">
                  <a:moveTo>
                    <a:pt x="0" y="71"/>
                  </a:moveTo>
                  <a:lnTo>
                    <a:pt x="0" y="36"/>
                  </a:lnTo>
                  <a:lnTo>
                    <a:pt x="40" y="17"/>
                  </a:lnTo>
                  <a:lnTo>
                    <a:pt x="59" y="17"/>
                  </a:lnTo>
                  <a:lnTo>
                    <a:pt x="59" y="0"/>
                  </a:lnTo>
                  <a:lnTo>
                    <a:pt x="59" y="17"/>
                  </a:lnTo>
                  <a:lnTo>
                    <a:pt x="79" y="17"/>
                  </a:lnTo>
                  <a:lnTo>
                    <a:pt x="59" y="17"/>
                  </a:lnTo>
                  <a:lnTo>
                    <a:pt x="40" y="17"/>
                  </a:lnTo>
                  <a:lnTo>
                    <a:pt x="19" y="54"/>
                  </a:lnTo>
                  <a:lnTo>
                    <a:pt x="0" y="54"/>
                  </a:lnTo>
                  <a:lnTo>
                    <a:pt x="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4" name="Freeform 942"/>
            <p:cNvSpPr>
              <a:spLocks/>
            </p:cNvSpPr>
            <p:nvPr/>
          </p:nvSpPr>
          <p:spPr bwMode="gray">
            <a:xfrm>
              <a:off x="4778" y="2476"/>
              <a:ext cx="60" cy="89"/>
            </a:xfrm>
            <a:custGeom>
              <a:avLst/>
              <a:gdLst>
                <a:gd name="T0" fmla="*/ 0 w 119"/>
                <a:gd name="T1" fmla="*/ 17 h 179"/>
                <a:gd name="T2" fmla="*/ 0 w 119"/>
                <a:gd name="T3" fmla="*/ 13 h 179"/>
                <a:gd name="T4" fmla="*/ 0 w 119"/>
                <a:gd name="T5" fmla="*/ 9 h 179"/>
                <a:gd name="T6" fmla="*/ 0 w 119"/>
                <a:gd name="T7" fmla="*/ 4 h 179"/>
                <a:gd name="T8" fmla="*/ 0 w 119"/>
                <a:gd name="T9" fmla="*/ 0 h 179"/>
                <a:gd name="T10" fmla="*/ 5 w 119"/>
                <a:gd name="T11" fmla="*/ 0 h 179"/>
                <a:gd name="T12" fmla="*/ 5 w 119"/>
                <a:gd name="T13" fmla="*/ 4 h 179"/>
                <a:gd name="T14" fmla="*/ 11 w 119"/>
                <a:gd name="T15" fmla="*/ 4 h 179"/>
                <a:gd name="T16" fmla="*/ 11 w 119"/>
                <a:gd name="T17" fmla="*/ 0 h 179"/>
                <a:gd name="T18" fmla="*/ 11 w 119"/>
                <a:gd name="T19" fmla="*/ 4 h 179"/>
                <a:gd name="T20" fmla="*/ 11 w 119"/>
                <a:gd name="T21" fmla="*/ 9 h 179"/>
                <a:gd name="T22" fmla="*/ 15 w 119"/>
                <a:gd name="T23" fmla="*/ 13 h 179"/>
                <a:gd name="T24" fmla="*/ 15 w 119"/>
                <a:gd name="T25" fmla="*/ 17 h 179"/>
                <a:gd name="T26" fmla="*/ 11 w 119"/>
                <a:gd name="T27" fmla="*/ 22 h 179"/>
                <a:gd name="T28" fmla="*/ 11 w 119"/>
                <a:gd name="T29" fmla="*/ 27 h 179"/>
                <a:gd name="T30" fmla="*/ 15 w 119"/>
                <a:gd name="T31" fmla="*/ 31 h 179"/>
                <a:gd name="T32" fmla="*/ 21 w 119"/>
                <a:gd name="T33" fmla="*/ 31 h 179"/>
                <a:gd name="T34" fmla="*/ 21 w 119"/>
                <a:gd name="T35" fmla="*/ 35 h 179"/>
                <a:gd name="T36" fmla="*/ 25 w 119"/>
                <a:gd name="T37" fmla="*/ 35 h 179"/>
                <a:gd name="T38" fmla="*/ 25 w 119"/>
                <a:gd name="T39" fmla="*/ 39 h 179"/>
                <a:gd name="T40" fmla="*/ 30 w 119"/>
                <a:gd name="T41" fmla="*/ 39 h 179"/>
                <a:gd name="T42" fmla="*/ 30 w 119"/>
                <a:gd name="T43" fmla="*/ 44 h 179"/>
                <a:gd name="T44" fmla="*/ 25 w 119"/>
                <a:gd name="T45" fmla="*/ 39 h 179"/>
                <a:gd name="T46" fmla="*/ 21 w 119"/>
                <a:gd name="T47" fmla="*/ 35 h 179"/>
                <a:gd name="T48" fmla="*/ 21 w 119"/>
                <a:gd name="T49" fmla="*/ 39 h 179"/>
                <a:gd name="T50" fmla="*/ 15 w 119"/>
                <a:gd name="T51" fmla="*/ 35 h 179"/>
                <a:gd name="T52" fmla="*/ 11 w 119"/>
                <a:gd name="T53" fmla="*/ 35 h 179"/>
                <a:gd name="T54" fmla="*/ 5 w 119"/>
                <a:gd name="T55" fmla="*/ 35 h 179"/>
                <a:gd name="T56" fmla="*/ 5 w 119"/>
                <a:gd name="T57" fmla="*/ 31 h 179"/>
                <a:gd name="T58" fmla="*/ 5 w 119"/>
                <a:gd name="T59" fmla="*/ 27 h 179"/>
                <a:gd name="T60" fmla="*/ 0 w 119"/>
                <a:gd name="T61" fmla="*/ 27 h 179"/>
                <a:gd name="T62" fmla="*/ 0 w 119"/>
                <a:gd name="T63" fmla="*/ 22 h 179"/>
                <a:gd name="T64" fmla="*/ 0 w 119"/>
                <a:gd name="T65" fmla="*/ 1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79"/>
                <a:gd name="T101" fmla="*/ 119 w 119"/>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79">
                  <a:moveTo>
                    <a:pt x="0" y="71"/>
                  </a:moveTo>
                  <a:lnTo>
                    <a:pt x="0" y="54"/>
                  </a:lnTo>
                  <a:lnTo>
                    <a:pt x="0" y="37"/>
                  </a:lnTo>
                  <a:lnTo>
                    <a:pt x="0" y="17"/>
                  </a:lnTo>
                  <a:lnTo>
                    <a:pt x="0" y="0"/>
                  </a:lnTo>
                  <a:lnTo>
                    <a:pt x="20" y="0"/>
                  </a:lnTo>
                  <a:lnTo>
                    <a:pt x="20" y="17"/>
                  </a:lnTo>
                  <a:lnTo>
                    <a:pt x="41" y="17"/>
                  </a:lnTo>
                  <a:lnTo>
                    <a:pt x="41" y="0"/>
                  </a:lnTo>
                  <a:lnTo>
                    <a:pt x="41" y="17"/>
                  </a:lnTo>
                  <a:lnTo>
                    <a:pt x="41" y="37"/>
                  </a:lnTo>
                  <a:lnTo>
                    <a:pt x="60" y="54"/>
                  </a:lnTo>
                  <a:lnTo>
                    <a:pt x="60" y="71"/>
                  </a:lnTo>
                  <a:lnTo>
                    <a:pt x="41" y="90"/>
                  </a:lnTo>
                  <a:lnTo>
                    <a:pt x="41" y="108"/>
                  </a:lnTo>
                  <a:lnTo>
                    <a:pt x="60" y="127"/>
                  </a:lnTo>
                  <a:lnTo>
                    <a:pt x="81" y="127"/>
                  </a:lnTo>
                  <a:lnTo>
                    <a:pt x="81" y="142"/>
                  </a:lnTo>
                  <a:lnTo>
                    <a:pt x="100" y="142"/>
                  </a:lnTo>
                  <a:lnTo>
                    <a:pt x="100" y="159"/>
                  </a:lnTo>
                  <a:lnTo>
                    <a:pt x="119" y="159"/>
                  </a:lnTo>
                  <a:lnTo>
                    <a:pt x="119" y="179"/>
                  </a:lnTo>
                  <a:lnTo>
                    <a:pt x="100" y="159"/>
                  </a:lnTo>
                  <a:lnTo>
                    <a:pt x="81" y="142"/>
                  </a:lnTo>
                  <a:lnTo>
                    <a:pt x="81" y="159"/>
                  </a:lnTo>
                  <a:lnTo>
                    <a:pt x="60" y="142"/>
                  </a:lnTo>
                  <a:lnTo>
                    <a:pt x="41" y="142"/>
                  </a:lnTo>
                  <a:lnTo>
                    <a:pt x="20" y="142"/>
                  </a:lnTo>
                  <a:lnTo>
                    <a:pt x="20" y="127"/>
                  </a:lnTo>
                  <a:lnTo>
                    <a:pt x="20" y="108"/>
                  </a:lnTo>
                  <a:lnTo>
                    <a:pt x="0" y="108"/>
                  </a:lnTo>
                  <a:lnTo>
                    <a:pt x="0" y="90"/>
                  </a:lnTo>
                  <a:lnTo>
                    <a:pt x="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5" name="Freeform 943"/>
            <p:cNvSpPr>
              <a:spLocks/>
            </p:cNvSpPr>
            <p:nvPr/>
          </p:nvSpPr>
          <p:spPr bwMode="gray">
            <a:xfrm>
              <a:off x="4838" y="2565"/>
              <a:ext cx="20" cy="17"/>
            </a:xfrm>
            <a:custGeom>
              <a:avLst/>
              <a:gdLst>
                <a:gd name="T0" fmla="*/ 10 w 41"/>
                <a:gd name="T1" fmla="*/ 9 h 34"/>
                <a:gd name="T2" fmla="*/ 5 w 41"/>
                <a:gd name="T3" fmla="*/ 4 h 34"/>
                <a:gd name="T4" fmla="*/ 5 w 41"/>
                <a:gd name="T5" fmla="*/ 9 h 34"/>
                <a:gd name="T6" fmla="*/ 10 w 41"/>
                <a:gd name="T7" fmla="*/ 9 h 34"/>
                <a:gd name="T8" fmla="*/ 5 w 41"/>
                <a:gd name="T9" fmla="*/ 9 h 34"/>
                <a:gd name="T10" fmla="*/ 5 w 41"/>
                <a:gd name="T11" fmla="*/ 4 h 34"/>
                <a:gd name="T12" fmla="*/ 5 w 41"/>
                <a:gd name="T13" fmla="*/ 0 h 34"/>
                <a:gd name="T14" fmla="*/ 0 w 41"/>
                <a:gd name="T15" fmla="*/ 0 h 34"/>
                <a:gd name="T16" fmla="*/ 5 w 41"/>
                <a:gd name="T17" fmla="*/ 0 h 34"/>
                <a:gd name="T18" fmla="*/ 10 w 41"/>
                <a:gd name="T19" fmla="*/ 0 h 34"/>
                <a:gd name="T20" fmla="*/ 10 w 41"/>
                <a:gd name="T21" fmla="*/ 4 h 34"/>
                <a:gd name="T22" fmla="*/ 10 w 41"/>
                <a:gd name="T23" fmla="*/ 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4"/>
                <a:gd name="T38" fmla="*/ 41 w 41"/>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4">
                  <a:moveTo>
                    <a:pt x="41" y="34"/>
                  </a:moveTo>
                  <a:lnTo>
                    <a:pt x="21" y="17"/>
                  </a:lnTo>
                  <a:lnTo>
                    <a:pt x="21" y="34"/>
                  </a:lnTo>
                  <a:lnTo>
                    <a:pt x="41" y="34"/>
                  </a:lnTo>
                  <a:lnTo>
                    <a:pt x="21" y="34"/>
                  </a:lnTo>
                  <a:lnTo>
                    <a:pt x="21" y="17"/>
                  </a:lnTo>
                  <a:lnTo>
                    <a:pt x="21" y="0"/>
                  </a:lnTo>
                  <a:lnTo>
                    <a:pt x="0" y="0"/>
                  </a:lnTo>
                  <a:lnTo>
                    <a:pt x="21" y="0"/>
                  </a:lnTo>
                  <a:lnTo>
                    <a:pt x="41" y="0"/>
                  </a:lnTo>
                  <a:lnTo>
                    <a:pt x="41" y="17"/>
                  </a:lnTo>
                  <a:lnTo>
                    <a:pt x="41" y="3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6" name="Freeform 944"/>
            <p:cNvSpPr>
              <a:spLocks/>
            </p:cNvSpPr>
            <p:nvPr/>
          </p:nvSpPr>
          <p:spPr bwMode="gray">
            <a:xfrm>
              <a:off x="4818" y="2582"/>
              <a:ext cx="20" cy="18"/>
            </a:xfrm>
            <a:custGeom>
              <a:avLst/>
              <a:gdLst>
                <a:gd name="T0" fmla="*/ 11 w 38"/>
                <a:gd name="T1" fmla="*/ 0 h 37"/>
                <a:gd name="T2" fmla="*/ 5 w 38"/>
                <a:gd name="T3" fmla="*/ 4 h 37"/>
                <a:gd name="T4" fmla="*/ 5 w 38"/>
                <a:gd name="T5" fmla="*/ 9 h 37"/>
                <a:gd name="T6" fmla="*/ 0 w 38"/>
                <a:gd name="T7" fmla="*/ 4 h 37"/>
                <a:gd name="T8" fmla="*/ 0 w 38"/>
                <a:gd name="T9" fmla="*/ 0 h 37"/>
                <a:gd name="T10" fmla="*/ 5 w 38"/>
                <a:gd name="T11" fmla="*/ 0 h 37"/>
                <a:gd name="T12" fmla="*/ 11 w 38"/>
                <a:gd name="T13" fmla="*/ 0 h 37"/>
                <a:gd name="T14" fmla="*/ 0 60000 65536"/>
                <a:gd name="T15" fmla="*/ 0 60000 65536"/>
                <a:gd name="T16" fmla="*/ 0 60000 65536"/>
                <a:gd name="T17" fmla="*/ 0 60000 65536"/>
                <a:gd name="T18" fmla="*/ 0 60000 65536"/>
                <a:gd name="T19" fmla="*/ 0 60000 65536"/>
                <a:gd name="T20" fmla="*/ 0 60000 65536"/>
                <a:gd name="T21" fmla="*/ 0 w 38"/>
                <a:gd name="T22" fmla="*/ 0 h 37"/>
                <a:gd name="T23" fmla="*/ 38 w 38"/>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7">
                  <a:moveTo>
                    <a:pt x="38" y="0"/>
                  </a:moveTo>
                  <a:lnTo>
                    <a:pt x="19" y="19"/>
                  </a:lnTo>
                  <a:lnTo>
                    <a:pt x="19" y="37"/>
                  </a:lnTo>
                  <a:lnTo>
                    <a:pt x="0" y="19"/>
                  </a:lnTo>
                  <a:lnTo>
                    <a:pt x="0" y="0"/>
                  </a:lnTo>
                  <a:lnTo>
                    <a:pt x="19" y="0"/>
                  </a:lnTo>
                  <a:lnTo>
                    <a:pt x="38"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7" name="Freeform 945"/>
            <p:cNvSpPr>
              <a:spLocks/>
            </p:cNvSpPr>
            <p:nvPr/>
          </p:nvSpPr>
          <p:spPr bwMode="gray">
            <a:xfrm>
              <a:off x="4748" y="2573"/>
              <a:ext cx="40" cy="36"/>
            </a:xfrm>
            <a:custGeom>
              <a:avLst/>
              <a:gdLst>
                <a:gd name="T0" fmla="*/ 0 w 79"/>
                <a:gd name="T1" fmla="*/ 18 h 71"/>
                <a:gd name="T2" fmla="*/ 0 w 79"/>
                <a:gd name="T3" fmla="*/ 9 h 71"/>
                <a:gd name="T4" fmla="*/ 10 w 79"/>
                <a:gd name="T5" fmla="*/ 5 h 71"/>
                <a:gd name="T6" fmla="*/ 15 w 79"/>
                <a:gd name="T7" fmla="*/ 5 h 71"/>
                <a:gd name="T8" fmla="*/ 15 w 79"/>
                <a:gd name="T9" fmla="*/ 0 h 71"/>
                <a:gd name="T10" fmla="*/ 15 w 79"/>
                <a:gd name="T11" fmla="*/ 5 h 71"/>
                <a:gd name="T12" fmla="*/ 20 w 79"/>
                <a:gd name="T13" fmla="*/ 5 h 71"/>
                <a:gd name="T14" fmla="*/ 15 w 79"/>
                <a:gd name="T15" fmla="*/ 5 h 71"/>
                <a:gd name="T16" fmla="*/ 10 w 79"/>
                <a:gd name="T17" fmla="*/ 5 h 71"/>
                <a:gd name="T18" fmla="*/ 5 w 79"/>
                <a:gd name="T19" fmla="*/ 14 h 71"/>
                <a:gd name="T20" fmla="*/ 0 w 79"/>
                <a:gd name="T21" fmla="*/ 14 h 71"/>
                <a:gd name="T22" fmla="*/ 0 w 79"/>
                <a:gd name="T23" fmla="*/ 18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1"/>
                <a:gd name="T38" fmla="*/ 79 w 7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1">
                  <a:moveTo>
                    <a:pt x="0" y="71"/>
                  </a:moveTo>
                  <a:lnTo>
                    <a:pt x="0" y="36"/>
                  </a:lnTo>
                  <a:lnTo>
                    <a:pt x="40" y="17"/>
                  </a:lnTo>
                  <a:lnTo>
                    <a:pt x="59" y="17"/>
                  </a:lnTo>
                  <a:lnTo>
                    <a:pt x="59" y="0"/>
                  </a:lnTo>
                  <a:lnTo>
                    <a:pt x="59" y="17"/>
                  </a:lnTo>
                  <a:lnTo>
                    <a:pt x="79" y="17"/>
                  </a:lnTo>
                  <a:lnTo>
                    <a:pt x="59" y="17"/>
                  </a:lnTo>
                  <a:lnTo>
                    <a:pt x="40" y="17"/>
                  </a:lnTo>
                  <a:lnTo>
                    <a:pt x="19" y="54"/>
                  </a:lnTo>
                  <a:lnTo>
                    <a:pt x="0" y="54"/>
                  </a:lnTo>
                  <a:lnTo>
                    <a:pt x="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8" name="Freeform 946"/>
            <p:cNvSpPr>
              <a:spLocks/>
            </p:cNvSpPr>
            <p:nvPr/>
          </p:nvSpPr>
          <p:spPr bwMode="gray">
            <a:xfrm>
              <a:off x="4808" y="2573"/>
              <a:ext cx="20" cy="9"/>
            </a:xfrm>
            <a:custGeom>
              <a:avLst/>
              <a:gdLst>
                <a:gd name="T0" fmla="*/ 5 w 40"/>
                <a:gd name="T1" fmla="*/ 0 h 17"/>
                <a:gd name="T2" fmla="*/ 10 w 40"/>
                <a:gd name="T3" fmla="*/ 0 h 17"/>
                <a:gd name="T4" fmla="*/ 5 w 40"/>
                <a:gd name="T5" fmla="*/ 5 h 17"/>
                <a:gd name="T6" fmla="*/ 0 w 40"/>
                <a:gd name="T7" fmla="*/ 5 h 17"/>
                <a:gd name="T8" fmla="*/ 0 w 40"/>
                <a:gd name="T9" fmla="*/ 0 h 17"/>
                <a:gd name="T10" fmla="*/ 5 w 40"/>
                <a:gd name="T11" fmla="*/ 0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21" y="0"/>
                  </a:moveTo>
                  <a:lnTo>
                    <a:pt x="40" y="0"/>
                  </a:lnTo>
                  <a:lnTo>
                    <a:pt x="21" y="17"/>
                  </a:lnTo>
                  <a:lnTo>
                    <a:pt x="0" y="17"/>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49" name="Freeform 947"/>
            <p:cNvSpPr>
              <a:spLocks/>
            </p:cNvSpPr>
            <p:nvPr/>
          </p:nvSpPr>
          <p:spPr bwMode="gray">
            <a:xfrm>
              <a:off x="4838" y="2582"/>
              <a:ext cx="10" cy="10"/>
            </a:xfrm>
            <a:custGeom>
              <a:avLst/>
              <a:gdLst>
                <a:gd name="T0" fmla="*/ 5 w 21"/>
                <a:gd name="T1" fmla="*/ 0 h 19"/>
                <a:gd name="T2" fmla="*/ 5 w 21"/>
                <a:gd name="T3" fmla="*/ 5 h 19"/>
                <a:gd name="T4" fmla="*/ 0 w 21"/>
                <a:gd name="T5" fmla="*/ 5 h 19"/>
                <a:gd name="T6" fmla="*/ 5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21" y="0"/>
                  </a:moveTo>
                  <a:lnTo>
                    <a:pt x="21" y="19"/>
                  </a:lnTo>
                  <a:lnTo>
                    <a:pt x="0" y="19"/>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0" name="Freeform 948"/>
            <p:cNvSpPr>
              <a:spLocks/>
            </p:cNvSpPr>
            <p:nvPr/>
          </p:nvSpPr>
          <p:spPr bwMode="gray">
            <a:xfrm>
              <a:off x="4828" y="2565"/>
              <a:ext cx="10" cy="8"/>
            </a:xfrm>
            <a:custGeom>
              <a:avLst/>
              <a:gdLst>
                <a:gd name="T0" fmla="*/ 0 w 19"/>
                <a:gd name="T1" fmla="*/ 0 h 17"/>
                <a:gd name="T2" fmla="*/ 5 w 19"/>
                <a:gd name="T3" fmla="*/ 0 h 17"/>
                <a:gd name="T4" fmla="*/ 5 w 19"/>
                <a:gd name="T5" fmla="*/ 4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19" y="0"/>
                  </a:lnTo>
                  <a:lnTo>
                    <a:pt x="19" y="17"/>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1" name="Freeform 949"/>
            <p:cNvSpPr>
              <a:spLocks/>
            </p:cNvSpPr>
            <p:nvPr/>
          </p:nvSpPr>
          <p:spPr bwMode="gray">
            <a:xfrm>
              <a:off x="4788" y="2547"/>
              <a:ext cx="10" cy="18"/>
            </a:xfrm>
            <a:custGeom>
              <a:avLst/>
              <a:gdLst>
                <a:gd name="T0" fmla="*/ 5 w 21"/>
                <a:gd name="T1" fmla="*/ 9 h 37"/>
                <a:gd name="T2" fmla="*/ 0 w 21"/>
                <a:gd name="T3" fmla="*/ 9 h 37"/>
                <a:gd name="T4" fmla="*/ 0 w 21"/>
                <a:gd name="T5" fmla="*/ 4 h 37"/>
                <a:gd name="T6" fmla="*/ 0 w 21"/>
                <a:gd name="T7" fmla="*/ 0 h 37"/>
                <a:gd name="T8" fmla="*/ 5 w 21"/>
                <a:gd name="T9" fmla="*/ 4 h 37"/>
                <a:gd name="T10" fmla="*/ 5 w 21"/>
                <a:gd name="T11" fmla="*/ 9 h 37"/>
                <a:gd name="T12" fmla="*/ 0 60000 65536"/>
                <a:gd name="T13" fmla="*/ 0 60000 65536"/>
                <a:gd name="T14" fmla="*/ 0 60000 65536"/>
                <a:gd name="T15" fmla="*/ 0 60000 65536"/>
                <a:gd name="T16" fmla="*/ 0 60000 65536"/>
                <a:gd name="T17" fmla="*/ 0 60000 65536"/>
                <a:gd name="T18" fmla="*/ 0 w 21"/>
                <a:gd name="T19" fmla="*/ 0 h 37"/>
                <a:gd name="T20" fmla="*/ 21 w 2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1" h="37">
                  <a:moveTo>
                    <a:pt x="21" y="37"/>
                  </a:moveTo>
                  <a:lnTo>
                    <a:pt x="0" y="37"/>
                  </a:lnTo>
                  <a:lnTo>
                    <a:pt x="0" y="17"/>
                  </a:lnTo>
                  <a:lnTo>
                    <a:pt x="0" y="0"/>
                  </a:lnTo>
                  <a:lnTo>
                    <a:pt x="21" y="17"/>
                  </a:lnTo>
                  <a:lnTo>
                    <a:pt x="21"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2" name="Freeform 950"/>
            <p:cNvSpPr>
              <a:spLocks/>
            </p:cNvSpPr>
            <p:nvPr/>
          </p:nvSpPr>
          <p:spPr bwMode="gray">
            <a:xfrm>
              <a:off x="4778" y="2377"/>
              <a:ext cx="20" cy="35"/>
            </a:xfrm>
            <a:custGeom>
              <a:avLst/>
              <a:gdLst>
                <a:gd name="T0" fmla="*/ 5 w 41"/>
                <a:gd name="T1" fmla="*/ 17 h 71"/>
                <a:gd name="T2" fmla="*/ 0 w 41"/>
                <a:gd name="T3" fmla="*/ 17 h 71"/>
                <a:gd name="T4" fmla="*/ 0 w 41"/>
                <a:gd name="T5" fmla="*/ 13 h 71"/>
                <a:gd name="T6" fmla="*/ 5 w 41"/>
                <a:gd name="T7" fmla="*/ 9 h 71"/>
                <a:gd name="T8" fmla="*/ 5 w 41"/>
                <a:gd name="T9" fmla="*/ 4 h 71"/>
                <a:gd name="T10" fmla="*/ 10 w 41"/>
                <a:gd name="T11" fmla="*/ 0 h 71"/>
                <a:gd name="T12" fmla="*/ 10 w 41"/>
                <a:gd name="T13" fmla="*/ 4 h 71"/>
                <a:gd name="T14" fmla="*/ 10 w 41"/>
                <a:gd name="T15" fmla="*/ 17 h 71"/>
                <a:gd name="T16" fmla="*/ 5 w 41"/>
                <a:gd name="T17" fmla="*/ 1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1"/>
                <a:gd name="T29" fmla="*/ 41 w 4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1">
                  <a:moveTo>
                    <a:pt x="20" y="71"/>
                  </a:moveTo>
                  <a:lnTo>
                    <a:pt x="0" y="71"/>
                  </a:lnTo>
                  <a:lnTo>
                    <a:pt x="0" y="54"/>
                  </a:lnTo>
                  <a:lnTo>
                    <a:pt x="20" y="37"/>
                  </a:lnTo>
                  <a:lnTo>
                    <a:pt x="20" y="18"/>
                  </a:lnTo>
                  <a:lnTo>
                    <a:pt x="41" y="0"/>
                  </a:lnTo>
                  <a:lnTo>
                    <a:pt x="41" y="18"/>
                  </a:lnTo>
                  <a:lnTo>
                    <a:pt x="41" y="71"/>
                  </a:lnTo>
                  <a:lnTo>
                    <a:pt x="2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3" name="Freeform 951"/>
            <p:cNvSpPr>
              <a:spLocks/>
            </p:cNvSpPr>
            <p:nvPr/>
          </p:nvSpPr>
          <p:spPr bwMode="gray">
            <a:xfrm>
              <a:off x="4929" y="2242"/>
              <a:ext cx="30" cy="45"/>
            </a:xfrm>
            <a:custGeom>
              <a:avLst/>
              <a:gdLst>
                <a:gd name="T0" fmla="*/ 6 w 59"/>
                <a:gd name="T1" fmla="*/ 13 h 90"/>
                <a:gd name="T2" fmla="*/ 10 w 59"/>
                <a:gd name="T3" fmla="*/ 13 h 90"/>
                <a:gd name="T4" fmla="*/ 6 w 59"/>
                <a:gd name="T5" fmla="*/ 9 h 90"/>
                <a:gd name="T6" fmla="*/ 6 w 59"/>
                <a:gd name="T7" fmla="*/ 13 h 90"/>
                <a:gd name="T8" fmla="*/ 0 w 59"/>
                <a:gd name="T9" fmla="*/ 13 h 90"/>
                <a:gd name="T10" fmla="*/ 0 w 59"/>
                <a:gd name="T11" fmla="*/ 9 h 90"/>
                <a:gd name="T12" fmla="*/ 0 w 59"/>
                <a:gd name="T13" fmla="*/ 5 h 90"/>
                <a:gd name="T14" fmla="*/ 6 w 59"/>
                <a:gd name="T15" fmla="*/ 5 h 90"/>
                <a:gd name="T16" fmla="*/ 10 w 59"/>
                <a:gd name="T17" fmla="*/ 0 h 90"/>
                <a:gd name="T18" fmla="*/ 10 w 59"/>
                <a:gd name="T19" fmla="*/ 5 h 90"/>
                <a:gd name="T20" fmla="*/ 15 w 59"/>
                <a:gd name="T21" fmla="*/ 5 h 90"/>
                <a:gd name="T22" fmla="*/ 15 w 59"/>
                <a:gd name="T23" fmla="*/ 9 h 90"/>
                <a:gd name="T24" fmla="*/ 15 w 59"/>
                <a:gd name="T25" fmla="*/ 13 h 90"/>
                <a:gd name="T26" fmla="*/ 10 w 59"/>
                <a:gd name="T27" fmla="*/ 13 h 90"/>
                <a:gd name="T28" fmla="*/ 10 w 59"/>
                <a:gd name="T29" fmla="*/ 23 h 90"/>
                <a:gd name="T30" fmla="*/ 6 w 59"/>
                <a:gd name="T31" fmla="*/ 23 h 90"/>
                <a:gd name="T32" fmla="*/ 6 w 59"/>
                <a:gd name="T33" fmla="*/ 19 h 90"/>
                <a:gd name="T34" fmla="*/ 6 w 59"/>
                <a:gd name="T35" fmla="*/ 13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90"/>
                <a:gd name="T56" fmla="*/ 59 w 5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90">
                  <a:moveTo>
                    <a:pt x="21" y="53"/>
                  </a:moveTo>
                  <a:lnTo>
                    <a:pt x="40" y="53"/>
                  </a:lnTo>
                  <a:lnTo>
                    <a:pt x="21" y="36"/>
                  </a:lnTo>
                  <a:lnTo>
                    <a:pt x="21" y="53"/>
                  </a:lnTo>
                  <a:lnTo>
                    <a:pt x="0" y="53"/>
                  </a:lnTo>
                  <a:lnTo>
                    <a:pt x="0" y="36"/>
                  </a:lnTo>
                  <a:lnTo>
                    <a:pt x="0" y="19"/>
                  </a:lnTo>
                  <a:lnTo>
                    <a:pt x="21" y="19"/>
                  </a:lnTo>
                  <a:lnTo>
                    <a:pt x="40" y="0"/>
                  </a:lnTo>
                  <a:lnTo>
                    <a:pt x="40" y="19"/>
                  </a:lnTo>
                  <a:lnTo>
                    <a:pt x="59" y="19"/>
                  </a:lnTo>
                  <a:lnTo>
                    <a:pt x="59" y="36"/>
                  </a:lnTo>
                  <a:lnTo>
                    <a:pt x="59" y="53"/>
                  </a:lnTo>
                  <a:lnTo>
                    <a:pt x="40" y="53"/>
                  </a:lnTo>
                  <a:lnTo>
                    <a:pt x="40" y="90"/>
                  </a:lnTo>
                  <a:lnTo>
                    <a:pt x="21" y="90"/>
                  </a:lnTo>
                  <a:lnTo>
                    <a:pt x="21" y="73"/>
                  </a:lnTo>
                  <a:lnTo>
                    <a:pt x="21" y="53"/>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4" name="Freeform 952"/>
            <p:cNvSpPr>
              <a:spLocks/>
            </p:cNvSpPr>
            <p:nvPr/>
          </p:nvSpPr>
          <p:spPr bwMode="gray">
            <a:xfrm>
              <a:off x="4969" y="2234"/>
              <a:ext cx="40" cy="27"/>
            </a:xfrm>
            <a:custGeom>
              <a:avLst/>
              <a:gdLst>
                <a:gd name="T0" fmla="*/ 15 w 81"/>
                <a:gd name="T1" fmla="*/ 10 h 54"/>
                <a:gd name="T2" fmla="*/ 10 w 81"/>
                <a:gd name="T3" fmla="*/ 10 h 54"/>
                <a:gd name="T4" fmla="*/ 10 w 81"/>
                <a:gd name="T5" fmla="*/ 14 h 54"/>
                <a:gd name="T6" fmla="*/ 5 w 81"/>
                <a:gd name="T7" fmla="*/ 14 h 54"/>
                <a:gd name="T8" fmla="*/ 5 w 81"/>
                <a:gd name="T9" fmla="*/ 10 h 54"/>
                <a:gd name="T10" fmla="*/ 0 w 81"/>
                <a:gd name="T11" fmla="*/ 10 h 54"/>
                <a:gd name="T12" fmla="*/ 0 w 81"/>
                <a:gd name="T13" fmla="*/ 5 h 54"/>
                <a:gd name="T14" fmla="*/ 5 w 81"/>
                <a:gd name="T15" fmla="*/ 5 h 54"/>
                <a:gd name="T16" fmla="*/ 10 w 81"/>
                <a:gd name="T17" fmla="*/ 5 h 54"/>
                <a:gd name="T18" fmla="*/ 10 w 81"/>
                <a:gd name="T19" fmla="*/ 0 h 54"/>
                <a:gd name="T20" fmla="*/ 15 w 81"/>
                <a:gd name="T21" fmla="*/ 0 h 54"/>
                <a:gd name="T22" fmla="*/ 20 w 81"/>
                <a:gd name="T23" fmla="*/ 0 h 54"/>
                <a:gd name="T24" fmla="*/ 20 w 81"/>
                <a:gd name="T25" fmla="*/ 10 h 54"/>
                <a:gd name="T26" fmla="*/ 15 w 81"/>
                <a:gd name="T27" fmla="*/ 1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54"/>
                <a:gd name="T44" fmla="*/ 81 w 81"/>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54">
                  <a:moveTo>
                    <a:pt x="60" y="37"/>
                  </a:moveTo>
                  <a:lnTo>
                    <a:pt x="41" y="37"/>
                  </a:lnTo>
                  <a:lnTo>
                    <a:pt x="41" y="54"/>
                  </a:lnTo>
                  <a:lnTo>
                    <a:pt x="20" y="54"/>
                  </a:lnTo>
                  <a:lnTo>
                    <a:pt x="20" y="37"/>
                  </a:lnTo>
                  <a:lnTo>
                    <a:pt x="0" y="37"/>
                  </a:lnTo>
                  <a:lnTo>
                    <a:pt x="0" y="18"/>
                  </a:lnTo>
                  <a:lnTo>
                    <a:pt x="20" y="18"/>
                  </a:lnTo>
                  <a:lnTo>
                    <a:pt x="41" y="18"/>
                  </a:lnTo>
                  <a:lnTo>
                    <a:pt x="41" y="0"/>
                  </a:lnTo>
                  <a:lnTo>
                    <a:pt x="60" y="0"/>
                  </a:lnTo>
                  <a:lnTo>
                    <a:pt x="81" y="0"/>
                  </a:lnTo>
                  <a:lnTo>
                    <a:pt x="81" y="37"/>
                  </a:lnTo>
                  <a:lnTo>
                    <a:pt x="60"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5" name="Freeform 953"/>
            <p:cNvSpPr>
              <a:spLocks/>
            </p:cNvSpPr>
            <p:nvPr/>
          </p:nvSpPr>
          <p:spPr bwMode="gray">
            <a:xfrm>
              <a:off x="4949" y="2126"/>
              <a:ext cx="170" cy="126"/>
            </a:xfrm>
            <a:custGeom>
              <a:avLst/>
              <a:gdLst>
                <a:gd name="T0" fmla="*/ 35 w 340"/>
                <a:gd name="T1" fmla="*/ 59 h 252"/>
                <a:gd name="T2" fmla="*/ 35 w 340"/>
                <a:gd name="T3" fmla="*/ 54 h 252"/>
                <a:gd name="T4" fmla="*/ 30 w 340"/>
                <a:gd name="T5" fmla="*/ 54 h 252"/>
                <a:gd name="T6" fmla="*/ 25 w 340"/>
                <a:gd name="T7" fmla="*/ 54 h 252"/>
                <a:gd name="T8" fmla="*/ 21 w 340"/>
                <a:gd name="T9" fmla="*/ 54 h 252"/>
                <a:gd name="T10" fmla="*/ 15 w 340"/>
                <a:gd name="T11" fmla="*/ 54 h 252"/>
                <a:gd name="T12" fmla="*/ 10 w 340"/>
                <a:gd name="T13" fmla="*/ 54 h 252"/>
                <a:gd name="T14" fmla="*/ 0 w 340"/>
                <a:gd name="T15" fmla="*/ 59 h 252"/>
                <a:gd name="T16" fmla="*/ 0 w 340"/>
                <a:gd name="T17" fmla="*/ 54 h 252"/>
                <a:gd name="T18" fmla="*/ 5 w 340"/>
                <a:gd name="T19" fmla="*/ 54 h 252"/>
                <a:gd name="T20" fmla="*/ 15 w 340"/>
                <a:gd name="T21" fmla="*/ 49 h 252"/>
                <a:gd name="T22" fmla="*/ 21 w 340"/>
                <a:gd name="T23" fmla="*/ 45 h 252"/>
                <a:gd name="T24" fmla="*/ 25 w 340"/>
                <a:gd name="T25" fmla="*/ 45 h 252"/>
                <a:gd name="T26" fmla="*/ 30 w 340"/>
                <a:gd name="T27" fmla="*/ 45 h 252"/>
                <a:gd name="T28" fmla="*/ 35 w 340"/>
                <a:gd name="T29" fmla="*/ 45 h 252"/>
                <a:gd name="T30" fmla="*/ 35 w 340"/>
                <a:gd name="T31" fmla="*/ 41 h 252"/>
                <a:gd name="T32" fmla="*/ 40 w 340"/>
                <a:gd name="T33" fmla="*/ 41 h 252"/>
                <a:gd name="T34" fmla="*/ 45 w 340"/>
                <a:gd name="T35" fmla="*/ 41 h 252"/>
                <a:gd name="T36" fmla="*/ 45 w 340"/>
                <a:gd name="T37" fmla="*/ 36 h 252"/>
                <a:gd name="T38" fmla="*/ 50 w 340"/>
                <a:gd name="T39" fmla="*/ 36 h 252"/>
                <a:gd name="T40" fmla="*/ 50 w 340"/>
                <a:gd name="T41" fmla="*/ 32 h 252"/>
                <a:gd name="T42" fmla="*/ 50 w 340"/>
                <a:gd name="T43" fmla="*/ 36 h 252"/>
                <a:gd name="T44" fmla="*/ 55 w 340"/>
                <a:gd name="T45" fmla="*/ 32 h 252"/>
                <a:gd name="T46" fmla="*/ 65 w 340"/>
                <a:gd name="T47" fmla="*/ 28 h 252"/>
                <a:gd name="T48" fmla="*/ 70 w 340"/>
                <a:gd name="T49" fmla="*/ 23 h 252"/>
                <a:gd name="T50" fmla="*/ 70 w 340"/>
                <a:gd name="T51" fmla="*/ 10 h 252"/>
                <a:gd name="T52" fmla="*/ 70 w 340"/>
                <a:gd name="T53" fmla="*/ 0 h 252"/>
                <a:gd name="T54" fmla="*/ 75 w 340"/>
                <a:gd name="T55" fmla="*/ 0 h 252"/>
                <a:gd name="T56" fmla="*/ 81 w 340"/>
                <a:gd name="T57" fmla="*/ 0 h 252"/>
                <a:gd name="T58" fmla="*/ 85 w 340"/>
                <a:gd name="T59" fmla="*/ 0 h 252"/>
                <a:gd name="T60" fmla="*/ 85 w 340"/>
                <a:gd name="T61" fmla="*/ 5 h 252"/>
                <a:gd name="T62" fmla="*/ 85 w 340"/>
                <a:gd name="T63" fmla="*/ 10 h 252"/>
                <a:gd name="T64" fmla="*/ 85 w 340"/>
                <a:gd name="T65" fmla="*/ 14 h 252"/>
                <a:gd name="T66" fmla="*/ 85 w 340"/>
                <a:gd name="T67" fmla="*/ 19 h 252"/>
                <a:gd name="T68" fmla="*/ 85 w 340"/>
                <a:gd name="T69" fmla="*/ 23 h 252"/>
                <a:gd name="T70" fmla="*/ 81 w 340"/>
                <a:gd name="T71" fmla="*/ 23 h 252"/>
                <a:gd name="T72" fmla="*/ 81 w 340"/>
                <a:gd name="T73" fmla="*/ 28 h 252"/>
                <a:gd name="T74" fmla="*/ 81 w 340"/>
                <a:gd name="T75" fmla="*/ 32 h 252"/>
                <a:gd name="T76" fmla="*/ 81 w 340"/>
                <a:gd name="T77" fmla="*/ 36 h 252"/>
                <a:gd name="T78" fmla="*/ 75 w 340"/>
                <a:gd name="T79" fmla="*/ 36 h 252"/>
                <a:gd name="T80" fmla="*/ 75 w 340"/>
                <a:gd name="T81" fmla="*/ 41 h 252"/>
                <a:gd name="T82" fmla="*/ 75 w 340"/>
                <a:gd name="T83" fmla="*/ 45 h 252"/>
                <a:gd name="T84" fmla="*/ 75 w 340"/>
                <a:gd name="T85" fmla="*/ 49 h 252"/>
                <a:gd name="T86" fmla="*/ 70 w 340"/>
                <a:gd name="T87" fmla="*/ 49 h 252"/>
                <a:gd name="T88" fmla="*/ 70 w 340"/>
                <a:gd name="T89" fmla="*/ 45 h 252"/>
                <a:gd name="T90" fmla="*/ 70 w 340"/>
                <a:gd name="T91" fmla="*/ 49 h 252"/>
                <a:gd name="T92" fmla="*/ 65 w 340"/>
                <a:gd name="T93" fmla="*/ 49 h 252"/>
                <a:gd name="T94" fmla="*/ 65 w 340"/>
                <a:gd name="T95" fmla="*/ 54 h 252"/>
                <a:gd name="T96" fmla="*/ 60 w 340"/>
                <a:gd name="T97" fmla="*/ 54 h 252"/>
                <a:gd name="T98" fmla="*/ 55 w 340"/>
                <a:gd name="T99" fmla="*/ 54 h 252"/>
                <a:gd name="T100" fmla="*/ 50 w 340"/>
                <a:gd name="T101" fmla="*/ 54 h 252"/>
                <a:gd name="T102" fmla="*/ 45 w 340"/>
                <a:gd name="T103" fmla="*/ 49 h 252"/>
                <a:gd name="T104" fmla="*/ 45 w 340"/>
                <a:gd name="T105" fmla="*/ 54 h 252"/>
                <a:gd name="T106" fmla="*/ 40 w 340"/>
                <a:gd name="T107" fmla="*/ 54 h 252"/>
                <a:gd name="T108" fmla="*/ 40 w 340"/>
                <a:gd name="T109" fmla="*/ 59 h 252"/>
                <a:gd name="T110" fmla="*/ 35 w 340"/>
                <a:gd name="T111" fmla="*/ 63 h 252"/>
                <a:gd name="T112" fmla="*/ 35 w 340"/>
                <a:gd name="T113" fmla="*/ 59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252"/>
                <a:gd name="T173" fmla="*/ 340 w 340"/>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252">
                  <a:moveTo>
                    <a:pt x="140" y="233"/>
                  </a:moveTo>
                  <a:lnTo>
                    <a:pt x="140" y="215"/>
                  </a:lnTo>
                  <a:lnTo>
                    <a:pt x="121" y="215"/>
                  </a:lnTo>
                  <a:lnTo>
                    <a:pt x="100" y="215"/>
                  </a:lnTo>
                  <a:lnTo>
                    <a:pt x="81" y="215"/>
                  </a:lnTo>
                  <a:lnTo>
                    <a:pt x="60" y="215"/>
                  </a:lnTo>
                  <a:lnTo>
                    <a:pt x="40" y="215"/>
                  </a:lnTo>
                  <a:lnTo>
                    <a:pt x="0" y="233"/>
                  </a:lnTo>
                  <a:lnTo>
                    <a:pt x="0" y="215"/>
                  </a:lnTo>
                  <a:lnTo>
                    <a:pt x="19" y="215"/>
                  </a:lnTo>
                  <a:lnTo>
                    <a:pt x="60" y="196"/>
                  </a:lnTo>
                  <a:lnTo>
                    <a:pt x="81" y="179"/>
                  </a:lnTo>
                  <a:lnTo>
                    <a:pt x="100" y="179"/>
                  </a:lnTo>
                  <a:lnTo>
                    <a:pt x="121" y="179"/>
                  </a:lnTo>
                  <a:lnTo>
                    <a:pt x="140" y="179"/>
                  </a:lnTo>
                  <a:lnTo>
                    <a:pt x="140" y="162"/>
                  </a:lnTo>
                  <a:lnTo>
                    <a:pt x="159" y="162"/>
                  </a:lnTo>
                  <a:lnTo>
                    <a:pt x="180" y="162"/>
                  </a:lnTo>
                  <a:lnTo>
                    <a:pt x="180" y="142"/>
                  </a:lnTo>
                  <a:lnTo>
                    <a:pt x="200" y="142"/>
                  </a:lnTo>
                  <a:lnTo>
                    <a:pt x="200" y="125"/>
                  </a:lnTo>
                  <a:lnTo>
                    <a:pt x="200" y="142"/>
                  </a:lnTo>
                  <a:lnTo>
                    <a:pt x="221" y="125"/>
                  </a:lnTo>
                  <a:lnTo>
                    <a:pt x="259" y="110"/>
                  </a:lnTo>
                  <a:lnTo>
                    <a:pt x="280" y="91"/>
                  </a:lnTo>
                  <a:lnTo>
                    <a:pt x="280" y="37"/>
                  </a:lnTo>
                  <a:lnTo>
                    <a:pt x="280" y="0"/>
                  </a:lnTo>
                  <a:lnTo>
                    <a:pt x="299" y="0"/>
                  </a:lnTo>
                  <a:lnTo>
                    <a:pt x="321" y="0"/>
                  </a:lnTo>
                  <a:lnTo>
                    <a:pt x="340" y="0"/>
                  </a:lnTo>
                  <a:lnTo>
                    <a:pt x="340" y="20"/>
                  </a:lnTo>
                  <a:lnTo>
                    <a:pt x="340" y="37"/>
                  </a:lnTo>
                  <a:lnTo>
                    <a:pt x="340" y="54"/>
                  </a:lnTo>
                  <a:lnTo>
                    <a:pt x="340" y="73"/>
                  </a:lnTo>
                  <a:lnTo>
                    <a:pt x="340" y="91"/>
                  </a:lnTo>
                  <a:lnTo>
                    <a:pt x="321" y="91"/>
                  </a:lnTo>
                  <a:lnTo>
                    <a:pt x="321" y="110"/>
                  </a:lnTo>
                  <a:lnTo>
                    <a:pt x="321" y="125"/>
                  </a:lnTo>
                  <a:lnTo>
                    <a:pt x="321" y="142"/>
                  </a:lnTo>
                  <a:lnTo>
                    <a:pt x="299" y="142"/>
                  </a:lnTo>
                  <a:lnTo>
                    <a:pt x="299" y="162"/>
                  </a:lnTo>
                  <a:lnTo>
                    <a:pt x="299" y="179"/>
                  </a:lnTo>
                  <a:lnTo>
                    <a:pt x="299" y="196"/>
                  </a:lnTo>
                  <a:lnTo>
                    <a:pt x="280" y="196"/>
                  </a:lnTo>
                  <a:lnTo>
                    <a:pt x="280" y="179"/>
                  </a:lnTo>
                  <a:lnTo>
                    <a:pt x="280" y="196"/>
                  </a:lnTo>
                  <a:lnTo>
                    <a:pt x="259" y="196"/>
                  </a:lnTo>
                  <a:lnTo>
                    <a:pt x="259" y="215"/>
                  </a:lnTo>
                  <a:lnTo>
                    <a:pt x="240" y="215"/>
                  </a:lnTo>
                  <a:lnTo>
                    <a:pt x="221" y="215"/>
                  </a:lnTo>
                  <a:lnTo>
                    <a:pt x="200" y="215"/>
                  </a:lnTo>
                  <a:lnTo>
                    <a:pt x="180" y="196"/>
                  </a:lnTo>
                  <a:lnTo>
                    <a:pt x="180" y="215"/>
                  </a:lnTo>
                  <a:lnTo>
                    <a:pt x="159" y="215"/>
                  </a:lnTo>
                  <a:lnTo>
                    <a:pt x="159" y="233"/>
                  </a:lnTo>
                  <a:lnTo>
                    <a:pt x="140" y="252"/>
                  </a:lnTo>
                  <a:lnTo>
                    <a:pt x="140" y="233"/>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6" name="Freeform 954"/>
            <p:cNvSpPr>
              <a:spLocks/>
            </p:cNvSpPr>
            <p:nvPr/>
          </p:nvSpPr>
          <p:spPr bwMode="gray">
            <a:xfrm>
              <a:off x="5089" y="2054"/>
              <a:ext cx="91" cy="64"/>
            </a:xfrm>
            <a:custGeom>
              <a:avLst/>
              <a:gdLst>
                <a:gd name="T0" fmla="*/ 4 w 183"/>
                <a:gd name="T1" fmla="*/ 19 h 126"/>
                <a:gd name="T2" fmla="*/ 10 w 183"/>
                <a:gd name="T3" fmla="*/ 19 h 126"/>
                <a:gd name="T4" fmla="*/ 15 w 183"/>
                <a:gd name="T5" fmla="*/ 19 h 126"/>
                <a:gd name="T6" fmla="*/ 15 w 183"/>
                <a:gd name="T7" fmla="*/ 9 h 126"/>
                <a:gd name="T8" fmla="*/ 15 w 183"/>
                <a:gd name="T9" fmla="*/ 5 h 126"/>
                <a:gd name="T10" fmla="*/ 15 w 183"/>
                <a:gd name="T11" fmla="*/ 0 h 126"/>
                <a:gd name="T12" fmla="*/ 20 w 183"/>
                <a:gd name="T13" fmla="*/ 5 h 126"/>
                <a:gd name="T14" fmla="*/ 29 w 183"/>
                <a:gd name="T15" fmla="*/ 9 h 126"/>
                <a:gd name="T16" fmla="*/ 35 w 183"/>
                <a:gd name="T17" fmla="*/ 14 h 126"/>
                <a:gd name="T18" fmla="*/ 40 w 183"/>
                <a:gd name="T19" fmla="*/ 14 h 126"/>
                <a:gd name="T20" fmla="*/ 45 w 183"/>
                <a:gd name="T21" fmla="*/ 14 h 126"/>
                <a:gd name="T22" fmla="*/ 40 w 183"/>
                <a:gd name="T23" fmla="*/ 14 h 126"/>
                <a:gd name="T24" fmla="*/ 40 w 183"/>
                <a:gd name="T25" fmla="*/ 19 h 126"/>
                <a:gd name="T26" fmla="*/ 45 w 183"/>
                <a:gd name="T27" fmla="*/ 19 h 126"/>
                <a:gd name="T28" fmla="*/ 40 w 183"/>
                <a:gd name="T29" fmla="*/ 19 h 126"/>
                <a:gd name="T30" fmla="*/ 35 w 183"/>
                <a:gd name="T31" fmla="*/ 19 h 126"/>
                <a:gd name="T32" fmla="*/ 29 w 183"/>
                <a:gd name="T33" fmla="*/ 23 h 126"/>
                <a:gd name="T34" fmla="*/ 29 w 183"/>
                <a:gd name="T35" fmla="*/ 28 h 126"/>
                <a:gd name="T36" fmla="*/ 25 w 183"/>
                <a:gd name="T37" fmla="*/ 33 h 126"/>
                <a:gd name="T38" fmla="*/ 20 w 183"/>
                <a:gd name="T39" fmla="*/ 28 h 126"/>
                <a:gd name="T40" fmla="*/ 15 w 183"/>
                <a:gd name="T41" fmla="*/ 28 h 126"/>
                <a:gd name="T42" fmla="*/ 15 w 183"/>
                <a:gd name="T43" fmla="*/ 23 h 126"/>
                <a:gd name="T44" fmla="*/ 15 w 183"/>
                <a:gd name="T45" fmla="*/ 28 h 126"/>
                <a:gd name="T46" fmla="*/ 10 w 183"/>
                <a:gd name="T47" fmla="*/ 23 h 126"/>
                <a:gd name="T48" fmla="*/ 4 w 183"/>
                <a:gd name="T49" fmla="*/ 23 h 126"/>
                <a:gd name="T50" fmla="*/ 4 w 183"/>
                <a:gd name="T51" fmla="*/ 28 h 126"/>
                <a:gd name="T52" fmla="*/ 4 w 183"/>
                <a:gd name="T53" fmla="*/ 33 h 126"/>
                <a:gd name="T54" fmla="*/ 10 w 183"/>
                <a:gd name="T55" fmla="*/ 33 h 126"/>
                <a:gd name="T56" fmla="*/ 4 w 183"/>
                <a:gd name="T57" fmla="*/ 33 h 126"/>
                <a:gd name="T58" fmla="*/ 0 w 183"/>
                <a:gd name="T59" fmla="*/ 33 h 126"/>
                <a:gd name="T60" fmla="*/ 0 w 183"/>
                <a:gd name="T61" fmla="*/ 28 h 126"/>
                <a:gd name="T62" fmla="*/ 0 w 183"/>
                <a:gd name="T63" fmla="*/ 23 h 126"/>
                <a:gd name="T64" fmla="*/ 4 w 183"/>
                <a:gd name="T65" fmla="*/ 19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26"/>
                <a:gd name="T101" fmla="*/ 183 w 183"/>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26">
                  <a:moveTo>
                    <a:pt x="19" y="72"/>
                  </a:moveTo>
                  <a:lnTo>
                    <a:pt x="41" y="72"/>
                  </a:lnTo>
                  <a:lnTo>
                    <a:pt x="60" y="72"/>
                  </a:lnTo>
                  <a:lnTo>
                    <a:pt x="60" y="36"/>
                  </a:lnTo>
                  <a:lnTo>
                    <a:pt x="60" y="19"/>
                  </a:lnTo>
                  <a:lnTo>
                    <a:pt x="60" y="0"/>
                  </a:lnTo>
                  <a:lnTo>
                    <a:pt x="81" y="19"/>
                  </a:lnTo>
                  <a:lnTo>
                    <a:pt x="119" y="36"/>
                  </a:lnTo>
                  <a:lnTo>
                    <a:pt x="140" y="53"/>
                  </a:lnTo>
                  <a:lnTo>
                    <a:pt x="162" y="53"/>
                  </a:lnTo>
                  <a:lnTo>
                    <a:pt x="183" y="53"/>
                  </a:lnTo>
                  <a:lnTo>
                    <a:pt x="162" y="53"/>
                  </a:lnTo>
                  <a:lnTo>
                    <a:pt x="162" y="72"/>
                  </a:lnTo>
                  <a:lnTo>
                    <a:pt x="183" y="72"/>
                  </a:lnTo>
                  <a:lnTo>
                    <a:pt x="162" y="72"/>
                  </a:lnTo>
                  <a:lnTo>
                    <a:pt x="140" y="72"/>
                  </a:lnTo>
                  <a:lnTo>
                    <a:pt x="119" y="90"/>
                  </a:lnTo>
                  <a:lnTo>
                    <a:pt x="119" y="109"/>
                  </a:lnTo>
                  <a:lnTo>
                    <a:pt x="100" y="126"/>
                  </a:lnTo>
                  <a:lnTo>
                    <a:pt x="81" y="109"/>
                  </a:lnTo>
                  <a:lnTo>
                    <a:pt x="60" y="109"/>
                  </a:lnTo>
                  <a:lnTo>
                    <a:pt x="60" y="90"/>
                  </a:lnTo>
                  <a:lnTo>
                    <a:pt x="60" y="109"/>
                  </a:lnTo>
                  <a:lnTo>
                    <a:pt x="41" y="90"/>
                  </a:lnTo>
                  <a:lnTo>
                    <a:pt x="19" y="90"/>
                  </a:lnTo>
                  <a:lnTo>
                    <a:pt x="19" y="109"/>
                  </a:lnTo>
                  <a:lnTo>
                    <a:pt x="19" y="126"/>
                  </a:lnTo>
                  <a:lnTo>
                    <a:pt x="41" y="126"/>
                  </a:lnTo>
                  <a:lnTo>
                    <a:pt x="19" y="126"/>
                  </a:lnTo>
                  <a:lnTo>
                    <a:pt x="0" y="126"/>
                  </a:lnTo>
                  <a:lnTo>
                    <a:pt x="0" y="109"/>
                  </a:lnTo>
                  <a:lnTo>
                    <a:pt x="0" y="90"/>
                  </a:lnTo>
                  <a:lnTo>
                    <a:pt x="19" y="72"/>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7" name="Freeform 955"/>
            <p:cNvSpPr>
              <a:spLocks/>
            </p:cNvSpPr>
            <p:nvPr/>
          </p:nvSpPr>
          <p:spPr bwMode="gray">
            <a:xfrm>
              <a:off x="5180" y="2072"/>
              <a:ext cx="10" cy="19"/>
            </a:xfrm>
            <a:custGeom>
              <a:avLst/>
              <a:gdLst>
                <a:gd name="T0" fmla="*/ 5 w 19"/>
                <a:gd name="T1" fmla="*/ 0 h 36"/>
                <a:gd name="T2" fmla="*/ 5 w 19"/>
                <a:gd name="T3" fmla="*/ 5 h 36"/>
                <a:gd name="T4" fmla="*/ 0 w 19"/>
                <a:gd name="T5" fmla="*/ 10 h 36"/>
                <a:gd name="T6" fmla="*/ 0 w 19"/>
                <a:gd name="T7" fmla="*/ 5 h 36"/>
                <a:gd name="T8" fmla="*/ 0 w 19"/>
                <a:gd name="T9" fmla="*/ 0 h 36"/>
                <a:gd name="T10" fmla="*/ 5 w 19"/>
                <a:gd name="T11" fmla="*/ 0 h 36"/>
                <a:gd name="T12" fmla="*/ 0 60000 65536"/>
                <a:gd name="T13" fmla="*/ 0 60000 65536"/>
                <a:gd name="T14" fmla="*/ 0 60000 65536"/>
                <a:gd name="T15" fmla="*/ 0 60000 65536"/>
                <a:gd name="T16" fmla="*/ 0 60000 65536"/>
                <a:gd name="T17" fmla="*/ 0 60000 65536"/>
                <a:gd name="T18" fmla="*/ 0 w 19"/>
                <a:gd name="T19" fmla="*/ 0 h 36"/>
                <a:gd name="T20" fmla="*/ 19 w 1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9" h="36">
                  <a:moveTo>
                    <a:pt x="19" y="0"/>
                  </a:moveTo>
                  <a:lnTo>
                    <a:pt x="19" y="17"/>
                  </a:lnTo>
                  <a:lnTo>
                    <a:pt x="0" y="36"/>
                  </a:lnTo>
                  <a:lnTo>
                    <a:pt x="0" y="17"/>
                  </a:lnTo>
                  <a:lnTo>
                    <a:pt x="0" y="0"/>
                  </a:lnTo>
                  <a:lnTo>
                    <a:pt x="19"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8" name="Freeform 956"/>
            <p:cNvSpPr>
              <a:spLocks/>
            </p:cNvSpPr>
            <p:nvPr/>
          </p:nvSpPr>
          <p:spPr bwMode="gray">
            <a:xfrm>
              <a:off x="5250" y="2037"/>
              <a:ext cx="0" cy="17"/>
            </a:xfrm>
            <a:custGeom>
              <a:avLst/>
              <a:gdLst>
                <a:gd name="T0" fmla="*/ 4 h 35"/>
                <a:gd name="T1" fmla="*/ 0 h 35"/>
                <a:gd name="T2" fmla="*/ 4 h 35"/>
                <a:gd name="T3" fmla="*/ 8 h 35"/>
                <a:gd name="T4" fmla="*/ 4 h 35"/>
                <a:gd name="T5" fmla="*/ 0 60000 65536"/>
                <a:gd name="T6" fmla="*/ 0 60000 65536"/>
                <a:gd name="T7" fmla="*/ 0 60000 65536"/>
                <a:gd name="T8" fmla="*/ 0 60000 65536"/>
                <a:gd name="T9" fmla="*/ 0 60000 65536"/>
                <a:gd name="T10" fmla="*/ 0 h 35"/>
                <a:gd name="T11" fmla="*/ 35 h 35"/>
              </a:gdLst>
              <a:ahLst/>
              <a:cxnLst>
                <a:cxn ang="T5">
                  <a:pos x="0" y="T0"/>
                </a:cxn>
                <a:cxn ang="T6">
                  <a:pos x="0" y="T1"/>
                </a:cxn>
                <a:cxn ang="T7">
                  <a:pos x="0" y="T2"/>
                </a:cxn>
                <a:cxn ang="T8">
                  <a:pos x="0" y="T3"/>
                </a:cxn>
                <a:cxn ang="T9">
                  <a:pos x="0" y="T4"/>
                </a:cxn>
              </a:cxnLst>
              <a:rect l="0" t="T10" r="0" b="T11"/>
              <a:pathLst>
                <a:path h="35">
                  <a:moveTo>
                    <a:pt x="0" y="17"/>
                  </a:moveTo>
                  <a:lnTo>
                    <a:pt x="0" y="0"/>
                  </a:lnTo>
                  <a:lnTo>
                    <a:pt x="0" y="17"/>
                  </a:lnTo>
                  <a:lnTo>
                    <a:pt x="0" y="35"/>
                  </a:lnTo>
                  <a:lnTo>
                    <a:pt x="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59" name="Freeform 957"/>
            <p:cNvSpPr>
              <a:spLocks/>
            </p:cNvSpPr>
            <p:nvPr/>
          </p:nvSpPr>
          <p:spPr bwMode="gray">
            <a:xfrm>
              <a:off x="5119" y="1894"/>
              <a:ext cx="40" cy="152"/>
            </a:xfrm>
            <a:custGeom>
              <a:avLst/>
              <a:gdLst>
                <a:gd name="T0" fmla="*/ 14 w 80"/>
                <a:gd name="T1" fmla="*/ 45 h 303"/>
                <a:gd name="T2" fmla="*/ 10 w 80"/>
                <a:gd name="T3" fmla="*/ 50 h 303"/>
                <a:gd name="T4" fmla="*/ 5 w 80"/>
                <a:gd name="T5" fmla="*/ 54 h 303"/>
                <a:gd name="T6" fmla="*/ 5 w 80"/>
                <a:gd name="T7" fmla="*/ 59 h 303"/>
                <a:gd name="T8" fmla="*/ 10 w 80"/>
                <a:gd name="T9" fmla="*/ 67 h 303"/>
                <a:gd name="T10" fmla="*/ 14 w 80"/>
                <a:gd name="T11" fmla="*/ 72 h 303"/>
                <a:gd name="T12" fmla="*/ 10 w 80"/>
                <a:gd name="T13" fmla="*/ 72 h 303"/>
                <a:gd name="T14" fmla="*/ 10 w 80"/>
                <a:gd name="T15" fmla="*/ 67 h 303"/>
                <a:gd name="T16" fmla="*/ 5 w 80"/>
                <a:gd name="T17" fmla="*/ 72 h 303"/>
                <a:gd name="T18" fmla="*/ 0 w 80"/>
                <a:gd name="T19" fmla="*/ 76 h 303"/>
                <a:gd name="T20" fmla="*/ 0 w 80"/>
                <a:gd name="T21" fmla="*/ 72 h 303"/>
                <a:gd name="T22" fmla="*/ 0 w 80"/>
                <a:gd name="T23" fmla="*/ 67 h 303"/>
                <a:gd name="T24" fmla="*/ 0 w 80"/>
                <a:gd name="T25" fmla="*/ 63 h 303"/>
                <a:gd name="T26" fmla="*/ 0 w 80"/>
                <a:gd name="T27" fmla="*/ 59 h 303"/>
                <a:gd name="T28" fmla="*/ 0 w 80"/>
                <a:gd name="T29" fmla="*/ 54 h 303"/>
                <a:gd name="T30" fmla="*/ 0 w 80"/>
                <a:gd name="T31" fmla="*/ 50 h 303"/>
                <a:gd name="T32" fmla="*/ 0 w 80"/>
                <a:gd name="T33" fmla="*/ 45 h 303"/>
                <a:gd name="T34" fmla="*/ 0 w 80"/>
                <a:gd name="T35" fmla="*/ 41 h 303"/>
                <a:gd name="T36" fmla="*/ 0 w 80"/>
                <a:gd name="T37" fmla="*/ 36 h 303"/>
                <a:gd name="T38" fmla="*/ 0 w 80"/>
                <a:gd name="T39" fmla="*/ 27 h 303"/>
                <a:gd name="T40" fmla="*/ 0 w 80"/>
                <a:gd name="T41" fmla="*/ 23 h 303"/>
                <a:gd name="T42" fmla="*/ 0 w 80"/>
                <a:gd name="T43" fmla="*/ 14 h 303"/>
                <a:gd name="T44" fmla="*/ 0 w 80"/>
                <a:gd name="T45" fmla="*/ 9 h 303"/>
                <a:gd name="T46" fmla="*/ 5 w 80"/>
                <a:gd name="T47" fmla="*/ 9 h 303"/>
                <a:gd name="T48" fmla="*/ 5 w 80"/>
                <a:gd name="T49" fmla="*/ 5 h 303"/>
                <a:gd name="T50" fmla="*/ 5 w 80"/>
                <a:gd name="T51" fmla="*/ 0 h 303"/>
                <a:gd name="T52" fmla="*/ 10 w 80"/>
                <a:gd name="T53" fmla="*/ 5 h 303"/>
                <a:gd name="T54" fmla="*/ 10 w 80"/>
                <a:gd name="T55" fmla="*/ 9 h 303"/>
                <a:gd name="T56" fmla="*/ 10 w 80"/>
                <a:gd name="T57" fmla="*/ 14 h 303"/>
                <a:gd name="T58" fmla="*/ 10 w 80"/>
                <a:gd name="T59" fmla="*/ 18 h 303"/>
                <a:gd name="T60" fmla="*/ 10 w 80"/>
                <a:gd name="T61" fmla="*/ 23 h 303"/>
                <a:gd name="T62" fmla="*/ 10 w 80"/>
                <a:gd name="T63" fmla="*/ 27 h 303"/>
                <a:gd name="T64" fmla="*/ 14 w 80"/>
                <a:gd name="T65" fmla="*/ 32 h 303"/>
                <a:gd name="T66" fmla="*/ 14 w 80"/>
                <a:gd name="T67" fmla="*/ 41 h 303"/>
                <a:gd name="T68" fmla="*/ 20 w 80"/>
                <a:gd name="T69" fmla="*/ 50 h 303"/>
                <a:gd name="T70" fmla="*/ 14 w 80"/>
                <a:gd name="T71" fmla="*/ 50 h 303"/>
                <a:gd name="T72" fmla="*/ 14 w 80"/>
                <a:gd name="T73" fmla="*/ 45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03"/>
                <a:gd name="T113" fmla="*/ 80 w 80"/>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03">
                  <a:moveTo>
                    <a:pt x="59" y="178"/>
                  </a:moveTo>
                  <a:lnTo>
                    <a:pt x="40" y="198"/>
                  </a:lnTo>
                  <a:lnTo>
                    <a:pt x="21" y="215"/>
                  </a:lnTo>
                  <a:lnTo>
                    <a:pt x="21" y="234"/>
                  </a:lnTo>
                  <a:lnTo>
                    <a:pt x="40" y="267"/>
                  </a:lnTo>
                  <a:lnTo>
                    <a:pt x="59" y="286"/>
                  </a:lnTo>
                  <a:lnTo>
                    <a:pt x="40" y="286"/>
                  </a:lnTo>
                  <a:lnTo>
                    <a:pt x="40" y="267"/>
                  </a:lnTo>
                  <a:lnTo>
                    <a:pt x="21" y="286"/>
                  </a:lnTo>
                  <a:lnTo>
                    <a:pt x="0" y="303"/>
                  </a:lnTo>
                  <a:lnTo>
                    <a:pt x="0" y="286"/>
                  </a:lnTo>
                  <a:lnTo>
                    <a:pt x="0" y="267"/>
                  </a:lnTo>
                  <a:lnTo>
                    <a:pt x="0" y="250"/>
                  </a:lnTo>
                  <a:lnTo>
                    <a:pt x="0" y="234"/>
                  </a:lnTo>
                  <a:lnTo>
                    <a:pt x="0" y="215"/>
                  </a:lnTo>
                  <a:lnTo>
                    <a:pt x="0" y="198"/>
                  </a:lnTo>
                  <a:lnTo>
                    <a:pt x="0" y="178"/>
                  </a:lnTo>
                  <a:lnTo>
                    <a:pt x="0" y="161"/>
                  </a:lnTo>
                  <a:lnTo>
                    <a:pt x="0" y="144"/>
                  </a:lnTo>
                  <a:lnTo>
                    <a:pt x="0" y="107"/>
                  </a:lnTo>
                  <a:lnTo>
                    <a:pt x="0" y="90"/>
                  </a:lnTo>
                  <a:lnTo>
                    <a:pt x="0" y="54"/>
                  </a:lnTo>
                  <a:lnTo>
                    <a:pt x="0" y="35"/>
                  </a:lnTo>
                  <a:lnTo>
                    <a:pt x="21" y="35"/>
                  </a:lnTo>
                  <a:lnTo>
                    <a:pt x="21" y="17"/>
                  </a:lnTo>
                  <a:lnTo>
                    <a:pt x="21" y="0"/>
                  </a:lnTo>
                  <a:lnTo>
                    <a:pt x="40" y="17"/>
                  </a:lnTo>
                  <a:lnTo>
                    <a:pt x="40" y="35"/>
                  </a:lnTo>
                  <a:lnTo>
                    <a:pt x="40" y="54"/>
                  </a:lnTo>
                  <a:lnTo>
                    <a:pt x="40" y="71"/>
                  </a:lnTo>
                  <a:lnTo>
                    <a:pt x="40" y="90"/>
                  </a:lnTo>
                  <a:lnTo>
                    <a:pt x="40" y="107"/>
                  </a:lnTo>
                  <a:lnTo>
                    <a:pt x="59" y="125"/>
                  </a:lnTo>
                  <a:lnTo>
                    <a:pt x="59" y="161"/>
                  </a:lnTo>
                  <a:lnTo>
                    <a:pt x="80" y="198"/>
                  </a:lnTo>
                  <a:lnTo>
                    <a:pt x="59" y="198"/>
                  </a:lnTo>
                  <a:lnTo>
                    <a:pt x="59" y="17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0" name="Freeform 958"/>
            <p:cNvSpPr>
              <a:spLocks/>
            </p:cNvSpPr>
            <p:nvPr/>
          </p:nvSpPr>
          <p:spPr bwMode="gray">
            <a:xfrm>
              <a:off x="5682" y="1518"/>
              <a:ext cx="50" cy="18"/>
            </a:xfrm>
            <a:custGeom>
              <a:avLst/>
              <a:gdLst>
                <a:gd name="T0" fmla="*/ 0 w 99"/>
                <a:gd name="T1" fmla="*/ 9 h 36"/>
                <a:gd name="T2" fmla="*/ 0 w 99"/>
                <a:gd name="T3" fmla="*/ 5 h 36"/>
                <a:gd name="T4" fmla="*/ 5 w 99"/>
                <a:gd name="T5" fmla="*/ 0 h 36"/>
                <a:gd name="T6" fmla="*/ 15 w 99"/>
                <a:gd name="T7" fmla="*/ 0 h 36"/>
                <a:gd name="T8" fmla="*/ 25 w 99"/>
                <a:gd name="T9" fmla="*/ 5 h 36"/>
                <a:gd name="T10" fmla="*/ 25 w 99"/>
                <a:gd name="T11" fmla="*/ 9 h 36"/>
                <a:gd name="T12" fmla="*/ 20 w 99"/>
                <a:gd name="T13" fmla="*/ 9 h 36"/>
                <a:gd name="T14" fmla="*/ 10 w 99"/>
                <a:gd name="T15" fmla="*/ 9 h 36"/>
                <a:gd name="T16" fmla="*/ 0 w 99"/>
                <a:gd name="T17" fmla="*/ 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36"/>
                <a:gd name="T29" fmla="*/ 99 w 9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36">
                  <a:moveTo>
                    <a:pt x="0" y="36"/>
                  </a:moveTo>
                  <a:lnTo>
                    <a:pt x="0" y="17"/>
                  </a:lnTo>
                  <a:lnTo>
                    <a:pt x="19" y="0"/>
                  </a:lnTo>
                  <a:lnTo>
                    <a:pt x="59" y="0"/>
                  </a:lnTo>
                  <a:lnTo>
                    <a:pt x="99" y="17"/>
                  </a:lnTo>
                  <a:lnTo>
                    <a:pt x="99" y="36"/>
                  </a:lnTo>
                  <a:lnTo>
                    <a:pt x="78" y="36"/>
                  </a:lnTo>
                  <a:lnTo>
                    <a:pt x="38" y="36"/>
                  </a:lnTo>
                  <a:lnTo>
                    <a:pt x="0"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1" name="Freeform 959"/>
            <p:cNvSpPr>
              <a:spLocks/>
            </p:cNvSpPr>
            <p:nvPr/>
          </p:nvSpPr>
          <p:spPr bwMode="gray">
            <a:xfrm>
              <a:off x="5019" y="1402"/>
              <a:ext cx="0" cy="18"/>
            </a:xfrm>
            <a:custGeom>
              <a:avLst/>
              <a:gdLst>
                <a:gd name="T0" fmla="*/ 5 h 37"/>
                <a:gd name="T1" fmla="*/ 0 h 37"/>
                <a:gd name="T2" fmla="*/ 5 h 37"/>
                <a:gd name="T3" fmla="*/ 9 h 37"/>
                <a:gd name="T4" fmla="*/ 5 h 37"/>
                <a:gd name="T5" fmla="*/ 0 60000 65536"/>
                <a:gd name="T6" fmla="*/ 0 60000 65536"/>
                <a:gd name="T7" fmla="*/ 0 60000 65536"/>
                <a:gd name="T8" fmla="*/ 0 60000 65536"/>
                <a:gd name="T9" fmla="*/ 0 60000 65536"/>
                <a:gd name="T10" fmla="*/ 0 h 37"/>
                <a:gd name="T11" fmla="*/ 37 h 37"/>
              </a:gdLst>
              <a:ahLst/>
              <a:cxnLst>
                <a:cxn ang="T5">
                  <a:pos x="0" y="T0"/>
                </a:cxn>
                <a:cxn ang="T6">
                  <a:pos x="0" y="T1"/>
                </a:cxn>
                <a:cxn ang="T7">
                  <a:pos x="0" y="T2"/>
                </a:cxn>
                <a:cxn ang="T8">
                  <a:pos x="0" y="T3"/>
                </a:cxn>
                <a:cxn ang="T9">
                  <a:pos x="0" y="T4"/>
                </a:cxn>
              </a:cxnLst>
              <a:rect l="0" t="T10" r="0" b="T11"/>
              <a:pathLst>
                <a:path h="37">
                  <a:moveTo>
                    <a:pt x="0" y="20"/>
                  </a:moveTo>
                  <a:lnTo>
                    <a:pt x="0" y="0"/>
                  </a:lnTo>
                  <a:lnTo>
                    <a:pt x="0" y="20"/>
                  </a:lnTo>
                  <a:lnTo>
                    <a:pt x="0" y="37"/>
                  </a:lnTo>
                  <a:lnTo>
                    <a:pt x="0" y="2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2" name="Freeform 960"/>
            <p:cNvSpPr>
              <a:spLocks/>
            </p:cNvSpPr>
            <p:nvPr/>
          </p:nvSpPr>
          <p:spPr bwMode="gray">
            <a:xfrm>
              <a:off x="4647" y="1447"/>
              <a:ext cx="30" cy="8"/>
            </a:xfrm>
            <a:custGeom>
              <a:avLst/>
              <a:gdLst>
                <a:gd name="T0" fmla="*/ 15 w 62"/>
                <a:gd name="T1" fmla="*/ 0 h 17"/>
                <a:gd name="T2" fmla="*/ 10 w 62"/>
                <a:gd name="T3" fmla="*/ 0 h 17"/>
                <a:gd name="T4" fmla="*/ 10 w 62"/>
                <a:gd name="T5" fmla="*/ 4 h 17"/>
                <a:gd name="T6" fmla="*/ 5 w 62"/>
                <a:gd name="T7" fmla="*/ 4 h 17"/>
                <a:gd name="T8" fmla="*/ 0 w 62"/>
                <a:gd name="T9" fmla="*/ 0 h 17"/>
                <a:gd name="T10" fmla="*/ 5 w 62"/>
                <a:gd name="T11" fmla="*/ 0 h 17"/>
                <a:gd name="T12" fmla="*/ 10 w 62"/>
                <a:gd name="T13" fmla="*/ 0 h 17"/>
                <a:gd name="T14" fmla="*/ 15 w 62"/>
                <a:gd name="T15" fmla="*/ 0 h 17"/>
                <a:gd name="T16" fmla="*/ 10 w 62"/>
                <a:gd name="T17" fmla="*/ 0 h 17"/>
                <a:gd name="T18" fmla="*/ 10 w 62"/>
                <a:gd name="T19" fmla="*/ 4 h 17"/>
                <a:gd name="T20" fmla="*/ 10 w 62"/>
                <a:gd name="T21" fmla="*/ 0 h 17"/>
                <a:gd name="T22" fmla="*/ 15 w 6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7"/>
                <a:gd name="T38" fmla="*/ 62 w 6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7">
                  <a:moveTo>
                    <a:pt x="62" y="0"/>
                  </a:moveTo>
                  <a:lnTo>
                    <a:pt x="41" y="0"/>
                  </a:lnTo>
                  <a:lnTo>
                    <a:pt x="41" y="17"/>
                  </a:lnTo>
                  <a:lnTo>
                    <a:pt x="21" y="17"/>
                  </a:lnTo>
                  <a:lnTo>
                    <a:pt x="0" y="0"/>
                  </a:lnTo>
                  <a:lnTo>
                    <a:pt x="21" y="0"/>
                  </a:lnTo>
                  <a:lnTo>
                    <a:pt x="41" y="0"/>
                  </a:lnTo>
                  <a:lnTo>
                    <a:pt x="62" y="0"/>
                  </a:lnTo>
                  <a:lnTo>
                    <a:pt x="41" y="0"/>
                  </a:lnTo>
                  <a:lnTo>
                    <a:pt x="41" y="17"/>
                  </a:lnTo>
                  <a:lnTo>
                    <a:pt x="41" y="0"/>
                  </a:lnTo>
                  <a:lnTo>
                    <a:pt x="62" y="0"/>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3" name="Freeform 961"/>
            <p:cNvSpPr>
              <a:spLocks/>
            </p:cNvSpPr>
            <p:nvPr/>
          </p:nvSpPr>
          <p:spPr bwMode="gray">
            <a:xfrm>
              <a:off x="4567" y="1330"/>
              <a:ext cx="20" cy="18"/>
            </a:xfrm>
            <a:custGeom>
              <a:avLst/>
              <a:gdLst>
                <a:gd name="T0" fmla="*/ 10 w 40"/>
                <a:gd name="T1" fmla="*/ 0 h 37"/>
                <a:gd name="T2" fmla="*/ 10 w 40"/>
                <a:gd name="T3" fmla="*/ 5 h 37"/>
                <a:gd name="T4" fmla="*/ 5 w 40"/>
                <a:gd name="T5" fmla="*/ 9 h 37"/>
                <a:gd name="T6" fmla="*/ 5 w 40"/>
                <a:gd name="T7" fmla="*/ 5 h 37"/>
                <a:gd name="T8" fmla="*/ 0 w 40"/>
                <a:gd name="T9" fmla="*/ 5 h 37"/>
                <a:gd name="T10" fmla="*/ 5 w 40"/>
                <a:gd name="T11" fmla="*/ 5 h 37"/>
                <a:gd name="T12" fmla="*/ 10 w 40"/>
                <a:gd name="T13" fmla="*/ 5 h 37"/>
                <a:gd name="T14" fmla="*/ 10 w 4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0"/>
                  </a:moveTo>
                  <a:lnTo>
                    <a:pt x="40" y="20"/>
                  </a:lnTo>
                  <a:lnTo>
                    <a:pt x="21" y="37"/>
                  </a:lnTo>
                  <a:lnTo>
                    <a:pt x="21" y="20"/>
                  </a:lnTo>
                  <a:lnTo>
                    <a:pt x="0" y="20"/>
                  </a:lnTo>
                  <a:lnTo>
                    <a:pt x="21" y="20"/>
                  </a:lnTo>
                  <a:lnTo>
                    <a:pt x="40" y="20"/>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4" name="Freeform 962"/>
            <p:cNvSpPr>
              <a:spLocks/>
            </p:cNvSpPr>
            <p:nvPr/>
          </p:nvSpPr>
          <p:spPr bwMode="gray">
            <a:xfrm>
              <a:off x="5049" y="1393"/>
              <a:ext cx="110" cy="45"/>
            </a:xfrm>
            <a:custGeom>
              <a:avLst/>
              <a:gdLst>
                <a:gd name="T0" fmla="*/ 45 w 220"/>
                <a:gd name="T1" fmla="*/ 18 h 90"/>
                <a:gd name="T2" fmla="*/ 41 w 220"/>
                <a:gd name="T3" fmla="*/ 18 h 90"/>
                <a:gd name="T4" fmla="*/ 35 w 220"/>
                <a:gd name="T5" fmla="*/ 18 h 90"/>
                <a:gd name="T6" fmla="*/ 30 w 220"/>
                <a:gd name="T7" fmla="*/ 18 h 90"/>
                <a:gd name="T8" fmla="*/ 25 w 220"/>
                <a:gd name="T9" fmla="*/ 18 h 90"/>
                <a:gd name="T10" fmla="*/ 20 w 220"/>
                <a:gd name="T11" fmla="*/ 23 h 90"/>
                <a:gd name="T12" fmla="*/ 20 w 220"/>
                <a:gd name="T13" fmla="*/ 18 h 90"/>
                <a:gd name="T14" fmla="*/ 14 w 220"/>
                <a:gd name="T15" fmla="*/ 18 h 90"/>
                <a:gd name="T16" fmla="*/ 14 w 220"/>
                <a:gd name="T17" fmla="*/ 23 h 90"/>
                <a:gd name="T18" fmla="*/ 10 w 220"/>
                <a:gd name="T19" fmla="*/ 23 h 90"/>
                <a:gd name="T20" fmla="*/ 6 w 220"/>
                <a:gd name="T21" fmla="*/ 23 h 90"/>
                <a:gd name="T22" fmla="*/ 0 w 220"/>
                <a:gd name="T23" fmla="*/ 13 h 90"/>
                <a:gd name="T24" fmla="*/ 0 w 220"/>
                <a:gd name="T25" fmla="*/ 5 h 90"/>
                <a:gd name="T26" fmla="*/ 6 w 220"/>
                <a:gd name="T27" fmla="*/ 0 h 90"/>
                <a:gd name="T28" fmla="*/ 10 w 220"/>
                <a:gd name="T29" fmla="*/ 0 h 90"/>
                <a:gd name="T30" fmla="*/ 20 w 220"/>
                <a:gd name="T31" fmla="*/ 5 h 90"/>
                <a:gd name="T32" fmla="*/ 20 w 220"/>
                <a:gd name="T33" fmla="*/ 10 h 90"/>
                <a:gd name="T34" fmla="*/ 25 w 220"/>
                <a:gd name="T35" fmla="*/ 10 h 90"/>
                <a:gd name="T36" fmla="*/ 25 w 220"/>
                <a:gd name="T37" fmla="*/ 5 h 90"/>
                <a:gd name="T38" fmla="*/ 30 w 220"/>
                <a:gd name="T39" fmla="*/ 5 h 90"/>
                <a:gd name="T40" fmla="*/ 30 w 220"/>
                <a:gd name="T41" fmla="*/ 0 h 90"/>
                <a:gd name="T42" fmla="*/ 35 w 220"/>
                <a:gd name="T43" fmla="*/ 5 h 90"/>
                <a:gd name="T44" fmla="*/ 50 w 220"/>
                <a:gd name="T45" fmla="*/ 10 h 90"/>
                <a:gd name="T46" fmla="*/ 55 w 220"/>
                <a:gd name="T47" fmla="*/ 10 h 90"/>
                <a:gd name="T48" fmla="*/ 55 w 220"/>
                <a:gd name="T49" fmla="*/ 13 h 90"/>
                <a:gd name="T50" fmla="*/ 50 w 220"/>
                <a:gd name="T51" fmla="*/ 13 h 90"/>
                <a:gd name="T52" fmla="*/ 50 w 220"/>
                <a:gd name="T53" fmla="*/ 18 h 90"/>
                <a:gd name="T54" fmla="*/ 45 w 220"/>
                <a:gd name="T55" fmla="*/ 18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90"/>
                <a:gd name="T86" fmla="*/ 220 w 22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90">
                  <a:moveTo>
                    <a:pt x="180" y="71"/>
                  </a:moveTo>
                  <a:lnTo>
                    <a:pt x="161" y="71"/>
                  </a:lnTo>
                  <a:lnTo>
                    <a:pt x="140" y="71"/>
                  </a:lnTo>
                  <a:lnTo>
                    <a:pt x="121" y="71"/>
                  </a:lnTo>
                  <a:lnTo>
                    <a:pt x="99" y="71"/>
                  </a:lnTo>
                  <a:lnTo>
                    <a:pt x="80" y="90"/>
                  </a:lnTo>
                  <a:lnTo>
                    <a:pt x="80" y="71"/>
                  </a:lnTo>
                  <a:lnTo>
                    <a:pt x="59" y="71"/>
                  </a:lnTo>
                  <a:lnTo>
                    <a:pt x="59" y="90"/>
                  </a:lnTo>
                  <a:lnTo>
                    <a:pt x="40" y="90"/>
                  </a:lnTo>
                  <a:lnTo>
                    <a:pt x="21" y="90"/>
                  </a:lnTo>
                  <a:lnTo>
                    <a:pt x="0" y="54"/>
                  </a:lnTo>
                  <a:lnTo>
                    <a:pt x="0" y="17"/>
                  </a:lnTo>
                  <a:lnTo>
                    <a:pt x="21" y="0"/>
                  </a:lnTo>
                  <a:lnTo>
                    <a:pt x="40" y="0"/>
                  </a:lnTo>
                  <a:lnTo>
                    <a:pt x="80" y="17"/>
                  </a:lnTo>
                  <a:lnTo>
                    <a:pt x="80" y="37"/>
                  </a:lnTo>
                  <a:lnTo>
                    <a:pt x="99" y="37"/>
                  </a:lnTo>
                  <a:lnTo>
                    <a:pt x="99" y="17"/>
                  </a:lnTo>
                  <a:lnTo>
                    <a:pt x="121" y="17"/>
                  </a:lnTo>
                  <a:lnTo>
                    <a:pt x="121" y="0"/>
                  </a:lnTo>
                  <a:lnTo>
                    <a:pt x="140" y="17"/>
                  </a:lnTo>
                  <a:lnTo>
                    <a:pt x="199" y="37"/>
                  </a:lnTo>
                  <a:lnTo>
                    <a:pt x="220" y="37"/>
                  </a:lnTo>
                  <a:lnTo>
                    <a:pt x="220" y="54"/>
                  </a:lnTo>
                  <a:lnTo>
                    <a:pt x="199" y="54"/>
                  </a:lnTo>
                  <a:lnTo>
                    <a:pt x="199" y="71"/>
                  </a:lnTo>
                  <a:lnTo>
                    <a:pt x="18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5" name="Freeform 963"/>
            <p:cNvSpPr>
              <a:spLocks/>
            </p:cNvSpPr>
            <p:nvPr/>
          </p:nvSpPr>
          <p:spPr bwMode="gray">
            <a:xfrm>
              <a:off x="5089" y="1455"/>
              <a:ext cx="60" cy="19"/>
            </a:xfrm>
            <a:custGeom>
              <a:avLst/>
              <a:gdLst>
                <a:gd name="T0" fmla="*/ 0 w 119"/>
                <a:gd name="T1" fmla="*/ 10 h 36"/>
                <a:gd name="T2" fmla="*/ 5 w 119"/>
                <a:gd name="T3" fmla="*/ 5 h 36"/>
                <a:gd name="T4" fmla="*/ 11 w 119"/>
                <a:gd name="T5" fmla="*/ 0 h 36"/>
                <a:gd name="T6" fmla="*/ 15 w 119"/>
                <a:gd name="T7" fmla="*/ 0 h 36"/>
                <a:gd name="T8" fmla="*/ 21 w 119"/>
                <a:gd name="T9" fmla="*/ 5 h 36"/>
                <a:gd name="T10" fmla="*/ 25 w 119"/>
                <a:gd name="T11" fmla="*/ 10 h 36"/>
                <a:gd name="T12" fmla="*/ 30 w 119"/>
                <a:gd name="T13" fmla="*/ 10 h 36"/>
                <a:gd name="T14" fmla="*/ 25 w 119"/>
                <a:gd name="T15" fmla="*/ 10 h 36"/>
                <a:gd name="T16" fmla="*/ 21 w 119"/>
                <a:gd name="T17" fmla="*/ 10 h 36"/>
                <a:gd name="T18" fmla="*/ 15 w 119"/>
                <a:gd name="T19" fmla="*/ 10 h 36"/>
                <a:gd name="T20" fmla="*/ 11 w 119"/>
                <a:gd name="T21" fmla="*/ 10 h 36"/>
                <a:gd name="T22" fmla="*/ 0 w 119"/>
                <a:gd name="T23" fmla="*/ 1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36"/>
                <a:gd name="T38" fmla="*/ 119 w 11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36">
                  <a:moveTo>
                    <a:pt x="0" y="36"/>
                  </a:moveTo>
                  <a:lnTo>
                    <a:pt x="19" y="19"/>
                  </a:lnTo>
                  <a:lnTo>
                    <a:pt x="41" y="0"/>
                  </a:lnTo>
                  <a:lnTo>
                    <a:pt x="60" y="0"/>
                  </a:lnTo>
                  <a:lnTo>
                    <a:pt x="81" y="19"/>
                  </a:lnTo>
                  <a:lnTo>
                    <a:pt x="100" y="36"/>
                  </a:lnTo>
                  <a:lnTo>
                    <a:pt x="119" y="36"/>
                  </a:lnTo>
                  <a:lnTo>
                    <a:pt x="100" y="36"/>
                  </a:lnTo>
                  <a:lnTo>
                    <a:pt x="81" y="36"/>
                  </a:lnTo>
                  <a:lnTo>
                    <a:pt x="60" y="36"/>
                  </a:lnTo>
                  <a:lnTo>
                    <a:pt x="41" y="36"/>
                  </a:lnTo>
                  <a:lnTo>
                    <a:pt x="0"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6" name="Freeform 964"/>
            <p:cNvSpPr>
              <a:spLocks/>
            </p:cNvSpPr>
            <p:nvPr/>
          </p:nvSpPr>
          <p:spPr bwMode="gray">
            <a:xfrm>
              <a:off x="5190" y="1420"/>
              <a:ext cx="70" cy="18"/>
            </a:xfrm>
            <a:custGeom>
              <a:avLst/>
              <a:gdLst>
                <a:gd name="T0" fmla="*/ 0 w 140"/>
                <a:gd name="T1" fmla="*/ 0 h 36"/>
                <a:gd name="T2" fmla="*/ 10 w 140"/>
                <a:gd name="T3" fmla="*/ 0 h 36"/>
                <a:gd name="T4" fmla="*/ 25 w 140"/>
                <a:gd name="T5" fmla="*/ 0 h 36"/>
                <a:gd name="T6" fmla="*/ 30 w 140"/>
                <a:gd name="T7" fmla="*/ 0 h 36"/>
                <a:gd name="T8" fmla="*/ 35 w 140"/>
                <a:gd name="T9" fmla="*/ 0 h 36"/>
                <a:gd name="T10" fmla="*/ 35 w 140"/>
                <a:gd name="T11" fmla="*/ 5 h 36"/>
                <a:gd name="T12" fmla="*/ 30 w 140"/>
                <a:gd name="T13" fmla="*/ 5 h 36"/>
                <a:gd name="T14" fmla="*/ 30 w 140"/>
                <a:gd name="T15" fmla="*/ 9 h 36"/>
                <a:gd name="T16" fmla="*/ 25 w 140"/>
                <a:gd name="T17" fmla="*/ 9 h 36"/>
                <a:gd name="T18" fmla="*/ 14 w 140"/>
                <a:gd name="T19" fmla="*/ 5 h 36"/>
                <a:gd name="T20" fmla="*/ 5 w 140"/>
                <a:gd name="T21" fmla="*/ 5 h 36"/>
                <a:gd name="T22" fmla="*/ 0 w 140"/>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6"/>
                <a:gd name="T38" fmla="*/ 140 w 14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6">
                  <a:moveTo>
                    <a:pt x="0" y="0"/>
                  </a:moveTo>
                  <a:lnTo>
                    <a:pt x="40" y="0"/>
                  </a:lnTo>
                  <a:lnTo>
                    <a:pt x="100" y="0"/>
                  </a:lnTo>
                  <a:lnTo>
                    <a:pt x="121" y="0"/>
                  </a:lnTo>
                  <a:lnTo>
                    <a:pt x="140" y="0"/>
                  </a:lnTo>
                  <a:lnTo>
                    <a:pt x="140" y="17"/>
                  </a:lnTo>
                  <a:lnTo>
                    <a:pt x="121" y="17"/>
                  </a:lnTo>
                  <a:lnTo>
                    <a:pt x="121" y="36"/>
                  </a:lnTo>
                  <a:lnTo>
                    <a:pt x="100" y="36"/>
                  </a:lnTo>
                  <a:lnTo>
                    <a:pt x="59" y="17"/>
                  </a:lnTo>
                  <a:lnTo>
                    <a:pt x="21" y="17"/>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7" name="Freeform 965"/>
            <p:cNvSpPr>
              <a:spLocks/>
            </p:cNvSpPr>
            <p:nvPr/>
          </p:nvSpPr>
          <p:spPr bwMode="gray">
            <a:xfrm>
              <a:off x="5089" y="1447"/>
              <a:ext cx="20" cy="8"/>
            </a:xfrm>
            <a:custGeom>
              <a:avLst/>
              <a:gdLst>
                <a:gd name="T0" fmla="*/ 10 w 41"/>
                <a:gd name="T1" fmla="*/ 0 h 17"/>
                <a:gd name="T2" fmla="*/ 10 w 41"/>
                <a:gd name="T3" fmla="*/ 4 h 17"/>
                <a:gd name="T4" fmla="*/ 4 w 41"/>
                <a:gd name="T5" fmla="*/ 4 h 17"/>
                <a:gd name="T6" fmla="*/ 0 w 41"/>
                <a:gd name="T7" fmla="*/ 4 h 17"/>
                <a:gd name="T8" fmla="*/ 0 w 41"/>
                <a:gd name="T9" fmla="*/ 0 h 17"/>
                <a:gd name="T10" fmla="*/ 4 w 41"/>
                <a:gd name="T11" fmla="*/ 0 h 17"/>
                <a:gd name="T12" fmla="*/ 10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41" y="0"/>
                  </a:moveTo>
                  <a:lnTo>
                    <a:pt x="41" y="17"/>
                  </a:lnTo>
                  <a:lnTo>
                    <a:pt x="19" y="17"/>
                  </a:lnTo>
                  <a:lnTo>
                    <a:pt x="0" y="17"/>
                  </a:lnTo>
                  <a:lnTo>
                    <a:pt x="0" y="0"/>
                  </a:lnTo>
                  <a:lnTo>
                    <a:pt x="19" y="0"/>
                  </a:lnTo>
                  <a:lnTo>
                    <a:pt x="4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8" name="Freeform 966"/>
            <p:cNvSpPr>
              <a:spLocks/>
            </p:cNvSpPr>
            <p:nvPr/>
          </p:nvSpPr>
          <p:spPr bwMode="gray">
            <a:xfrm>
              <a:off x="3723" y="1375"/>
              <a:ext cx="271" cy="178"/>
            </a:xfrm>
            <a:custGeom>
              <a:avLst/>
              <a:gdLst>
                <a:gd name="T0" fmla="*/ 45 w 541"/>
                <a:gd name="T1" fmla="*/ 89 h 357"/>
                <a:gd name="T2" fmla="*/ 35 w 541"/>
                <a:gd name="T3" fmla="*/ 80 h 357"/>
                <a:gd name="T4" fmla="*/ 30 w 541"/>
                <a:gd name="T5" fmla="*/ 71 h 357"/>
                <a:gd name="T6" fmla="*/ 35 w 541"/>
                <a:gd name="T7" fmla="*/ 58 h 357"/>
                <a:gd name="T8" fmla="*/ 40 w 541"/>
                <a:gd name="T9" fmla="*/ 49 h 357"/>
                <a:gd name="T10" fmla="*/ 50 w 541"/>
                <a:gd name="T11" fmla="*/ 40 h 357"/>
                <a:gd name="T12" fmla="*/ 60 w 541"/>
                <a:gd name="T13" fmla="*/ 36 h 357"/>
                <a:gd name="T14" fmla="*/ 65 w 541"/>
                <a:gd name="T15" fmla="*/ 36 h 357"/>
                <a:gd name="T16" fmla="*/ 70 w 541"/>
                <a:gd name="T17" fmla="*/ 31 h 357"/>
                <a:gd name="T18" fmla="*/ 75 w 541"/>
                <a:gd name="T19" fmla="*/ 31 h 357"/>
                <a:gd name="T20" fmla="*/ 75 w 541"/>
                <a:gd name="T21" fmla="*/ 26 h 357"/>
                <a:gd name="T22" fmla="*/ 80 w 541"/>
                <a:gd name="T23" fmla="*/ 22 h 357"/>
                <a:gd name="T24" fmla="*/ 90 w 541"/>
                <a:gd name="T25" fmla="*/ 22 h 357"/>
                <a:gd name="T26" fmla="*/ 100 w 541"/>
                <a:gd name="T27" fmla="*/ 22 h 357"/>
                <a:gd name="T28" fmla="*/ 105 w 541"/>
                <a:gd name="T29" fmla="*/ 18 h 357"/>
                <a:gd name="T30" fmla="*/ 121 w 541"/>
                <a:gd name="T31" fmla="*/ 13 h 357"/>
                <a:gd name="T32" fmla="*/ 131 w 541"/>
                <a:gd name="T33" fmla="*/ 9 h 357"/>
                <a:gd name="T34" fmla="*/ 136 w 541"/>
                <a:gd name="T35" fmla="*/ 4 h 357"/>
                <a:gd name="T36" fmla="*/ 126 w 541"/>
                <a:gd name="T37" fmla="*/ 0 h 357"/>
                <a:gd name="T38" fmla="*/ 121 w 541"/>
                <a:gd name="T39" fmla="*/ 0 h 357"/>
                <a:gd name="T40" fmla="*/ 110 w 541"/>
                <a:gd name="T41" fmla="*/ 4 h 357"/>
                <a:gd name="T42" fmla="*/ 95 w 541"/>
                <a:gd name="T43" fmla="*/ 9 h 357"/>
                <a:gd name="T44" fmla="*/ 85 w 541"/>
                <a:gd name="T45" fmla="*/ 13 h 357"/>
                <a:gd name="T46" fmla="*/ 80 w 541"/>
                <a:gd name="T47" fmla="*/ 13 h 357"/>
                <a:gd name="T48" fmla="*/ 75 w 541"/>
                <a:gd name="T49" fmla="*/ 9 h 357"/>
                <a:gd name="T50" fmla="*/ 70 w 541"/>
                <a:gd name="T51" fmla="*/ 9 h 357"/>
                <a:gd name="T52" fmla="*/ 70 w 541"/>
                <a:gd name="T53" fmla="*/ 13 h 357"/>
                <a:gd name="T54" fmla="*/ 65 w 541"/>
                <a:gd name="T55" fmla="*/ 13 h 357"/>
                <a:gd name="T56" fmla="*/ 55 w 541"/>
                <a:gd name="T57" fmla="*/ 18 h 357"/>
                <a:gd name="T58" fmla="*/ 50 w 541"/>
                <a:gd name="T59" fmla="*/ 22 h 357"/>
                <a:gd name="T60" fmla="*/ 40 w 541"/>
                <a:gd name="T61" fmla="*/ 22 h 357"/>
                <a:gd name="T62" fmla="*/ 35 w 541"/>
                <a:gd name="T63" fmla="*/ 22 h 357"/>
                <a:gd name="T64" fmla="*/ 35 w 541"/>
                <a:gd name="T65" fmla="*/ 26 h 357"/>
                <a:gd name="T66" fmla="*/ 30 w 541"/>
                <a:gd name="T67" fmla="*/ 26 h 357"/>
                <a:gd name="T68" fmla="*/ 25 w 541"/>
                <a:gd name="T69" fmla="*/ 26 h 357"/>
                <a:gd name="T70" fmla="*/ 30 w 541"/>
                <a:gd name="T71" fmla="*/ 31 h 357"/>
                <a:gd name="T72" fmla="*/ 30 w 541"/>
                <a:gd name="T73" fmla="*/ 36 h 357"/>
                <a:gd name="T74" fmla="*/ 25 w 541"/>
                <a:gd name="T75" fmla="*/ 36 h 357"/>
                <a:gd name="T76" fmla="*/ 20 w 541"/>
                <a:gd name="T77" fmla="*/ 45 h 357"/>
                <a:gd name="T78" fmla="*/ 15 w 541"/>
                <a:gd name="T79" fmla="*/ 49 h 357"/>
                <a:gd name="T80" fmla="*/ 20 w 541"/>
                <a:gd name="T81" fmla="*/ 49 h 357"/>
                <a:gd name="T82" fmla="*/ 15 w 541"/>
                <a:gd name="T83" fmla="*/ 53 h 357"/>
                <a:gd name="T84" fmla="*/ 5 w 541"/>
                <a:gd name="T85" fmla="*/ 53 h 357"/>
                <a:gd name="T86" fmla="*/ 5 w 541"/>
                <a:gd name="T87" fmla="*/ 58 h 357"/>
                <a:gd name="T88" fmla="*/ 5 w 541"/>
                <a:gd name="T89" fmla="*/ 62 h 357"/>
                <a:gd name="T90" fmla="*/ 5 w 541"/>
                <a:gd name="T91" fmla="*/ 67 h 357"/>
                <a:gd name="T92" fmla="*/ 0 w 541"/>
                <a:gd name="T93" fmla="*/ 67 h 357"/>
                <a:gd name="T94" fmla="*/ 0 w 541"/>
                <a:gd name="T95" fmla="*/ 71 h 357"/>
                <a:gd name="T96" fmla="*/ 0 w 541"/>
                <a:gd name="T97" fmla="*/ 75 h 357"/>
                <a:gd name="T98" fmla="*/ 0 w 541"/>
                <a:gd name="T99" fmla="*/ 80 h 357"/>
                <a:gd name="T100" fmla="*/ 5 w 541"/>
                <a:gd name="T101" fmla="*/ 80 h 357"/>
                <a:gd name="T102" fmla="*/ 10 w 541"/>
                <a:gd name="T103" fmla="*/ 80 h 357"/>
                <a:gd name="T104" fmla="*/ 15 w 541"/>
                <a:gd name="T105" fmla="*/ 80 h 357"/>
                <a:gd name="T106" fmla="*/ 15 w 541"/>
                <a:gd name="T107" fmla="*/ 84 h 357"/>
                <a:gd name="T108" fmla="*/ 20 w 541"/>
                <a:gd name="T109" fmla="*/ 84 h 357"/>
                <a:gd name="T110" fmla="*/ 20 w 541"/>
                <a:gd name="T111" fmla="*/ 89 h 357"/>
                <a:gd name="T112" fmla="*/ 30 w 541"/>
                <a:gd name="T113" fmla="*/ 89 h 357"/>
                <a:gd name="T114" fmla="*/ 40 w 541"/>
                <a:gd name="T115" fmla="*/ 89 h 357"/>
                <a:gd name="T116" fmla="*/ 45 w 541"/>
                <a:gd name="T117" fmla="*/ 89 h 357"/>
                <a:gd name="T118" fmla="*/ 45 w 541"/>
                <a:gd name="T119" fmla="*/ 84 h 357"/>
                <a:gd name="T120" fmla="*/ 40 w 541"/>
                <a:gd name="T121" fmla="*/ 84 h 357"/>
                <a:gd name="T122" fmla="*/ 45 w 541"/>
                <a:gd name="T123" fmla="*/ 84 h 357"/>
                <a:gd name="T124" fmla="*/ 45 w 541"/>
                <a:gd name="T125" fmla="*/ 89 h 3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1"/>
                <a:gd name="T190" fmla="*/ 0 h 357"/>
                <a:gd name="T191" fmla="*/ 541 w 541"/>
                <a:gd name="T192" fmla="*/ 357 h 3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1" h="357">
                  <a:moveTo>
                    <a:pt x="180" y="357"/>
                  </a:moveTo>
                  <a:lnTo>
                    <a:pt x="140" y="322"/>
                  </a:lnTo>
                  <a:lnTo>
                    <a:pt x="119" y="286"/>
                  </a:lnTo>
                  <a:lnTo>
                    <a:pt x="140" y="232"/>
                  </a:lnTo>
                  <a:lnTo>
                    <a:pt x="159" y="197"/>
                  </a:lnTo>
                  <a:lnTo>
                    <a:pt x="199" y="161"/>
                  </a:lnTo>
                  <a:lnTo>
                    <a:pt x="240" y="144"/>
                  </a:lnTo>
                  <a:lnTo>
                    <a:pt x="259" y="144"/>
                  </a:lnTo>
                  <a:lnTo>
                    <a:pt x="280" y="126"/>
                  </a:lnTo>
                  <a:lnTo>
                    <a:pt x="299" y="126"/>
                  </a:lnTo>
                  <a:lnTo>
                    <a:pt x="299" y="107"/>
                  </a:lnTo>
                  <a:lnTo>
                    <a:pt x="320" y="90"/>
                  </a:lnTo>
                  <a:lnTo>
                    <a:pt x="359" y="90"/>
                  </a:lnTo>
                  <a:lnTo>
                    <a:pt x="399" y="90"/>
                  </a:lnTo>
                  <a:lnTo>
                    <a:pt x="420" y="73"/>
                  </a:lnTo>
                  <a:lnTo>
                    <a:pt x="481" y="53"/>
                  </a:lnTo>
                  <a:lnTo>
                    <a:pt x="522" y="36"/>
                  </a:lnTo>
                  <a:lnTo>
                    <a:pt x="541" y="17"/>
                  </a:lnTo>
                  <a:lnTo>
                    <a:pt x="501" y="0"/>
                  </a:lnTo>
                  <a:lnTo>
                    <a:pt x="481" y="0"/>
                  </a:lnTo>
                  <a:lnTo>
                    <a:pt x="439" y="17"/>
                  </a:lnTo>
                  <a:lnTo>
                    <a:pt x="380" y="36"/>
                  </a:lnTo>
                  <a:lnTo>
                    <a:pt x="339" y="53"/>
                  </a:lnTo>
                  <a:lnTo>
                    <a:pt x="320" y="53"/>
                  </a:lnTo>
                  <a:lnTo>
                    <a:pt x="299" y="36"/>
                  </a:lnTo>
                  <a:lnTo>
                    <a:pt x="280" y="36"/>
                  </a:lnTo>
                  <a:lnTo>
                    <a:pt x="280" y="53"/>
                  </a:lnTo>
                  <a:lnTo>
                    <a:pt x="259" y="53"/>
                  </a:lnTo>
                  <a:lnTo>
                    <a:pt x="220" y="73"/>
                  </a:lnTo>
                  <a:lnTo>
                    <a:pt x="199" y="90"/>
                  </a:lnTo>
                  <a:lnTo>
                    <a:pt x="159" y="90"/>
                  </a:lnTo>
                  <a:lnTo>
                    <a:pt x="140" y="90"/>
                  </a:lnTo>
                  <a:lnTo>
                    <a:pt x="140" y="107"/>
                  </a:lnTo>
                  <a:lnTo>
                    <a:pt x="119" y="107"/>
                  </a:lnTo>
                  <a:lnTo>
                    <a:pt x="99" y="107"/>
                  </a:lnTo>
                  <a:lnTo>
                    <a:pt x="119" y="126"/>
                  </a:lnTo>
                  <a:lnTo>
                    <a:pt x="119" y="144"/>
                  </a:lnTo>
                  <a:lnTo>
                    <a:pt x="99" y="144"/>
                  </a:lnTo>
                  <a:lnTo>
                    <a:pt x="80" y="180"/>
                  </a:lnTo>
                  <a:lnTo>
                    <a:pt x="59" y="197"/>
                  </a:lnTo>
                  <a:lnTo>
                    <a:pt x="80" y="197"/>
                  </a:lnTo>
                  <a:lnTo>
                    <a:pt x="59" y="213"/>
                  </a:lnTo>
                  <a:lnTo>
                    <a:pt x="19" y="213"/>
                  </a:lnTo>
                  <a:lnTo>
                    <a:pt x="19" y="232"/>
                  </a:lnTo>
                  <a:lnTo>
                    <a:pt x="19" y="249"/>
                  </a:lnTo>
                  <a:lnTo>
                    <a:pt x="19" y="268"/>
                  </a:lnTo>
                  <a:lnTo>
                    <a:pt x="0" y="268"/>
                  </a:lnTo>
                  <a:lnTo>
                    <a:pt x="0" y="286"/>
                  </a:lnTo>
                  <a:lnTo>
                    <a:pt x="0" y="303"/>
                  </a:lnTo>
                  <a:lnTo>
                    <a:pt x="0" y="322"/>
                  </a:lnTo>
                  <a:lnTo>
                    <a:pt x="19" y="322"/>
                  </a:lnTo>
                  <a:lnTo>
                    <a:pt x="40" y="322"/>
                  </a:lnTo>
                  <a:lnTo>
                    <a:pt x="59" y="322"/>
                  </a:lnTo>
                  <a:lnTo>
                    <a:pt x="59" y="339"/>
                  </a:lnTo>
                  <a:lnTo>
                    <a:pt x="80" y="339"/>
                  </a:lnTo>
                  <a:lnTo>
                    <a:pt x="80" y="357"/>
                  </a:lnTo>
                  <a:lnTo>
                    <a:pt x="119" y="357"/>
                  </a:lnTo>
                  <a:lnTo>
                    <a:pt x="159" y="357"/>
                  </a:lnTo>
                  <a:lnTo>
                    <a:pt x="180" y="357"/>
                  </a:lnTo>
                  <a:lnTo>
                    <a:pt x="180" y="339"/>
                  </a:lnTo>
                  <a:lnTo>
                    <a:pt x="159" y="339"/>
                  </a:lnTo>
                  <a:lnTo>
                    <a:pt x="180" y="339"/>
                  </a:lnTo>
                  <a:lnTo>
                    <a:pt x="180" y="35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69" name="Freeform 967"/>
            <p:cNvSpPr>
              <a:spLocks/>
            </p:cNvSpPr>
            <p:nvPr/>
          </p:nvSpPr>
          <p:spPr bwMode="gray">
            <a:xfrm>
              <a:off x="4457" y="1295"/>
              <a:ext cx="100" cy="53"/>
            </a:xfrm>
            <a:custGeom>
              <a:avLst/>
              <a:gdLst>
                <a:gd name="T0" fmla="*/ 4 w 202"/>
                <a:gd name="T1" fmla="*/ 27 h 106"/>
                <a:gd name="T2" fmla="*/ 0 w 202"/>
                <a:gd name="T3" fmla="*/ 27 h 106"/>
                <a:gd name="T4" fmla="*/ 0 w 202"/>
                <a:gd name="T5" fmla="*/ 23 h 106"/>
                <a:gd name="T6" fmla="*/ 0 w 202"/>
                <a:gd name="T7" fmla="*/ 18 h 106"/>
                <a:gd name="T8" fmla="*/ 4 w 202"/>
                <a:gd name="T9" fmla="*/ 18 h 106"/>
                <a:gd name="T10" fmla="*/ 10 w 202"/>
                <a:gd name="T11" fmla="*/ 13 h 106"/>
                <a:gd name="T12" fmla="*/ 15 w 202"/>
                <a:gd name="T13" fmla="*/ 5 h 106"/>
                <a:gd name="T14" fmla="*/ 25 w 202"/>
                <a:gd name="T15" fmla="*/ 0 h 106"/>
                <a:gd name="T16" fmla="*/ 30 w 202"/>
                <a:gd name="T17" fmla="*/ 0 h 106"/>
                <a:gd name="T18" fmla="*/ 30 w 202"/>
                <a:gd name="T19" fmla="*/ 5 h 106"/>
                <a:gd name="T20" fmla="*/ 30 w 202"/>
                <a:gd name="T21" fmla="*/ 9 h 106"/>
                <a:gd name="T22" fmla="*/ 30 w 202"/>
                <a:gd name="T23" fmla="*/ 5 h 106"/>
                <a:gd name="T24" fmla="*/ 34 w 202"/>
                <a:gd name="T25" fmla="*/ 9 h 106"/>
                <a:gd name="T26" fmla="*/ 45 w 202"/>
                <a:gd name="T27" fmla="*/ 13 h 106"/>
                <a:gd name="T28" fmla="*/ 50 w 202"/>
                <a:gd name="T29" fmla="*/ 18 h 106"/>
                <a:gd name="T30" fmla="*/ 45 w 202"/>
                <a:gd name="T31" fmla="*/ 18 h 106"/>
                <a:gd name="T32" fmla="*/ 34 w 202"/>
                <a:gd name="T33" fmla="*/ 23 h 106"/>
                <a:gd name="T34" fmla="*/ 30 w 202"/>
                <a:gd name="T35" fmla="*/ 23 h 106"/>
                <a:gd name="T36" fmla="*/ 25 w 202"/>
                <a:gd name="T37" fmla="*/ 23 h 106"/>
                <a:gd name="T38" fmla="*/ 20 w 202"/>
                <a:gd name="T39" fmla="*/ 23 h 106"/>
                <a:gd name="T40" fmla="*/ 15 w 202"/>
                <a:gd name="T41" fmla="*/ 23 h 106"/>
                <a:gd name="T42" fmla="*/ 4 w 202"/>
                <a:gd name="T43" fmla="*/ 27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2"/>
                <a:gd name="T67" fmla="*/ 0 h 106"/>
                <a:gd name="T68" fmla="*/ 202 w 20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2" h="106">
                  <a:moveTo>
                    <a:pt x="19" y="106"/>
                  </a:moveTo>
                  <a:lnTo>
                    <a:pt x="0" y="106"/>
                  </a:lnTo>
                  <a:lnTo>
                    <a:pt x="0" y="89"/>
                  </a:lnTo>
                  <a:lnTo>
                    <a:pt x="0" y="69"/>
                  </a:lnTo>
                  <a:lnTo>
                    <a:pt x="19" y="69"/>
                  </a:lnTo>
                  <a:lnTo>
                    <a:pt x="41" y="52"/>
                  </a:lnTo>
                  <a:lnTo>
                    <a:pt x="60" y="18"/>
                  </a:lnTo>
                  <a:lnTo>
                    <a:pt x="100" y="0"/>
                  </a:lnTo>
                  <a:lnTo>
                    <a:pt x="121" y="0"/>
                  </a:lnTo>
                  <a:lnTo>
                    <a:pt x="121" y="18"/>
                  </a:lnTo>
                  <a:lnTo>
                    <a:pt x="121" y="33"/>
                  </a:lnTo>
                  <a:lnTo>
                    <a:pt x="121" y="18"/>
                  </a:lnTo>
                  <a:lnTo>
                    <a:pt x="140" y="33"/>
                  </a:lnTo>
                  <a:lnTo>
                    <a:pt x="181" y="52"/>
                  </a:lnTo>
                  <a:lnTo>
                    <a:pt x="202" y="69"/>
                  </a:lnTo>
                  <a:lnTo>
                    <a:pt x="181" y="69"/>
                  </a:lnTo>
                  <a:lnTo>
                    <a:pt x="140" y="89"/>
                  </a:lnTo>
                  <a:lnTo>
                    <a:pt x="121" y="89"/>
                  </a:lnTo>
                  <a:lnTo>
                    <a:pt x="100" y="89"/>
                  </a:lnTo>
                  <a:lnTo>
                    <a:pt x="81" y="89"/>
                  </a:lnTo>
                  <a:lnTo>
                    <a:pt x="60" y="89"/>
                  </a:lnTo>
                  <a:lnTo>
                    <a:pt x="19" y="10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0" name="Freeform 968"/>
            <p:cNvSpPr>
              <a:spLocks/>
            </p:cNvSpPr>
            <p:nvPr/>
          </p:nvSpPr>
          <p:spPr bwMode="gray">
            <a:xfrm>
              <a:off x="4325" y="1277"/>
              <a:ext cx="40" cy="18"/>
            </a:xfrm>
            <a:custGeom>
              <a:avLst/>
              <a:gdLst>
                <a:gd name="T0" fmla="*/ 10 w 81"/>
                <a:gd name="T1" fmla="*/ 0 h 36"/>
                <a:gd name="T2" fmla="*/ 15 w 81"/>
                <a:gd name="T3" fmla="*/ 0 h 36"/>
                <a:gd name="T4" fmla="*/ 20 w 81"/>
                <a:gd name="T5" fmla="*/ 0 h 36"/>
                <a:gd name="T6" fmla="*/ 20 w 81"/>
                <a:gd name="T7" fmla="*/ 5 h 36"/>
                <a:gd name="T8" fmla="*/ 20 w 81"/>
                <a:gd name="T9" fmla="*/ 9 h 36"/>
                <a:gd name="T10" fmla="*/ 15 w 81"/>
                <a:gd name="T11" fmla="*/ 9 h 36"/>
                <a:gd name="T12" fmla="*/ 10 w 81"/>
                <a:gd name="T13" fmla="*/ 9 h 36"/>
                <a:gd name="T14" fmla="*/ 4 w 81"/>
                <a:gd name="T15" fmla="*/ 9 h 36"/>
                <a:gd name="T16" fmla="*/ 4 w 81"/>
                <a:gd name="T17" fmla="*/ 5 h 36"/>
                <a:gd name="T18" fmla="*/ 0 w 81"/>
                <a:gd name="T19" fmla="*/ 0 h 36"/>
                <a:gd name="T20" fmla="*/ 4 w 81"/>
                <a:gd name="T21" fmla="*/ 0 h 36"/>
                <a:gd name="T22" fmla="*/ 10 w 81"/>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36"/>
                <a:gd name="T38" fmla="*/ 81 w 81"/>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36">
                  <a:moveTo>
                    <a:pt x="41" y="0"/>
                  </a:moveTo>
                  <a:lnTo>
                    <a:pt x="60" y="0"/>
                  </a:lnTo>
                  <a:lnTo>
                    <a:pt x="81" y="0"/>
                  </a:lnTo>
                  <a:lnTo>
                    <a:pt x="81" y="17"/>
                  </a:lnTo>
                  <a:lnTo>
                    <a:pt x="81" y="36"/>
                  </a:lnTo>
                  <a:lnTo>
                    <a:pt x="60" y="36"/>
                  </a:lnTo>
                  <a:lnTo>
                    <a:pt x="41" y="36"/>
                  </a:lnTo>
                  <a:lnTo>
                    <a:pt x="19" y="36"/>
                  </a:lnTo>
                  <a:lnTo>
                    <a:pt x="19" y="17"/>
                  </a:lnTo>
                  <a:lnTo>
                    <a:pt x="0" y="0"/>
                  </a:lnTo>
                  <a:lnTo>
                    <a:pt x="19" y="0"/>
                  </a:lnTo>
                  <a:lnTo>
                    <a:pt x="4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1" name="Freeform 969"/>
            <p:cNvSpPr>
              <a:spLocks/>
            </p:cNvSpPr>
            <p:nvPr/>
          </p:nvSpPr>
          <p:spPr bwMode="gray">
            <a:xfrm>
              <a:off x="4345" y="1240"/>
              <a:ext cx="121" cy="81"/>
            </a:xfrm>
            <a:custGeom>
              <a:avLst/>
              <a:gdLst>
                <a:gd name="T0" fmla="*/ 56 w 241"/>
                <a:gd name="T1" fmla="*/ 36 h 161"/>
                <a:gd name="T2" fmla="*/ 56 w 241"/>
                <a:gd name="T3" fmla="*/ 41 h 161"/>
                <a:gd name="T4" fmla="*/ 51 w 241"/>
                <a:gd name="T5" fmla="*/ 41 h 161"/>
                <a:gd name="T6" fmla="*/ 35 w 241"/>
                <a:gd name="T7" fmla="*/ 41 h 161"/>
                <a:gd name="T8" fmla="*/ 30 w 241"/>
                <a:gd name="T9" fmla="*/ 36 h 161"/>
                <a:gd name="T10" fmla="*/ 20 w 241"/>
                <a:gd name="T11" fmla="*/ 36 h 161"/>
                <a:gd name="T12" fmla="*/ 15 w 241"/>
                <a:gd name="T13" fmla="*/ 36 h 161"/>
                <a:gd name="T14" fmla="*/ 15 w 241"/>
                <a:gd name="T15" fmla="*/ 28 h 161"/>
                <a:gd name="T16" fmla="*/ 10 w 241"/>
                <a:gd name="T17" fmla="*/ 28 h 161"/>
                <a:gd name="T18" fmla="*/ 15 w 241"/>
                <a:gd name="T19" fmla="*/ 28 h 161"/>
                <a:gd name="T20" fmla="*/ 20 w 241"/>
                <a:gd name="T21" fmla="*/ 23 h 161"/>
                <a:gd name="T22" fmla="*/ 25 w 241"/>
                <a:gd name="T23" fmla="*/ 19 h 161"/>
                <a:gd name="T24" fmla="*/ 20 w 241"/>
                <a:gd name="T25" fmla="*/ 19 h 161"/>
                <a:gd name="T26" fmla="*/ 15 w 241"/>
                <a:gd name="T27" fmla="*/ 19 h 161"/>
                <a:gd name="T28" fmla="*/ 10 w 241"/>
                <a:gd name="T29" fmla="*/ 19 h 161"/>
                <a:gd name="T30" fmla="*/ 10 w 241"/>
                <a:gd name="T31" fmla="*/ 14 h 161"/>
                <a:gd name="T32" fmla="*/ 0 w 241"/>
                <a:gd name="T33" fmla="*/ 14 h 161"/>
                <a:gd name="T34" fmla="*/ 10 w 241"/>
                <a:gd name="T35" fmla="*/ 9 h 161"/>
                <a:gd name="T36" fmla="*/ 15 w 241"/>
                <a:gd name="T37" fmla="*/ 0 h 161"/>
                <a:gd name="T38" fmla="*/ 20 w 241"/>
                <a:gd name="T39" fmla="*/ 0 h 161"/>
                <a:gd name="T40" fmla="*/ 30 w 241"/>
                <a:gd name="T41" fmla="*/ 0 h 161"/>
                <a:gd name="T42" fmla="*/ 35 w 241"/>
                <a:gd name="T43" fmla="*/ 5 h 161"/>
                <a:gd name="T44" fmla="*/ 40 w 241"/>
                <a:gd name="T45" fmla="*/ 9 h 161"/>
                <a:gd name="T46" fmla="*/ 35 w 241"/>
                <a:gd name="T47" fmla="*/ 9 h 161"/>
                <a:gd name="T48" fmla="*/ 35 w 241"/>
                <a:gd name="T49" fmla="*/ 14 h 161"/>
                <a:gd name="T50" fmla="*/ 35 w 241"/>
                <a:gd name="T51" fmla="*/ 19 h 161"/>
                <a:gd name="T52" fmla="*/ 30 w 241"/>
                <a:gd name="T53" fmla="*/ 19 h 161"/>
                <a:gd name="T54" fmla="*/ 35 w 241"/>
                <a:gd name="T55" fmla="*/ 19 h 161"/>
                <a:gd name="T56" fmla="*/ 40 w 241"/>
                <a:gd name="T57" fmla="*/ 19 h 161"/>
                <a:gd name="T58" fmla="*/ 45 w 241"/>
                <a:gd name="T59" fmla="*/ 23 h 161"/>
                <a:gd name="T60" fmla="*/ 51 w 241"/>
                <a:gd name="T61" fmla="*/ 23 h 161"/>
                <a:gd name="T62" fmla="*/ 56 w 241"/>
                <a:gd name="T63" fmla="*/ 23 h 161"/>
                <a:gd name="T64" fmla="*/ 61 w 241"/>
                <a:gd name="T65" fmla="*/ 28 h 161"/>
                <a:gd name="T66" fmla="*/ 56 w 241"/>
                <a:gd name="T67" fmla="*/ 28 h 161"/>
                <a:gd name="T68" fmla="*/ 56 w 241"/>
                <a:gd name="T69" fmla="*/ 32 h 161"/>
                <a:gd name="T70" fmla="*/ 56 w 241"/>
                <a:gd name="T71" fmla="*/ 3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161"/>
                <a:gd name="T110" fmla="*/ 241 w 241"/>
                <a:gd name="T111" fmla="*/ 161 h 1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161">
                  <a:moveTo>
                    <a:pt x="222" y="142"/>
                  </a:moveTo>
                  <a:lnTo>
                    <a:pt x="222" y="161"/>
                  </a:lnTo>
                  <a:lnTo>
                    <a:pt x="201" y="161"/>
                  </a:lnTo>
                  <a:lnTo>
                    <a:pt x="140" y="161"/>
                  </a:lnTo>
                  <a:lnTo>
                    <a:pt x="119" y="142"/>
                  </a:lnTo>
                  <a:lnTo>
                    <a:pt x="80" y="142"/>
                  </a:lnTo>
                  <a:lnTo>
                    <a:pt x="59" y="142"/>
                  </a:lnTo>
                  <a:lnTo>
                    <a:pt x="59" y="109"/>
                  </a:lnTo>
                  <a:lnTo>
                    <a:pt x="40" y="109"/>
                  </a:lnTo>
                  <a:lnTo>
                    <a:pt x="59" y="109"/>
                  </a:lnTo>
                  <a:lnTo>
                    <a:pt x="80" y="90"/>
                  </a:lnTo>
                  <a:lnTo>
                    <a:pt x="99" y="73"/>
                  </a:lnTo>
                  <a:lnTo>
                    <a:pt x="80" y="73"/>
                  </a:lnTo>
                  <a:lnTo>
                    <a:pt x="59" y="73"/>
                  </a:lnTo>
                  <a:lnTo>
                    <a:pt x="40" y="73"/>
                  </a:lnTo>
                  <a:lnTo>
                    <a:pt x="40" y="56"/>
                  </a:lnTo>
                  <a:lnTo>
                    <a:pt x="0" y="56"/>
                  </a:lnTo>
                  <a:lnTo>
                    <a:pt x="40" y="36"/>
                  </a:lnTo>
                  <a:lnTo>
                    <a:pt x="59" y="0"/>
                  </a:lnTo>
                  <a:lnTo>
                    <a:pt x="80" y="0"/>
                  </a:lnTo>
                  <a:lnTo>
                    <a:pt x="119" y="0"/>
                  </a:lnTo>
                  <a:lnTo>
                    <a:pt x="140" y="19"/>
                  </a:lnTo>
                  <a:lnTo>
                    <a:pt x="159" y="36"/>
                  </a:lnTo>
                  <a:lnTo>
                    <a:pt x="140" y="36"/>
                  </a:lnTo>
                  <a:lnTo>
                    <a:pt x="140" y="56"/>
                  </a:lnTo>
                  <a:lnTo>
                    <a:pt x="140" y="73"/>
                  </a:lnTo>
                  <a:lnTo>
                    <a:pt x="119" y="73"/>
                  </a:lnTo>
                  <a:lnTo>
                    <a:pt x="140" y="73"/>
                  </a:lnTo>
                  <a:lnTo>
                    <a:pt x="159" y="73"/>
                  </a:lnTo>
                  <a:lnTo>
                    <a:pt x="180" y="90"/>
                  </a:lnTo>
                  <a:lnTo>
                    <a:pt x="201" y="90"/>
                  </a:lnTo>
                  <a:lnTo>
                    <a:pt x="222" y="90"/>
                  </a:lnTo>
                  <a:lnTo>
                    <a:pt x="241" y="109"/>
                  </a:lnTo>
                  <a:lnTo>
                    <a:pt x="222" y="109"/>
                  </a:lnTo>
                  <a:lnTo>
                    <a:pt x="222" y="127"/>
                  </a:lnTo>
                  <a:lnTo>
                    <a:pt x="222" y="142"/>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72" name="Freeform 970"/>
            <p:cNvSpPr>
              <a:spLocks/>
            </p:cNvSpPr>
            <p:nvPr/>
          </p:nvSpPr>
          <p:spPr bwMode="gray">
            <a:xfrm>
              <a:off x="4386" y="1366"/>
              <a:ext cx="19" cy="17"/>
            </a:xfrm>
            <a:custGeom>
              <a:avLst/>
              <a:gdLst>
                <a:gd name="T0" fmla="*/ 0 w 39"/>
                <a:gd name="T1" fmla="*/ 4 h 35"/>
                <a:gd name="T2" fmla="*/ 4 w 39"/>
                <a:gd name="T3" fmla="*/ 4 h 35"/>
                <a:gd name="T4" fmla="*/ 4 w 39"/>
                <a:gd name="T5" fmla="*/ 0 h 35"/>
                <a:gd name="T6" fmla="*/ 9 w 39"/>
                <a:gd name="T7" fmla="*/ 0 h 35"/>
                <a:gd name="T8" fmla="*/ 9 w 39"/>
                <a:gd name="T9" fmla="*/ 4 h 35"/>
                <a:gd name="T10" fmla="*/ 4 w 39"/>
                <a:gd name="T11" fmla="*/ 8 h 35"/>
                <a:gd name="T12" fmla="*/ 4 w 39"/>
                <a:gd name="T13" fmla="*/ 4 h 35"/>
                <a:gd name="T14" fmla="*/ 0 w 39"/>
                <a:gd name="T15" fmla="*/ 4 h 3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5"/>
                <a:gd name="T26" fmla="*/ 39 w 3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5">
                  <a:moveTo>
                    <a:pt x="0" y="18"/>
                  </a:moveTo>
                  <a:lnTo>
                    <a:pt x="19" y="18"/>
                  </a:lnTo>
                  <a:lnTo>
                    <a:pt x="19" y="0"/>
                  </a:lnTo>
                  <a:lnTo>
                    <a:pt x="39" y="0"/>
                  </a:lnTo>
                  <a:lnTo>
                    <a:pt x="39" y="18"/>
                  </a:lnTo>
                  <a:lnTo>
                    <a:pt x="19" y="35"/>
                  </a:lnTo>
                  <a:lnTo>
                    <a:pt x="19" y="18"/>
                  </a:lnTo>
                  <a:lnTo>
                    <a:pt x="0" y="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3" name="Freeform 971"/>
            <p:cNvSpPr>
              <a:spLocks/>
            </p:cNvSpPr>
            <p:nvPr/>
          </p:nvSpPr>
          <p:spPr bwMode="gray">
            <a:xfrm>
              <a:off x="4325" y="1240"/>
              <a:ext cx="10" cy="0"/>
            </a:xfrm>
            <a:custGeom>
              <a:avLst/>
              <a:gdLst>
                <a:gd name="T0" fmla="*/ 5 w 19"/>
                <a:gd name="T1" fmla="*/ 0 w 19"/>
                <a:gd name="T2" fmla="*/ 5 w 19"/>
                <a:gd name="T3" fmla="*/ 0 60000 65536"/>
                <a:gd name="T4" fmla="*/ 0 60000 65536"/>
                <a:gd name="T5" fmla="*/ 0 60000 65536"/>
                <a:gd name="T6" fmla="*/ 0 w 19"/>
                <a:gd name="T7" fmla="*/ 19 w 19"/>
              </a:gdLst>
              <a:ahLst/>
              <a:cxnLst>
                <a:cxn ang="T3">
                  <a:pos x="T0" y="0"/>
                </a:cxn>
                <a:cxn ang="T4">
                  <a:pos x="T1" y="0"/>
                </a:cxn>
                <a:cxn ang="T5">
                  <a:pos x="T2" y="0"/>
                </a:cxn>
              </a:cxnLst>
              <a:rect l="T6" t="0" r="T7" b="0"/>
              <a:pathLst>
                <a:path w="19">
                  <a:moveTo>
                    <a:pt x="19" y="0"/>
                  </a:moveTo>
                  <a:lnTo>
                    <a:pt x="0" y="0"/>
                  </a:lnTo>
                  <a:lnTo>
                    <a:pt x="19"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4" name="Freeform 972"/>
            <p:cNvSpPr>
              <a:spLocks/>
            </p:cNvSpPr>
            <p:nvPr/>
          </p:nvSpPr>
          <p:spPr bwMode="gray">
            <a:xfrm>
              <a:off x="3602" y="1259"/>
              <a:ext cx="110" cy="27"/>
            </a:xfrm>
            <a:custGeom>
              <a:avLst/>
              <a:gdLst>
                <a:gd name="T0" fmla="*/ 45 w 219"/>
                <a:gd name="T1" fmla="*/ 5 h 54"/>
                <a:gd name="T2" fmla="*/ 40 w 219"/>
                <a:gd name="T3" fmla="*/ 5 h 54"/>
                <a:gd name="T4" fmla="*/ 35 w 219"/>
                <a:gd name="T5" fmla="*/ 5 h 54"/>
                <a:gd name="T6" fmla="*/ 35 w 219"/>
                <a:gd name="T7" fmla="*/ 10 h 54"/>
                <a:gd name="T8" fmla="*/ 30 w 219"/>
                <a:gd name="T9" fmla="*/ 14 h 54"/>
                <a:gd name="T10" fmla="*/ 30 w 219"/>
                <a:gd name="T11" fmla="*/ 10 h 54"/>
                <a:gd name="T12" fmla="*/ 25 w 219"/>
                <a:gd name="T13" fmla="*/ 10 h 54"/>
                <a:gd name="T14" fmla="*/ 20 w 219"/>
                <a:gd name="T15" fmla="*/ 5 h 54"/>
                <a:gd name="T16" fmla="*/ 25 w 219"/>
                <a:gd name="T17" fmla="*/ 5 h 54"/>
                <a:gd name="T18" fmla="*/ 30 w 219"/>
                <a:gd name="T19" fmla="*/ 5 h 54"/>
                <a:gd name="T20" fmla="*/ 25 w 219"/>
                <a:gd name="T21" fmla="*/ 5 h 54"/>
                <a:gd name="T22" fmla="*/ 20 w 219"/>
                <a:gd name="T23" fmla="*/ 5 h 54"/>
                <a:gd name="T24" fmla="*/ 25 w 219"/>
                <a:gd name="T25" fmla="*/ 5 h 54"/>
                <a:gd name="T26" fmla="*/ 20 w 219"/>
                <a:gd name="T27" fmla="*/ 0 h 54"/>
                <a:gd name="T28" fmla="*/ 15 w 219"/>
                <a:gd name="T29" fmla="*/ 5 h 54"/>
                <a:gd name="T30" fmla="*/ 10 w 219"/>
                <a:gd name="T31" fmla="*/ 5 h 54"/>
                <a:gd name="T32" fmla="*/ 5 w 219"/>
                <a:gd name="T33" fmla="*/ 5 h 54"/>
                <a:gd name="T34" fmla="*/ 0 w 219"/>
                <a:gd name="T35" fmla="*/ 5 h 54"/>
                <a:gd name="T36" fmla="*/ 5 w 219"/>
                <a:gd name="T37" fmla="*/ 0 h 54"/>
                <a:gd name="T38" fmla="*/ 15 w 219"/>
                <a:gd name="T39" fmla="*/ 0 h 54"/>
                <a:gd name="T40" fmla="*/ 25 w 219"/>
                <a:gd name="T41" fmla="*/ 0 h 54"/>
                <a:gd name="T42" fmla="*/ 30 w 219"/>
                <a:gd name="T43" fmla="*/ 0 h 54"/>
                <a:gd name="T44" fmla="*/ 40 w 219"/>
                <a:gd name="T45" fmla="*/ 0 h 54"/>
                <a:gd name="T46" fmla="*/ 45 w 219"/>
                <a:gd name="T47" fmla="*/ 0 h 54"/>
                <a:gd name="T48" fmla="*/ 50 w 219"/>
                <a:gd name="T49" fmla="*/ 0 h 54"/>
                <a:gd name="T50" fmla="*/ 55 w 219"/>
                <a:gd name="T51" fmla="*/ 0 h 54"/>
                <a:gd name="T52" fmla="*/ 55 w 219"/>
                <a:gd name="T53" fmla="*/ 5 h 54"/>
                <a:gd name="T54" fmla="*/ 50 w 219"/>
                <a:gd name="T55" fmla="*/ 5 h 54"/>
                <a:gd name="T56" fmla="*/ 45 w 219"/>
                <a:gd name="T57" fmla="*/ 5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9"/>
                <a:gd name="T88" fmla="*/ 0 h 54"/>
                <a:gd name="T89" fmla="*/ 219 w 219"/>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9" h="54">
                  <a:moveTo>
                    <a:pt x="180" y="18"/>
                  </a:moveTo>
                  <a:lnTo>
                    <a:pt x="159" y="18"/>
                  </a:lnTo>
                  <a:lnTo>
                    <a:pt x="140" y="18"/>
                  </a:lnTo>
                  <a:lnTo>
                    <a:pt x="140" y="37"/>
                  </a:lnTo>
                  <a:lnTo>
                    <a:pt x="119" y="54"/>
                  </a:lnTo>
                  <a:lnTo>
                    <a:pt x="119" y="37"/>
                  </a:lnTo>
                  <a:lnTo>
                    <a:pt x="100" y="37"/>
                  </a:lnTo>
                  <a:lnTo>
                    <a:pt x="78" y="18"/>
                  </a:lnTo>
                  <a:lnTo>
                    <a:pt x="100" y="18"/>
                  </a:lnTo>
                  <a:lnTo>
                    <a:pt x="119" y="18"/>
                  </a:lnTo>
                  <a:lnTo>
                    <a:pt x="100" y="18"/>
                  </a:lnTo>
                  <a:lnTo>
                    <a:pt x="78" y="18"/>
                  </a:lnTo>
                  <a:lnTo>
                    <a:pt x="100" y="18"/>
                  </a:lnTo>
                  <a:lnTo>
                    <a:pt x="78" y="0"/>
                  </a:lnTo>
                  <a:lnTo>
                    <a:pt x="59" y="18"/>
                  </a:lnTo>
                  <a:lnTo>
                    <a:pt x="40" y="18"/>
                  </a:lnTo>
                  <a:lnTo>
                    <a:pt x="19" y="18"/>
                  </a:lnTo>
                  <a:lnTo>
                    <a:pt x="0" y="18"/>
                  </a:lnTo>
                  <a:lnTo>
                    <a:pt x="19" y="0"/>
                  </a:lnTo>
                  <a:lnTo>
                    <a:pt x="59" y="0"/>
                  </a:lnTo>
                  <a:lnTo>
                    <a:pt x="100" y="0"/>
                  </a:lnTo>
                  <a:lnTo>
                    <a:pt x="119" y="0"/>
                  </a:lnTo>
                  <a:lnTo>
                    <a:pt x="159" y="0"/>
                  </a:lnTo>
                  <a:lnTo>
                    <a:pt x="180" y="0"/>
                  </a:lnTo>
                  <a:lnTo>
                    <a:pt x="199" y="0"/>
                  </a:lnTo>
                  <a:lnTo>
                    <a:pt x="219" y="0"/>
                  </a:lnTo>
                  <a:lnTo>
                    <a:pt x="219" y="18"/>
                  </a:lnTo>
                  <a:lnTo>
                    <a:pt x="199" y="18"/>
                  </a:lnTo>
                  <a:lnTo>
                    <a:pt x="180" y="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5" name="Freeform 973"/>
            <p:cNvSpPr>
              <a:spLocks/>
            </p:cNvSpPr>
            <p:nvPr/>
          </p:nvSpPr>
          <p:spPr bwMode="gray">
            <a:xfrm>
              <a:off x="3893" y="1240"/>
              <a:ext cx="30" cy="19"/>
            </a:xfrm>
            <a:custGeom>
              <a:avLst/>
              <a:gdLst>
                <a:gd name="T0" fmla="*/ 0 w 60"/>
                <a:gd name="T1" fmla="*/ 10 h 36"/>
                <a:gd name="T2" fmla="*/ 0 w 60"/>
                <a:gd name="T3" fmla="*/ 5 h 36"/>
                <a:gd name="T4" fmla="*/ 0 w 60"/>
                <a:gd name="T5" fmla="*/ 0 h 36"/>
                <a:gd name="T6" fmla="*/ 11 w 60"/>
                <a:gd name="T7" fmla="*/ 0 h 36"/>
                <a:gd name="T8" fmla="*/ 15 w 60"/>
                <a:gd name="T9" fmla="*/ 0 h 36"/>
                <a:gd name="T10" fmla="*/ 15 w 60"/>
                <a:gd name="T11" fmla="*/ 5 h 36"/>
                <a:gd name="T12" fmla="*/ 11 w 60"/>
                <a:gd name="T13" fmla="*/ 10 h 36"/>
                <a:gd name="T14" fmla="*/ 0 w 60"/>
                <a:gd name="T15" fmla="*/ 10 h 3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6"/>
                <a:gd name="T26" fmla="*/ 60 w 6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6">
                  <a:moveTo>
                    <a:pt x="0" y="36"/>
                  </a:moveTo>
                  <a:lnTo>
                    <a:pt x="0" y="19"/>
                  </a:lnTo>
                  <a:lnTo>
                    <a:pt x="0" y="0"/>
                  </a:lnTo>
                  <a:lnTo>
                    <a:pt x="41" y="0"/>
                  </a:lnTo>
                  <a:lnTo>
                    <a:pt x="60" y="0"/>
                  </a:lnTo>
                  <a:lnTo>
                    <a:pt x="60" y="19"/>
                  </a:lnTo>
                  <a:lnTo>
                    <a:pt x="41" y="36"/>
                  </a:lnTo>
                  <a:lnTo>
                    <a:pt x="0"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6" name="Freeform 974"/>
            <p:cNvSpPr>
              <a:spLocks/>
            </p:cNvSpPr>
            <p:nvPr/>
          </p:nvSpPr>
          <p:spPr bwMode="gray">
            <a:xfrm>
              <a:off x="3843" y="1250"/>
              <a:ext cx="41" cy="17"/>
            </a:xfrm>
            <a:custGeom>
              <a:avLst/>
              <a:gdLst>
                <a:gd name="T0" fmla="*/ 21 w 80"/>
                <a:gd name="T1" fmla="*/ 0 h 35"/>
                <a:gd name="T2" fmla="*/ 21 w 80"/>
                <a:gd name="T3" fmla="*/ 4 h 35"/>
                <a:gd name="T4" fmla="*/ 15 w 80"/>
                <a:gd name="T5" fmla="*/ 8 h 35"/>
                <a:gd name="T6" fmla="*/ 11 w 80"/>
                <a:gd name="T7" fmla="*/ 8 h 35"/>
                <a:gd name="T8" fmla="*/ 15 w 80"/>
                <a:gd name="T9" fmla="*/ 8 h 35"/>
                <a:gd name="T10" fmla="*/ 11 w 80"/>
                <a:gd name="T11" fmla="*/ 8 h 35"/>
                <a:gd name="T12" fmla="*/ 5 w 80"/>
                <a:gd name="T13" fmla="*/ 8 h 35"/>
                <a:gd name="T14" fmla="*/ 0 w 80"/>
                <a:gd name="T15" fmla="*/ 8 h 35"/>
                <a:gd name="T16" fmla="*/ 0 w 80"/>
                <a:gd name="T17" fmla="*/ 4 h 35"/>
                <a:gd name="T18" fmla="*/ 5 w 80"/>
                <a:gd name="T19" fmla="*/ 4 h 35"/>
                <a:gd name="T20" fmla="*/ 5 w 80"/>
                <a:gd name="T21" fmla="*/ 0 h 35"/>
                <a:gd name="T22" fmla="*/ 11 w 80"/>
                <a:gd name="T23" fmla="*/ 0 h 35"/>
                <a:gd name="T24" fmla="*/ 15 w 80"/>
                <a:gd name="T25" fmla="*/ 0 h 35"/>
                <a:gd name="T26" fmla="*/ 21 w 80"/>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5"/>
                <a:gd name="T44" fmla="*/ 80 w 80"/>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5">
                  <a:moveTo>
                    <a:pt x="80" y="0"/>
                  </a:moveTo>
                  <a:lnTo>
                    <a:pt x="80" y="17"/>
                  </a:lnTo>
                  <a:lnTo>
                    <a:pt x="59" y="35"/>
                  </a:lnTo>
                  <a:lnTo>
                    <a:pt x="40" y="35"/>
                  </a:lnTo>
                  <a:lnTo>
                    <a:pt x="59" y="35"/>
                  </a:lnTo>
                  <a:lnTo>
                    <a:pt x="40" y="35"/>
                  </a:lnTo>
                  <a:lnTo>
                    <a:pt x="19" y="35"/>
                  </a:lnTo>
                  <a:lnTo>
                    <a:pt x="0" y="35"/>
                  </a:lnTo>
                  <a:lnTo>
                    <a:pt x="0" y="17"/>
                  </a:lnTo>
                  <a:lnTo>
                    <a:pt x="19" y="17"/>
                  </a:lnTo>
                  <a:lnTo>
                    <a:pt x="19" y="0"/>
                  </a:lnTo>
                  <a:lnTo>
                    <a:pt x="40" y="0"/>
                  </a:lnTo>
                  <a:lnTo>
                    <a:pt x="59" y="0"/>
                  </a:lnTo>
                  <a:lnTo>
                    <a:pt x="8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7" name="Freeform 975"/>
            <p:cNvSpPr>
              <a:spLocks/>
            </p:cNvSpPr>
            <p:nvPr/>
          </p:nvSpPr>
          <p:spPr bwMode="gray">
            <a:xfrm>
              <a:off x="3793" y="1267"/>
              <a:ext cx="30" cy="10"/>
            </a:xfrm>
            <a:custGeom>
              <a:avLst/>
              <a:gdLst>
                <a:gd name="T0" fmla="*/ 10 w 59"/>
                <a:gd name="T1" fmla="*/ 5 h 19"/>
                <a:gd name="T2" fmla="*/ 5 w 59"/>
                <a:gd name="T3" fmla="*/ 5 h 19"/>
                <a:gd name="T4" fmla="*/ 0 w 59"/>
                <a:gd name="T5" fmla="*/ 5 h 19"/>
                <a:gd name="T6" fmla="*/ 0 w 59"/>
                <a:gd name="T7" fmla="*/ 0 h 19"/>
                <a:gd name="T8" fmla="*/ 5 w 59"/>
                <a:gd name="T9" fmla="*/ 0 h 19"/>
                <a:gd name="T10" fmla="*/ 10 w 59"/>
                <a:gd name="T11" fmla="*/ 0 h 19"/>
                <a:gd name="T12" fmla="*/ 15 w 59"/>
                <a:gd name="T13" fmla="*/ 0 h 19"/>
                <a:gd name="T14" fmla="*/ 15 w 59"/>
                <a:gd name="T15" fmla="*/ 5 h 19"/>
                <a:gd name="T16" fmla="*/ 10 w 59"/>
                <a:gd name="T17" fmla="*/ 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
                <a:gd name="T29" fmla="*/ 59 w 5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
                  <a:moveTo>
                    <a:pt x="40" y="19"/>
                  </a:moveTo>
                  <a:lnTo>
                    <a:pt x="19" y="19"/>
                  </a:lnTo>
                  <a:lnTo>
                    <a:pt x="0" y="19"/>
                  </a:lnTo>
                  <a:lnTo>
                    <a:pt x="0" y="0"/>
                  </a:lnTo>
                  <a:lnTo>
                    <a:pt x="19" y="0"/>
                  </a:lnTo>
                  <a:lnTo>
                    <a:pt x="40" y="0"/>
                  </a:lnTo>
                  <a:lnTo>
                    <a:pt x="59" y="0"/>
                  </a:lnTo>
                  <a:lnTo>
                    <a:pt x="59" y="19"/>
                  </a:lnTo>
                  <a:lnTo>
                    <a:pt x="4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8" name="Freeform 976"/>
            <p:cNvSpPr>
              <a:spLocks/>
            </p:cNvSpPr>
            <p:nvPr/>
          </p:nvSpPr>
          <p:spPr bwMode="gray">
            <a:xfrm>
              <a:off x="3764" y="1223"/>
              <a:ext cx="59" cy="44"/>
            </a:xfrm>
            <a:custGeom>
              <a:avLst/>
              <a:gdLst>
                <a:gd name="T0" fmla="*/ 25 w 119"/>
                <a:gd name="T1" fmla="*/ 17 h 89"/>
                <a:gd name="T2" fmla="*/ 19 w 119"/>
                <a:gd name="T3" fmla="*/ 17 h 89"/>
                <a:gd name="T4" fmla="*/ 15 w 119"/>
                <a:gd name="T5" fmla="*/ 22 h 89"/>
                <a:gd name="T6" fmla="*/ 9 w 119"/>
                <a:gd name="T7" fmla="*/ 22 h 89"/>
                <a:gd name="T8" fmla="*/ 0 w 119"/>
                <a:gd name="T9" fmla="*/ 17 h 89"/>
                <a:gd name="T10" fmla="*/ 0 w 119"/>
                <a:gd name="T11" fmla="*/ 13 h 89"/>
                <a:gd name="T12" fmla="*/ 4 w 119"/>
                <a:gd name="T13" fmla="*/ 13 h 89"/>
                <a:gd name="T14" fmla="*/ 15 w 119"/>
                <a:gd name="T15" fmla="*/ 13 h 89"/>
                <a:gd name="T16" fmla="*/ 15 w 119"/>
                <a:gd name="T17" fmla="*/ 8 h 89"/>
                <a:gd name="T18" fmla="*/ 9 w 119"/>
                <a:gd name="T19" fmla="*/ 13 h 89"/>
                <a:gd name="T20" fmla="*/ 9 w 119"/>
                <a:gd name="T21" fmla="*/ 8 h 89"/>
                <a:gd name="T22" fmla="*/ 15 w 119"/>
                <a:gd name="T23" fmla="*/ 8 h 89"/>
                <a:gd name="T24" fmla="*/ 19 w 119"/>
                <a:gd name="T25" fmla="*/ 8 h 89"/>
                <a:gd name="T26" fmla="*/ 25 w 119"/>
                <a:gd name="T27" fmla="*/ 4 h 89"/>
                <a:gd name="T28" fmla="*/ 29 w 119"/>
                <a:gd name="T29" fmla="*/ 4 h 89"/>
                <a:gd name="T30" fmla="*/ 29 w 119"/>
                <a:gd name="T31" fmla="*/ 0 h 89"/>
                <a:gd name="T32" fmla="*/ 29 w 119"/>
                <a:gd name="T33" fmla="*/ 4 h 89"/>
                <a:gd name="T34" fmla="*/ 29 w 119"/>
                <a:gd name="T35" fmla="*/ 8 h 89"/>
                <a:gd name="T36" fmla="*/ 25 w 119"/>
                <a:gd name="T37" fmla="*/ 8 h 89"/>
                <a:gd name="T38" fmla="*/ 19 w 119"/>
                <a:gd name="T39" fmla="*/ 8 h 89"/>
                <a:gd name="T40" fmla="*/ 15 w 119"/>
                <a:gd name="T41" fmla="*/ 13 h 89"/>
                <a:gd name="T42" fmla="*/ 19 w 119"/>
                <a:gd name="T43" fmla="*/ 13 h 89"/>
                <a:gd name="T44" fmla="*/ 29 w 119"/>
                <a:gd name="T45" fmla="*/ 13 h 89"/>
                <a:gd name="T46" fmla="*/ 29 w 119"/>
                <a:gd name="T47" fmla="*/ 17 h 89"/>
                <a:gd name="T48" fmla="*/ 25 w 119"/>
                <a:gd name="T49" fmla="*/ 17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89"/>
                <a:gd name="T77" fmla="*/ 119 w 119"/>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89">
                  <a:moveTo>
                    <a:pt x="100" y="71"/>
                  </a:moveTo>
                  <a:lnTo>
                    <a:pt x="79" y="71"/>
                  </a:lnTo>
                  <a:lnTo>
                    <a:pt x="60" y="89"/>
                  </a:lnTo>
                  <a:lnTo>
                    <a:pt x="39" y="89"/>
                  </a:lnTo>
                  <a:lnTo>
                    <a:pt x="0" y="71"/>
                  </a:lnTo>
                  <a:lnTo>
                    <a:pt x="0" y="54"/>
                  </a:lnTo>
                  <a:lnTo>
                    <a:pt x="19" y="54"/>
                  </a:lnTo>
                  <a:lnTo>
                    <a:pt x="60" y="54"/>
                  </a:lnTo>
                  <a:lnTo>
                    <a:pt x="60" y="35"/>
                  </a:lnTo>
                  <a:lnTo>
                    <a:pt x="39" y="54"/>
                  </a:lnTo>
                  <a:lnTo>
                    <a:pt x="39" y="35"/>
                  </a:lnTo>
                  <a:lnTo>
                    <a:pt x="60" y="35"/>
                  </a:lnTo>
                  <a:lnTo>
                    <a:pt x="79" y="35"/>
                  </a:lnTo>
                  <a:lnTo>
                    <a:pt x="100" y="18"/>
                  </a:lnTo>
                  <a:lnTo>
                    <a:pt x="119" y="18"/>
                  </a:lnTo>
                  <a:lnTo>
                    <a:pt x="119" y="0"/>
                  </a:lnTo>
                  <a:lnTo>
                    <a:pt x="119" y="18"/>
                  </a:lnTo>
                  <a:lnTo>
                    <a:pt x="119" y="35"/>
                  </a:lnTo>
                  <a:lnTo>
                    <a:pt x="100" y="35"/>
                  </a:lnTo>
                  <a:lnTo>
                    <a:pt x="79" y="35"/>
                  </a:lnTo>
                  <a:lnTo>
                    <a:pt x="60" y="54"/>
                  </a:lnTo>
                  <a:lnTo>
                    <a:pt x="79" y="54"/>
                  </a:lnTo>
                  <a:lnTo>
                    <a:pt x="119" y="54"/>
                  </a:lnTo>
                  <a:lnTo>
                    <a:pt x="119" y="71"/>
                  </a:lnTo>
                  <a:lnTo>
                    <a:pt x="100" y="7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79" name="Freeform 977"/>
            <p:cNvSpPr>
              <a:spLocks/>
            </p:cNvSpPr>
            <p:nvPr/>
          </p:nvSpPr>
          <p:spPr bwMode="gray">
            <a:xfrm>
              <a:off x="3421" y="2215"/>
              <a:ext cx="40" cy="19"/>
            </a:xfrm>
            <a:custGeom>
              <a:avLst/>
              <a:gdLst>
                <a:gd name="T0" fmla="*/ 0 w 81"/>
                <a:gd name="T1" fmla="*/ 10 h 36"/>
                <a:gd name="T2" fmla="*/ 5 w 81"/>
                <a:gd name="T3" fmla="*/ 5 h 36"/>
                <a:gd name="T4" fmla="*/ 10 w 81"/>
                <a:gd name="T5" fmla="*/ 5 h 36"/>
                <a:gd name="T6" fmla="*/ 20 w 81"/>
                <a:gd name="T7" fmla="*/ 0 h 36"/>
                <a:gd name="T8" fmla="*/ 15 w 81"/>
                <a:gd name="T9" fmla="*/ 5 h 36"/>
                <a:gd name="T10" fmla="*/ 15 w 81"/>
                <a:gd name="T11" fmla="*/ 10 h 36"/>
                <a:gd name="T12" fmla="*/ 10 w 81"/>
                <a:gd name="T13" fmla="*/ 10 h 36"/>
                <a:gd name="T14" fmla="*/ 5 w 81"/>
                <a:gd name="T15" fmla="*/ 10 h 36"/>
                <a:gd name="T16" fmla="*/ 0 w 81"/>
                <a:gd name="T17" fmla="*/ 1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6"/>
                <a:gd name="T29" fmla="*/ 81 w 8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6">
                  <a:moveTo>
                    <a:pt x="0" y="36"/>
                  </a:moveTo>
                  <a:lnTo>
                    <a:pt x="21" y="17"/>
                  </a:lnTo>
                  <a:lnTo>
                    <a:pt x="40" y="17"/>
                  </a:lnTo>
                  <a:lnTo>
                    <a:pt x="81" y="0"/>
                  </a:lnTo>
                  <a:lnTo>
                    <a:pt x="61" y="17"/>
                  </a:lnTo>
                  <a:lnTo>
                    <a:pt x="61" y="36"/>
                  </a:lnTo>
                  <a:lnTo>
                    <a:pt x="40" y="36"/>
                  </a:lnTo>
                  <a:lnTo>
                    <a:pt x="21" y="36"/>
                  </a:lnTo>
                  <a:lnTo>
                    <a:pt x="0"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0" name="Freeform 978"/>
            <p:cNvSpPr>
              <a:spLocks/>
            </p:cNvSpPr>
            <p:nvPr/>
          </p:nvSpPr>
          <p:spPr bwMode="gray">
            <a:xfrm>
              <a:off x="3662" y="1572"/>
              <a:ext cx="31" cy="18"/>
            </a:xfrm>
            <a:custGeom>
              <a:avLst/>
              <a:gdLst>
                <a:gd name="T0" fmla="*/ 6 w 61"/>
                <a:gd name="T1" fmla="*/ 4 h 37"/>
                <a:gd name="T2" fmla="*/ 6 w 61"/>
                <a:gd name="T3" fmla="*/ 0 h 37"/>
                <a:gd name="T4" fmla="*/ 10 w 61"/>
                <a:gd name="T5" fmla="*/ 4 h 37"/>
                <a:gd name="T6" fmla="*/ 16 w 61"/>
                <a:gd name="T7" fmla="*/ 4 h 37"/>
                <a:gd name="T8" fmla="*/ 16 w 61"/>
                <a:gd name="T9" fmla="*/ 9 h 37"/>
                <a:gd name="T10" fmla="*/ 10 w 61"/>
                <a:gd name="T11" fmla="*/ 9 h 37"/>
                <a:gd name="T12" fmla="*/ 6 w 61"/>
                <a:gd name="T13" fmla="*/ 9 h 37"/>
                <a:gd name="T14" fmla="*/ 0 w 61"/>
                <a:gd name="T15" fmla="*/ 9 h 37"/>
                <a:gd name="T16" fmla="*/ 0 w 61"/>
                <a:gd name="T17" fmla="*/ 4 h 37"/>
                <a:gd name="T18" fmla="*/ 6 w 61"/>
                <a:gd name="T19" fmla="*/ 4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21" y="17"/>
                  </a:moveTo>
                  <a:lnTo>
                    <a:pt x="21" y="0"/>
                  </a:lnTo>
                  <a:lnTo>
                    <a:pt x="40" y="17"/>
                  </a:lnTo>
                  <a:lnTo>
                    <a:pt x="61" y="17"/>
                  </a:lnTo>
                  <a:lnTo>
                    <a:pt x="61" y="37"/>
                  </a:lnTo>
                  <a:lnTo>
                    <a:pt x="40" y="37"/>
                  </a:lnTo>
                  <a:lnTo>
                    <a:pt x="21" y="37"/>
                  </a:lnTo>
                  <a:lnTo>
                    <a:pt x="0" y="37"/>
                  </a:lnTo>
                  <a:lnTo>
                    <a:pt x="0" y="17"/>
                  </a:lnTo>
                  <a:lnTo>
                    <a:pt x="2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1" name="Freeform 979"/>
            <p:cNvSpPr>
              <a:spLocks/>
            </p:cNvSpPr>
            <p:nvPr/>
          </p:nvSpPr>
          <p:spPr bwMode="gray">
            <a:xfrm>
              <a:off x="3823" y="1553"/>
              <a:ext cx="30" cy="19"/>
            </a:xfrm>
            <a:custGeom>
              <a:avLst/>
              <a:gdLst>
                <a:gd name="T0" fmla="*/ 15 w 60"/>
                <a:gd name="T1" fmla="*/ 5 h 36"/>
                <a:gd name="T2" fmla="*/ 15 w 60"/>
                <a:gd name="T3" fmla="*/ 10 h 36"/>
                <a:gd name="T4" fmla="*/ 11 w 60"/>
                <a:gd name="T5" fmla="*/ 10 h 36"/>
                <a:gd name="T6" fmla="*/ 5 w 60"/>
                <a:gd name="T7" fmla="*/ 10 h 36"/>
                <a:gd name="T8" fmla="*/ 0 w 60"/>
                <a:gd name="T9" fmla="*/ 5 h 36"/>
                <a:gd name="T10" fmla="*/ 5 w 60"/>
                <a:gd name="T11" fmla="*/ 0 h 36"/>
                <a:gd name="T12" fmla="*/ 11 w 60"/>
                <a:gd name="T13" fmla="*/ 5 h 36"/>
                <a:gd name="T14" fmla="*/ 15 w 60"/>
                <a:gd name="T15" fmla="*/ 5 h 3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6"/>
                <a:gd name="T26" fmla="*/ 60 w 6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6">
                  <a:moveTo>
                    <a:pt x="60" y="19"/>
                  </a:moveTo>
                  <a:lnTo>
                    <a:pt x="60" y="36"/>
                  </a:lnTo>
                  <a:lnTo>
                    <a:pt x="41" y="36"/>
                  </a:lnTo>
                  <a:lnTo>
                    <a:pt x="19" y="36"/>
                  </a:lnTo>
                  <a:lnTo>
                    <a:pt x="0" y="19"/>
                  </a:lnTo>
                  <a:lnTo>
                    <a:pt x="19" y="0"/>
                  </a:lnTo>
                  <a:lnTo>
                    <a:pt x="41" y="19"/>
                  </a:lnTo>
                  <a:lnTo>
                    <a:pt x="6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2" name="Freeform 980"/>
            <p:cNvSpPr>
              <a:spLocks/>
            </p:cNvSpPr>
            <p:nvPr/>
          </p:nvSpPr>
          <p:spPr bwMode="gray">
            <a:xfrm>
              <a:off x="4005" y="1474"/>
              <a:ext cx="20" cy="7"/>
            </a:xfrm>
            <a:custGeom>
              <a:avLst/>
              <a:gdLst>
                <a:gd name="T0" fmla="*/ 0 w 40"/>
                <a:gd name="T1" fmla="*/ 3 h 16"/>
                <a:gd name="T2" fmla="*/ 5 w 40"/>
                <a:gd name="T3" fmla="*/ 3 h 16"/>
                <a:gd name="T4" fmla="*/ 10 w 40"/>
                <a:gd name="T5" fmla="*/ 3 h 16"/>
                <a:gd name="T6" fmla="*/ 10 w 40"/>
                <a:gd name="T7" fmla="*/ 0 h 16"/>
                <a:gd name="T8" fmla="*/ 5 w 40"/>
                <a:gd name="T9" fmla="*/ 0 h 16"/>
                <a:gd name="T10" fmla="*/ 0 w 40"/>
                <a:gd name="T11" fmla="*/ 0 h 16"/>
                <a:gd name="T12" fmla="*/ 0 w 40"/>
                <a:gd name="T13" fmla="*/ 3 h 16"/>
                <a:gd name="T14" fmla="*/ 0 60000 65536"/>
                <a:gd name="T15" fmla="*/ 0 60000 65536"/>
                <a:gd name="T16" fmla="*/ 0 60000 65536"/>
                <a:gd name="T17" fmla="*/ 0 60000 65536"/>
                <a:gd name="T18" fmla="*/ 0 60000 65536"/>
                <a:gd name="T19" fmla="*/ 0 60000 65536"/>
                <a:gd name="T20" fmla="*/ 0 60000 65536"/>
                <a:gd name="T21" fmla="*/ 0 w 40"/>
                <a:gd name="T22" fmla="*/ 0 h 16"/>
                <a:gd name="T23" fmla="*/ 40 w 4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6">
                  <a:moveTo>
                    <a:pt x="0" y="16"/>
                  </a:moveTo>
                  <a:lnTo>
                    <a:pt x="19" y="16"/>
                  </a:lnTo>
                  <a:lnTo>
                    <a:pt x="40" y="16"/>
                  </a:lnTo>
                  <a:lnTo>
                    <a:pt x="40" y="0"/>
                  </a:lnTo>
                  <a:lnTo>
                    <a:pt x="19" y="0"/>
                  </a:lnTo>
                  <a:lnTo>
                    <a:pt x="0" y="0"/>
                  </a:lnTo>
                  <a:lnTo>
                    <a:pt x="0" y="1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3" name="Freeform 981"/>
            <p:cNvSpPr>
              <a:spLocks/>
            </p:cNvSpPr>
            <p:nvPr/>
          </p:nvSpPr>
          <p:spPr bwMode="gray">
            <a:xfrm>
              <a:off x="3100" y="1286"/>
              <a:ext cx="201" cy="97"/>
            </a:xfrm>
            <a:custGeom>
              <a:avLst/>
              <a:gdLst>
                <a:gd name="T0" fmla="*/ 81 w 401"/>
                <a:gd name="T1" fmla="*/ 35 h 196"/>
                <a:gd name="T2" fmla="*/ 71 w 401"/>
                <a:gd name="T3" fmla="*/ 35 h 196"/>
                <a:gd name="T4" fmla="*/ 76 w 401"/>
                <a:gd name="T5" fmla="*/ 31 h 196"/>
                <a:gd name="T6" fmla="*/ 71 w 401"/>
                <a:gd name="T7" fmla="*/ 22 h 196"/>
                <a:gd name="T8" fmla="*/ 71 w 401"/>
                <a:gd name="T9" fmla="*/ 22 h 196"/>
                <a:gd name="T10" fmla="*/ 60 w 401"/>
                <a:gd name="T11" fmla="*/ 22 h 196"/>
                <a:gd name="T12" fmla="*/ 55 w 401"/>
                <a:gd name="T13" fmla="*/ 35 h 196"/>
                <a:gd name="T14" fmla="*/ 50 w 401"/>
                <a:gd name="T15" fmla="*/ 44 h 196"/>
                <a:gd name="T16" fmla="*/ 45 w 401"/>
                <a:gd name="T17" fmla="*/ 48 h 196"/>
                <a:gd name="T18" fmla="*/ 30 w 401"/>
                <a:gd name="T19" fmla="*/ 44 h 196"/>
                <a:gd name="T20" fmla="*/ 30 w 401"/>
                <a:gd name="T21" fmla="*/ 35 h 196"/>
                <a:gd name="T22" fmla="*/ 40 w 401"/>
                <a:gd name="T23" fmla="*/ 35 h 196"/>
                <a:gd name="T24" fmla="*/ 30 w 401"/>
                <a:gd name="T25" fmla="*/ 35 h 196"/>
                <a:gd name="T26" fmla="*/ 20 w 401"/>
                <a:gd name="T27" fmla="*/ 35 h 196"/>
                <a:gd name="T28" fmla="*/ 25 w 401"/>
                <a:gd name="T29" fmla="*/ 26 h 196"/>
                <a:gd name="T30" fmla="*/ 35 w 401"/>
                <a:gd name="T31" fmla="*/ 26 h 196"/>
                <a:gd name="T32" fmla="*/ 40 w 401"/>
                <a:gd name="T33" fmla="*/ 22 h 196"/>
                <a:gd name="T34" fmla="*/ 30 w 401"/>
                <a:gd name="T35" fmla="*/ 22 h 196"/>
                <a:gd name="T36" fmla="*/ 20 w 401"/>
                <a:gd name="T37" fmla="*/ 26 h 196"/>
                <a:gd name="T38" fmla="*/ 15 w 401"/>
                <a:gd name="T39" fmla="*/ 22 h 196"/>
                <a:gd name="T40" fmla="*/ 15 w 401"/>
                <a:gd name="T41" fmla="*/ 22 h 196"/>
                <a:gd name="T42" fmla="*/ 5 w 401"/>
                <a:gd name="T43" fmla="*/ 17 h 196"/>
                <a:gd name="T44" fmla="*/ 0 w 401"/>
                <a:gd name="T45" fmla="*/ 13 h 196"/>
                <a:gd name="T46" fmla="*/ 0 w 401"/>
                <a:gd name="T47" fmla="*/ 4 h 196"/>
                <a:gd name="T48" fmla="*/ 10 w 401"/>
                <a:gd name="T49" fmla="*/ 4 h 196"/>
                <a:gd name="T50" fmla="*/ 20 w 401"/>
                <a:gd name="T51" fmla="*/ 4 h 196"/>
                <a:gd name="T52" fmla="*/ 20 w 401"/>
                <a:gd name="T53" fmla="*/ 4 h 196"/>
                <a:gd name="T54" fmla="*/ 20 w 401"/>
                <a:gd name="T55" fmla="*/ 9 h 196"/>
                <a:gd name="T56" fmla="*/ 25 w 401"/>
                <a:gd name="T57" fmla="*/ 4 h 196"/>
                <a:gd name="T58" fmla="*/ 35 w 401"/>
                <a:gd name="T59" fmla="*/ 9 h 196"/>
                <a:gd name="T60" fmla="*/ 35 w 401"/>
                <a:gd name="T61" fmla="*/ 9 h 196"/>
                <a:gd name="T62" fmla="*/ 35 w 401"/>
                <a:gd name="T63" fmla="*/ 0 h 196"/>
                <a:gd name="T64" fmla="*/ 45 w 401"/>
                <a:gd name="T65" fmla="*/ 0 h 196"/>
                <a:gd name="T66" fmla="*/ 50 w 401"/>
                <a:gd name="T67" fmla="*/ 4 h 196"/>
                <a:gd name="T68" fmla="*/ 60 w 401"/>
                <a:gd name="T69" fmla="*/ 4 h 196"/>
                <a:gd name="T70" fmla="*/ 60 w 401"/>
                <a:gd name="T71" fmla="*/ 13 h 196"/>
                <a:gd name="T72" fmla="*/ 81 w 401"/>
                <a:gd name="T73" fmla="*/ 22 h 196"/>
                <a:gd name="T74" fmla="*/ 91 w 401"/>
                <a:gd name="T75" fmla="*/ 22 h 196"/>
                <a:gd name="T76" fmla="*/ 101 w 401"/>
                <a:gd name="T77" fmla="*/ 35 h 196"/>
                <a:gd name="T78" fmla="*/ 91 w 401"/>
                <a:gd name="T79" fmla="*/ 40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1"/>
                <a:gd name="T121" fmla="*/ 0 h 196"/>
                <a:gd name="T122" fmla="*/ 401 w 401"/>
                <a:gd name="T123" fmla="*/ 196 h 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1" h="196">
                  <a:moveTo>
                    <a:pt x="322" y="161"/>
                  </a:moveTo>
                  <a:lnTo>
                    <a:pt x="322" y="142"/>
                  </a:lnTo>
                  <a:lnTo>
                    <a:pt x="301" y="142"/>
                  </a:lnTo>
                  <a:lnTo>
                    <a:pt x="282" y="142"/>
                  </a:lnTo>
                  <a:lnTo>
                    <a:pt x="301" y="142"/>
                  </a:lnTo>
                  <a:lnTo>
                    <a:pt x="301" y="125"/>
                  </a:lnTo>
                  <a:lnTo>
                    <a:pt x="282" y="106"/>
                  </a:lnTo>
                  <a:lnTo>
                    <a:pt x="282" y="88"/>
                  </a:lnTo>
                  <a:lnTo>
                    <a:pt x="301" y="88"/>
                  </a:lnTo>
                  <a:lnTo>
                    <a:pt x="282" y="88"/>
                  </a:lnTo>
                  <a:lnTo>
                    <a:pt x="259" y="88"/>
                  </a:lnTo>
                  <a:lnTo>
                    <a:pt x="240" y="88"/>
                  </a:lnTo>
                  <a:lnTo>
                    <a:pt x="240" y="125"/>
                  </a:lnTo>
                  <a:lnTo>
                    <a:pt x="219" y="142"/>
                  </a:lnTo>
                  <a:lnTo>
                    <a:pt x="199" y="142"/>
                  </a:lnTo>
                  <a:lnTo>
                    <a:pt x="199" y="179"/>
                  </a:lnTo>
                  <a:lnTo>
                    <a:pt x="199" y="196"/>
                  </a:lnTo>
                  <a:lnTo>
                    <a:pt x="180" y="196"/>
                  </a:lnTo>
                  <a:lnTo>
                    <a:pt x="140" y="196"/>
                  </a:lnTo>
                  <a:lnTo>
                    <a:pt x="119" y="179"/>
                  </a:lnTo>
                  <a:lnTo>
                    <a:pt x="80" y="142"/>
                  </a:lnTo>
                  <a:lnTo>
                    <a:pt x="119" y="142"/>
                  </a:lnTo>
                  <a:lnTo>
                    <a:pt x="140" y="142"/>
                  </a:lnTo>
                  <a:lnTo>
                    <a:pt x="159" y="142"/>
                  </a:lnTo>
                  <a:lnTo>
                    <a:pt x="140" y="142"/>
                  </a:lnTo>
                  <a:lnTo>
                    <a:pt x="119" y="142"/>
                  </a:lnTo>
                  <a:lnTo>
                    <a:pt x="100" y="142"/>
                  </a:lnTo>
                  <a:lnTo>
                    <a:pt x="80" y="142"/>
                  </a:lnTo>
                  <a:lnTo>
                    <a:pt x="80" y="125"/>
                  </a:lnTo>
                  <a:lnTo>
                    <a:pt x="100" y="106"/>
                  </a:lnTo>
                  <a:lnTo>
                    <a:pt x="119" y="106"/>
                  </a:lnTo>
                  <a:lnTo>
                    <a:pt x="140" y="106"/>
                  </a:lnTo>
                  <a:lnTo>
                    <a:pt x="140" y="88"/>
                  </a:lnTo>
                  <a:lnTo>
                    <a:pt x="159" y="88"/>
                  </a:lnTo>
                  <a:lnTo>
                    <a:pt x="140" y="88"/>
                  </a:lnTo>
                  <a:lnTo>
                    <a:pt x="119" y="88"/>
                  </a:lnTo>
                  <a:lnTo>
                    <a:pt x="100" y="88"/>
                  </a:lnTo>
                  <a:lnTo>
                    <a:pt x="80" y="106"/>
                  </a:lnTo>
                  <a:lnTo>
                    <a:pt x="59" y="106"/>
                  </a:lnTo>
                  <a:lnTo>
                    <a:pt x="59" y="88"/>
                  </a:lnTo>
                  <a:lnTo>
                    <a:pt x="40" y="88"/>
                  </a:lnTo>
                  <a:lnTo>
                    <a:pt x="59" y="88"/>
                  </a:lnTo>
                  <a:lnTo>
                    <a:pt x="40" y="88"/>
                  </a:lnTo>
                  <a:lnTo>
                    <a:pt x="19" y="71"/>
                  </a:lnTo>
                  <a:lnTo>
                    <a:pt x="19" y="52"/>
                  </a:lnTo>
                  <a:lnTo>
                    <a:pt x="0" y="52"/>
                  </a:lnTo>
                  <a:lnTo>
                    <a:pt x="0" y="37"/>
                  </a:lnTo>
                  <a:lnTo>
                    <a:pt x="0" y="19"/>
                  </a:lnTo>
                  <a:lnTo>
                    <a:pt x="19" y="19"/>
                  </a:lnTo>
                  <a:lnTo>
                    <a:pt x="40" y="19"/>
                  </a:lnTo>
                  <a:lnTo>
                    <a:pt x="59" y="19"/>
                  </a:lnTo>
                  <a:lnTo>
                    <a:pt x="80" y="19"/>
                  </a:lnTo>
                  <a:lnTo>
                    <a:pt x="59" y="19"/>
                  </a:lnTo>
                  <a:lnTo>
                    <a:pt x="80" y="19"/>
                  </a:lnTo>
                  <a:lnTo>
                    <a:pt x="100" y="37"/>
                  </a:lnTo>
                  <a:lnTo>
                    <a:pt x="80" y="37"/>
                  </a:lnTo>
                  <a:lnTo>
                    <a:pt x="80" y="19"/>
                  </a:lnTo>
                  <a:lnTo>
                    <a:pt x="100" y="19"/>
                  </a:lnTo>
                  <a:lnTo>
                    <a:pt x="140" y="19"/>
                  </a:lnTo>
                  <a:lnTo>
                    <a:pt x="140" y="37"/>
                  </a:lnTo>
                  <a:lnTo>
                    <a:pt x="159" y="52"/>
                  </a:lnTo>
                  <a:lnTo>
                    <a:pt x="140" y="37"/>
                  </a:lnTo>
                  <a:lnTo>
                    <a:pt x="140" y="19"/>
                  </a:lnTo>
                  <a:lnTo>
                    <a:pt x="140" y="0"/>
                  </a:lnTo>
                  <a:lnTo>
                    <a:pt x="159" y="0"/>
                  </a:lnTo>
                  <a:lnTo>
                    <a:pt x="180" y="0"/>
                  </a:lnTo>
                  <a:lnTo>
                    <a:pt x="199" y="0"/>
                  </a:lnTo>
                  <a:lnTo>
                    <a:pt x="199" y="19"/>
                  </a:lnTo>
                  <a:lnTo>
                    <a:pt x="219" y="19"/>
                  </a:lnTo>
                  <a:lnTo>
                    <a:pt x="240" y="19"/>
                  </a:lnTo>
                  <a:lnTo>
                    <a:pt x="240" y="37"/>
                  </a:lnTo>
                  <a:lnTo>
                    <a:pt x="240" y="52"/>
                  </a:lnTo>
                  <a:lnTo>
                    <a:pt x="301" y="71"/>
                  </a:lnTo>
                  <a:lnTo>
                    <a:pt x="322" y="88"/>
                  </a:lnTo>
                  <a:lnTo>
                    <a:pt x="341" y="88"/>
                  </a:lnTo>
                  <a:lnTo>
                    <a:pt x="361" y="88"/>
                  </a:lnTo>
                  <a:lnTo>
                    <a:pt x="382" y="125"/>
                  </a:lnTo>
                  <a:lnTo>
                    <a:pt x="401" y="142"/>
                  </a:lnTo>
                  <a:lnTo>
                    <a:pt x="382" y="142"/>
                  </a:lnTo>
                  <a:lnTo>
                    <a:pt x="361" y="161"/>
                  </a:lnTo>
                  <a:lnTo>
                    <a:pt x="322" y="16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4" name="Freeform 982"/>
            <p:cNvSpPr>
              <a:spLocks/>
            </p:cNvSpPr>
            <p:nvPr/>
          </p:nvSpPr>
          <p:spPr bwMode="gray">
            <a:xfrm>
              <a:off x="3200" y="1267"/>
              <a:ext cx="141" cy="45"/>
            </a:xfrm>
            <a:custGeom>
              <a:avLst/>
              <a:gdLst>
                <a:gd name="T0" fmla="*/ 70 w 283"/>
                <a:gd name="T1" fmla="*/ 9 h 88"/>
                <a:gd name="T2" fmla="*/ 60 w 283"/>
                <a:gd name="T3" fmla="*/ 14 h 88"/>
                <a:gd name="T4" fmla="*/ 50 w 283"/>
                <a:gd name="T5" fmla="*/ 19 h 88"/>
                <a:gd name="T6" fmla="*/ 40 w 283"/>
                <a:gd name="T7" fmla="*/ 23 h 88"/>
                <a:gd name="T8" fmla="*/ 35 w 283"/>
                <a:gd name="T9" fmla="*/ 23 h 88"/>
                <a:gd name="T10" fmla="*/ 35 w 283"/>
                <a:gd name="T11" fmla="*/ 19 h 88"/>
                <a:gd name="T12" fmla="*/ 30 w 283"/>
                <a:gd name="T13" fmla="*/ 19 h 88"/>
                <a:gd name="T14" fmla="*/ 20 w 283"/>
                <a:gd name="T15" fmla="*/ 19 h 88"/>
                <a:gd name="T16" fmla="*/ 15 w 283"/>
                <a:gd name="T17" fmla="*/ 19 h 88"/>
                <a:gd name="T18" fmla="*/ 10 w 283"/>
                <a:gd name="T19" fmla="*/ 14 h 88"/>
                <a:gd name="T20" fmla="*/ 15 w 283"/>
                <a:gd name="T21" fmla="*/ 14 h 88"/>
                <a:gd name="T22" fmla="*/ 20 w 283"/>
                <a:gd name="T23" fmla="*/ 14 h 88"/>
                <a:gd name="T24" fmla="*/ 25 w 283"/>
                <a:gd name="T25" fmla="*/ 14 h 88"/>
                <a:gd name="T26" fmla="*/ 20 w 283"/>
                <a:gd name="T27" fmla="*/ 14 h 88"/>
                <a:gd name="T28" fmla="*/ 15 w 283"/>
                <a:gd name="T29" fmla="*/ 14 h 88"/>
                <a:gd name="T30" fmla="*/ 10 w 283"/>
                <a:gd name="T31" fmla="*/ 14 h 88"/>
                <a:gd name="T32" fmla="*/ 5 w 283"/>
                <a:gd name="T33" fmla="*/ 9 h 88"/>
                <a:gd name="T34" fmla="*/ 0 w 283"/>
                <a:gd name="T35" fmla="*/ 5 h 88"/>
                <a:gd name="T36" fmla="*/ 0 w 283"/>
                <a:gd name="T37" fmla="*/ 0 h 88"/>
                <a:gd name="T38" fmla="*/ 5 w 283"/>
                <a:gd name="T39" fmla="*/ 0 h 88"/>
                <a:gd name="T40" fmla="*/ 10 w 283"/>
                <a:gd name="T41" fmla="*/ 5 h 88"/>
                <a:gd name="T42" fmla="*/ 10 w 283"/>
                <a:gd name="T43" fmla="*/ 0 h 88"/>
                <a:gd name="T44" fmla="*/ 15 w 283"/>
                <a:gd name="T45" fmla="*/ 0 h 88"/>
                <a:gd name="T46" fmla="*/ 20 w 283"/>
                <a:gd name="T47" fmla="*/ 0 h 88"/>
                <a:gd name="T48" fmla="*/ 30 w 283"/>
                <a:gd name="T49" fmla="*/ 5 h 88"/>
                <a:gd name="T50" fmla="*/ 35 w 283"/>
                <a:gd name="T51" fmla="*/ 0 h 88"/>
                <a:gd name="T52" fmla="*/ 40 w 283"/>
                <a:gd name="T53" fmla="*/ 0 h 88"/>
                <a:gd name="T54" fmla="*/ 40 w 283"/>
                <a:gd name="T55" fmla="*/ 5 h 88"/>
                <a:gd name="T56" fmla="*/ 45 w 283"/>
                <a:gd name="T57" fmla="*/ 5 h 88"/>
                <a:gd name="T58" fmla="*/ 45 w 283"/>
                <a:gd name="T59" fmla="*/ 0 h 88"/>
                <a:gd name="T60" fmla="*/ 50 w 283"/>
                <a:gd name="T61" fmla="*/ 0 h 88"/>
                <a:gd name="T62" fmla="*/ 55 w 283"/>
                <a:gd name="T63" fmla="*/ 0 h 88"/>
                <a:gd name="T64" fmla="*/ 60 w 283"/>
                <a:gd name="T65" fmla="*/ 0 h 88"/>
                <a:gd name="T66" fmla="*/ 60 w 283"/>
                <a:gd name="T67" fmla="*/ 5 h 88"/>
                <a:gd name="T68" fmla="*/ 65 w 283"/>
                <a:gd name="T69" fmla="*/ 5 h 88"/>
                <a:gd name="T70" fmla="*/ 70 w 283"/>
                <a:gd name="T71" fmla="*/ 9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3"/>
                <a:gd name="T109" fmla="*/ 0 h 88"/>
                <a:gd name="T110" fmla="*/ 283 w 283"/>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3" h="88">
                  <a:moveTo>
                    <a:pt x="283" y="36"/>
                  </a:moveTo>
                  <a:lnTo>
                    <a:pt x="242" y="55"/>
                  </a:lnTo>
                  <a:lnTo>
                    <a:pt x="202" y="73"/>
                  </a:lnTo>
                  <a:lnTo>
                    <a:pt x="162" y="88"/>
                  </a:lnTo>
                  <a:lnTo>
                    <a:pt x="142" y="88"/>
                  </a:lnTo>
                  <a:lnTo>
                    <a:pt x="142" y="73"/>
                  </a:lnTo>
                  <a:lnTo>
                    <a:pt x="123" y="73"/>
                  </a:lnTo>
                  <a:lnTo>
                    <a:pt x="83" y="73"/>
                  </a:lnTo>
                  <a:lnTo>
                    <a:pt x="60" y="73"/>
                  </a:lnTo>
                  <a:lnTo>
                    <a:pt x="41" y="55"/>
                  </a:lnTo>
                  <a:lnTo>
                    <a:pt x="60" y="55"/>
                  </a:lnTo>
                  <a:lnTo>
                    <a:pt x="83" y="55"/>
                  </a:lnTo>
                  <a:lnTo>
                    <a:pt x="102" y="55"/>
                  </a:lnTo>
                  <a:lnTo>
                    <a:pt x="83" y="55"/>
                  </a:lnTo>
                  <a:lnTo>
                    <a:pt x="60" y="55"/>
                  </a:lnTo>
                  <a:lnTo>
                    <a:pt x="41" y="55"/>
                  </a:lnTo>
                  <a:lnTo>
                    <a:pt x="20" y="36"/>
                  </a:lnTo>
                  <a:lnTo>
                    <a:pt x="0" y="19"/>
                  </a:lnTo>
                  <a:lnTo>
                    <a:pt x="0" y="0"/>
                  </a:lnTo>
                  <a:lnTo>
                    <a:pt x="20" y="0"/>
                  </a:lnTo>
                  <a:lnTo>
                    <a:pt x="41" y="19"/>
                  </a:lnTo>
                  <a:lnTo>
                    <a:pt x="41" y="0"/>
                  </a:lnTo>
                  <a:lnTo>
                    <a:pt x="60" y="0"/>
                  </a:lnTo>
                  <a:lnTo>
                    <a:pt x="83" y="0"/>
                  </a:lnTo>
                  <a:lnTo>
                    <a:pt x="123" y="19"/>
                  </a:lnTo>
                  <a:lnTo>
                    <a:pt x="142" y="0"/>
                  </a:lnTo>
                  <a:lnTo>
                    <a:pt x="162" y="0"/>
                  </a:lnTo>
                  <a:lnTo>
                    <a:pt x="162" y="19"/>
                  </a:lnTo>
                  <a:lnTo>
                    <a:pt x="183" y="19"/>
                  </a:lnTo>
                  <a:lnTo>
                    <a:pt x="183" y="0"/>
                  </a:lnTo>
                  <a:lnTo>
                    <a:pt x="202" y="0"/>
                  </a:lnTo>
                  <a:lnTo>
                    <a:pt x="223" y="0"/>
                  </a:lnTo>
                  <a:lnTo>
                    <a:pt x="242" y="0"/>
                  </a:lnTo>
                  <a:lnTo>
                    <a:pt x="242" y="19"/>
                  </a:lnTo>
                  <a:lnTo>
                    <a:pt x="263" y="19"/>
                  </a:lnTo>
                  <a:lnTo>
                    <a:pt x="283"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5" name="Freeform 983"/>
            <p:cNvSpPr>
              <a:spLocks/>
            </p:cNvSpPr>
            <p:nvPr/>
          </p:nvSpPr>
          <p:spPr bwMode="gray">
            <a:xfrm>
              <a:off x="2769" y="1884"/>
              <a:ext cx="70" cy="64"/>
            </a:xfrm>
            <a:custGeom>
              <a:avLst/>
              <a:gdLst>
                <a:gd name="T0" fmla="*/ 10 w 141"/>
                <a:gd name="T1" fmla="*/ 9 h 126"/>
                <a:gd name="T2" fmla="*/ 15 w 141"/>
                <a:gd name="T3" fmla="*/ 9 h 126"/>
                <a:gd name="T4" fmla="*/ 15 w 141"/>
                <a:gd name="T5" fmla="*/ 5 h 126"/>
                <a:gd name="T6" fmla="*/ 15 w 141"/>
                <a:gd name="T7" fmla="*/ 0 h 126"/>
                <a:gd name="T8" fmla="*/ 20 w 141"/>
                <a:gd name="T9" fmla="*/ 0 h 126"/>
                <a:gd name="T10" fmla="*/ 25 w 141"/>
                <a:gd name="T11" fmla="*/ 0 h 126"/>
                <a:gd name="T12" fmla="*/ 30 w 141"/>
                <a:gd name="T13" fmla="*/ 0 h 126"/>
                <a:gd name="T14" fmla="*/ 35 w 141"/>
                <a:gd name="T15" fmla="*/ 0 h 126"/>
                <a:gd name="T16" fmla="*/ 35 w 141"/>
                <a:gd name="T17" fmla="*/ 9 h 126"/>
                <a:gd name="T18" fmla="*/ 30 w 141"/>
                <a:gd name="T19" fmla="*/ 9 h 126"/>
                <a:gd name="T20" fmla="*/ 30 w 141"/>
                <a:gd name="T21" fmla="*/ 14 h 126"/>
                <a:gd name="T22" fmla="*/ 30 w 141"/>
                <a:gd name="T23" fmla="*/ 19 h 126"/>
                <a:gd name="T24" fmla="*/ 30 w 141"/>
                <a:gd name="T25" fmla="*/ 23 h 126"/>
                <a:gd name="T26" fmla="*/ 30 w 141"/>
                <a:gd name="T27" fmla="*/ 27 h 126"/>
                <a:gd name="T28" fmla="*/ 25 w 141"/>
                <a:gd name="T29" fmla="*/ 27 h 126"/>
                <a:gd name="T30" fmla="*/ 20 w 141"/>
                <a:gd name="T31" fmla="*/ 27 h 126"/>
                <a:gd name="T32" fmla="*/ 15 w 141"/>
                <a:gd name="T33" fmla="*/ 33 h 126"/>
                <a:gd name="T34" fmla="*/ 10 w 141"/>
                <a:gd name="T35" fmla="*/ 33 h 126"/>
                <a:gd name="T36" fmla="*/ 5 w 141"/>
                <a:gd name="T37" fmla="*/ 33 h 126"/>
                <a:gd name="T38" fmla="*/ 0 w 141"/>
                <a:gd name="T39" fmla="*/ 27 h 126"/>
                <a:gd name="T40" fmla="*/ 5 w 141"/>
                <a:gd name="T41" fmla="*/ 23 h 126"/>
                <a:gd name="T42" fmla="*/ 10 w 141"/>
                <a:gd name="T43" fmla="*/ 19 h 126"/>
                <a:gd name="T44" fmla="*/ 10 w 141"/>
                <a:gd name="T45" fmla="*/ 14 h 126"/>
                <a:gd name="T46" fmla="*/ 5 w 141"/>
                <a:gd name="T47" fmla="*/ 14 h 126"/>
                <a:gd name="T48" fmla="*/ 5 w 141"/>
                <a:gd name="T49" fmla="*/ 9 h 126"/>
                <a:gd name="T50" fmla="*/ 10 w 141"/>
                <a:gd name="T51" fmla="*/ 9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26"/>
                <a:gd name="T80" fmla="*/ 141 w 141"/>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26">
                  <a:moveTo>
                    <a:pt x="41" y="36"/>
                  </a:moveTo>
                  <a:lnTo>
                    <a:pt x="60" y="36"/>
                  </a:lnTo>
                  <a:lnTo>
                    <a:pt x="60" y="19"/>
                  </a:lnTo>
                  <a:lnTo>
                    <a:pt x="60" y="0"/>
                  </a:lnTo>
                  <a:lnTo>
                    <a:pt x="81" y="0"/>
                  </a:lnTo>
                  <a:lnTo>
                    <a:pt x="100" y="0"/>
                  </a:lnTo>
                  <a:lnTo>
                    <a:pt x="121" y="0"/>
                  </a:lnTo>
                  <a:lnTo>
                    <a:pt x="141" y="0"/>
                  </a:lnTo>
                  <a:lnTo>
                    <a:pt x="141" y="36"/>
                  </a:lnTo>
                  <a:lnTo>
                    <a:pt x="121" y="36"/>
                  </a:lnTo>
                  <a:lnTo>
                    <a:pt x="121" y="54"/>
                  </a:lnTo>
                  <a:lnTo>
                    <a:pt x="121" y="73"/>
                  </a:lnTo>
                  <a:lnTo>
                    <a:pt x="121" y="90"/>
                  </a:lnTo>
                  <a:lnTo>
                    <a:pt x="121" y="107"/>
                  </a:lnTo>
                  <a:lnTo>
                    <a:pt x="100" y="107"/>
                  </a:lnTo>
                  <a:lnTo>
                    <a:pt x="81" y="107"/>
                  </a:lnTo>
                  <a:lnTo>
                    <a:pt x="60" y="126"/>
                  </a:lnTo>
                  <a:lnTo>
                    <a:pt x="41" y="126"/>
                  </a:lnTo>
                  <a:lnTo>
                    <a:pt x="22" y="126"/>
                  </a:lnTo>
                  <a:lnTo>
                    <a:pt x="0" y="107"/>
                  </a:lnTo>
                  <a:lnTo>
                    <a:pt x="22" y="90"/>
                  </a:lnTo>
                  <a:lnTo>
                    <a:pt x="41" y="73"/>
                  </a:lnTo>
                  <a:lnTo>
                    <a:pt x="41" y="54"/>
                  </a:lnTo>
                  <a:lnTo>
                    <a:pt x="22" y="54"/>
                  </a:lnTo>
                  <a:lnTo>
                    <a:pt x="22" y="36"/>
                  </a:lnTo>
                  <a:lnTo>
                    <a:pt x="41"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6" name="Freeform 984"/>
            <p:cNvSpPr>
              <a:spLocks/>
            </p:cNvSpPr>
            <p:nvPr/>
          </p:nvSpPr>
          <p:spPr bwMode="gray">
            <a:xfrm>
              <a:off x="2819" y="1823"/>
              <a:ext cx="11" cy="0"/>
            </a:xfrm>
            <a:custGeom>
              <a:avLst/>
              <a:gdLst>
                <a:gd name="T0" fmla="*/ 6 w 21"/>
                <a:gd name="T1" fmla="*/ 0 w 21"/>
                <a:gd name="T2" fmla="*/ 6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7" name="Freeform 985"/>
            <p:cNvSpPr>
              <a:spLocks/>
            </p:cNvSpPr>
            <p:nvPr/>
          </p:nvSpPr>
          <p:spPr bwMode="gray">
            <a:xfrm>
              <a:off x="2830" y="1813"/>
              <a:ext cx="129" cy="162"/>
            </a:xfrm>
            <a:custGeom>
              <a:avLst/>
              <a:gdLst>
                <a:gd name="T0" fmla="*/ 54 w 260"/>
                <a:gd name="T1" fmla="*/ 54 h 322"/>
                <a:gd name="T2" fmla="*/ 64 w 260"/>
                <a:gd name="T3" fmla="*/ 59 h 322"/>
                <a:gd name="T4" fmla="*/ 59 w 260"/>
                <a:gd name="T5" fmla="*/ 68 h 322"/>
                <a:gd name="T6" fmla="*/ 59 w 260"/>
                <a:gd name="T7" fmla="*/ 72 h 322"/>
                <a:gd name="T8" fmla="*/ 54 w 260"/>
                <a:gd name="T9" fmla="*/ 77 h 322"/>
                <a:gd name="T10" fmla="*/ 44 w 260"/>
                <a:gd name="T11" fmla="*/ 77 h 322"/>
                <a:gd name="T12" fmla="*/ 35 w 260"/>
                <a:gd name="T13" fmla="*/ 82 h 322"/>
                <a:gd name="T14" fmla="*/ 25 w 260"/>
                <a:gd name="T15" fmla="*/ 82 h 322"/>
                <a:gd name="T16" fmla="*/ 15 w 260"/>
                <a:gd name="T17" fmla="*/ 82 h 322"/>
                <a:gd name="T18" fmla="*/ 15 w 260"/>
                <a:gd name="T19" fmla="*/ 82 h 322"/>
                <a:gd name="T20" fmla="*/ 19 w 260"/>
                <a:gd name="T21" fmla="*/ 72 h 322"/>
                <a:gd name="T22" fmla="*/ 29 w 260"/>
                <a:gd name="T23" fmla="*/ 68 h 322"/>
                <a:gd name="T24" fmla="*/ 19 w 260"/>
                <a:gd name="T25" fmla="*/ 72 h 322"/>
                <a:gd name="T26" fmla="*/ 15 w 260"/>
                <a:gd name="T27" fmla="*/ 68 h 322"/>
                <a:gd name="T28" fmla="*/ 15 w 260"/>
                <a:gd name="T29" fmla="*/ 63 h 322"/>
                <a:gd name="T30" fmla="*/ 19 w 260"/>
                <a:gd name="T31" fmla="*/ 59 h 322"/>
                <a:gd name="T32" fmla="*/ 19 w 260"/>
                <a:gd name="T33" fmla="*/ 50 h 322"/>
                <a:gd name="T34" fmla="*/ 29 w 260"/>
                <a:gd name="T35" fmla="*/ 50 h 322"/>
                <a:gd name="T36" fmla="*/ 25 w 260"/>
                <a:gd name="T37" fmla="*/ 45 h 322"/>
                <a:gd name="T38" fmla="*/ 25 w 260"/>
                <a:gd name="T39" fmla="*/ 41 h 322"/>
                <a:gd name="T40" fmla="*/ 19 w 260"/>
                <a:gd name="T41" fmla="*/ 36 h 322"/>
                <a:gd name="T42" fmla="*/ 15 w 260"/>
                <a:gd name="T43" fmla="*/ 41 h 322"/>
                <a:gd name="T44" fmla="*/ 9 w 260"/>
                <a:gd name="T45" fmla="*/ 36 h 322"/>
                <a:gd name="T46" fmla="*/ 15 w 260"/>
                <a:gd name="T47" fmla="*/ 32 h 322"/>
                <a:gd name="T48" fmla="*/ 9 w 260"/>
                <a:gd name="T49" fmla="*/ 27 h 322"/>
                <a:gd name="T50" fmla="*/ 5 w 260"/>
                <a:gd name="T51" fmla="*/ 32 h 322"/>
                <a:gd name="T52" fmla="*/ 5 w 260"/>
                <a:gd name="T53" fmla="*/ 22 h 322"/>
                <a:gd name="T54" fmla="*/ 5 w 260"/>
                <a:gd name="T55" fmla="*/ 18 h 322"/>
                <a:gd name="T56" fmla="*/ 0 w 260"/>
                <a:gd name="T57" fmla="*/ 9 h 322"/>
                <a:gd name="T58" fmla="*/ 5 w 260"/>
                <a:gd name="T59" fmla="*/ 13 h 322"/>
                <a:gd name="T60" fmla="*/ 5 w 260"/>
                <a:gd name="T61" fmla="*/ 5 h 322"/>
                <a:gd name="T62" fmla="*/ 15 w 260"/>
                <a:gd name="T63" fmla="*/ 0 h 322"/>
                <a:gd name="T64" fmla="*/ 25 w 260"/>
                <a:gd name="T65" fmla="*/ 0 h 322"/>
                <a:gd name="T66" fmla="*/ 19 w 260"/>
                <a:gd name="T67" fmla="*/ 5 h 322"/>
                <a:gd name="T68" fmla="*/ 25 w 260"/>
                <a:gd name="T69" fmla="*/ 9 h 322"/>
                <a:gd name="T70" fmla="*/ 35 w 260"/>
                <a:gd name="T71" fmla="*/ 18 h 322"/>
                <a:gd name="T72" fmla="*/ 29 w 260"/>
                <a:gd name="T73" fmla="*/ 22 h 322"/>
                <a:gd name="T74" fmla="*/ 29 w 260"/>
                <a:gd name="T75" fmla="*/ 27 h 322"/>
                <a:gd name="T76" fmla="*/ 35 w 260"/>
                <a:gd name="T77" fmla="*/ 32 h 322"/>
                <a:gd name="T78" fmla="*/ 39 w 260"/>
                <a:gd name="T79" fmla="*/ 36 h 322"/>
                <a:gd name="T80" fmla="*/ 49 w 260"/>
                <a:gd name="T81" fmla="*/ 45 h 322"/>
                <a:gd name="T82" fmla="*/ 54 w 260"/>
                <a:gd name="T83" fmla="*/ 54 h 322"/>
                <a:gd name="T84" fmla="*/ 49 w 260"/>
                <a:gd name="T85" fmla="*/ 59 h 322"/>
                <a:gd name="T86" fmla="*/ 54 w 260"/>
                <a:gd name="T87" fmla="*/ 54 h 3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0"/>
                <a:gd name="T133" fmla="*/ 0 h 322"/>
                <a:gd name="T134" fmla="*/ 260 w 260"/>
                <a:gd name="T135" fmla="*/ 322 h 3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0" h="322">
                  <a:moveTo>
                    <a:pt x="219" y="232"/>
                  </a:moveTo>
                  <a:lnTo>
                    <a:pt x="219" y="215"/>
                  </a:lnTo>
                  <a:lnTo>
                    <a:pt x="240" y="215"/>
                  </a:lnTo>
                  <a:lnTo>
                    <a:pt x="260" y="232"/>
                  </a:lnTo>
                  <a:lnTo>
                    <a:pt x="260" y="249"/>
                  </a:lnTo>
                  <a:lnTo>
                    <a:pt x="240" y="268"/>
                  </a:lnTo>
                  <a:lnTo>
                    <a:pt x="219" y="268"/>
                  </a:lnTo>
                  <a:lnTo>
                    <a:pt x="240" y="286"/>
                  </a:lnTo>
                  <a:lnTo>
                    <a:pt x="240" y="305"/>
                  </a:lnTo>
                  <a:lnTo>
                    <a:pt x="219" y="305"/>
                  </a:lnTo>
                  <a:lnTo>
                    <a:pt x="200" y="305"/>
                  </a:lnTo>
                  <a:lnTo>
                    <a:pt x="179" y="305"/>
                  </a:lnTo>
                  <a:lnTo>
                    <a:pt x="141" y="305"/>
                  </a:lnTo>
                  <a:lnTo>
                    <a:pt x="141" y="322"/>
                  </a:lnTo>
                  <a:lnTo>
                    <a:pt x="119" y="322"/>
                  </a:lnTo>
                  <a:lnTo>
                    <a:pt x="100" y="322"/>
                  </a:lnTo>
                  <a:lnTo>
                    <a:pt x="79" y="322"/>
                  </a:lnTo>
                  <a:lnTo>
                    <a:pt x="60" y="322"/>
                  </a:lnTo>
                  <a:lnTo>
                    <a:pt x="39" y="322"/>
                  </a:lnTo>
                  <a:lnTo>
                    <a:pt x="60" y="322"/>
                  </a:lnTo>
                  <a:lnTo>
                    <a:pt x="79" y="305"/>
                  </a:lnTo>
                  <a:lnTo>
                    <a:pt x="79" y="286"/>
                  </a:lnTo>
                  <a:lnTo>
                    <a:pt x="100" y="286"/>
                  </a:lnTo>
                  <a:lnTo>
                    <a:pt x="119" y="268"/>
                  </a:lnTo>
                  <a:lnTo>
                    <a:pt x="100" y="268"/>
                  </a:lnTo>
                  <a:lnTo>
                    <a:pt x="79" y="286"/>
                  </a:lnTo>
                  <a:lnTo>
                    <a:pt x="79" y="268"/>
                  </a:lnTo>
                  <a:lnTo>
                    <a:pt x="60" y="268"/>
                  </a:lnTo>
                  <a:lnTo>
                    <a:pt x="39" y="268"/>
                  </a:lnTo>
                  <a:lnTo>
                    <a:pt x="60" y="249"/>
                  </a:lnTo>
                  <a:lnTo>
                    <a:pt x="79" y="249"/>
                  </a:lnTo>
                  <a:lnTo>
                    <a:pt x="79" y="232"/>
                  </a:lnTo>
                  <a:lnTo>
                    <a:pt x="79" y="215"/>
                  </a:lnTo>
                  <a:lnTo>
                    <a:pt x="79" y="196"/>
                  </a:lnTo>
                  <a:lnTo>
                    <a:pt x="100" y="196"/>
                  </a:lnTo>
                  <a:lnTo>
                    <a:pt x="119" y="196"/>
                  </a:lnTo>
                  <a:lnTo>
                    <a:pt x="119" y="178"/>
                  </a:lnTo>
                  <a:lnTo>
                    <a:pt x="100" y="178"/>
                  </a:lnTo>
                  <a:lnTo>
                    <a:pt x="79" y="161"/>
                  </a:lnTo>
                  <a:lnTo>
                    <a:pt x="100" y="161"/>
                  </a:lnTo>
                  <a:lnTo>
                    <a:pt x="100" y="142"/>
                  </a:lnTo>
                  <a:lnTo>
                    <a:pt x="79" y="142"/>
                  </a:lnTo>
                  <a:lnTo>
                    <a:pt x="79" y="161"/>
                  </a:lnTo>
                  <a:lnTo>
                    <a:pt x="60" y="161"/>
                  </a:lnTo>
                  <a:lnTo>
                    <a:pt x="60" y="142"/>
                  </a:lnTo>
                  <a:lnTo>
                    <a:pt x="39" y="142"/>
                  </a:lnTo>
                  <a:lnTo>
                    <a:pt x="60" y="142"/>
                  </a:lnTo>
                  <a:lnTo>
                    <a:pt x="60" y="125"/>
                  </a:lnTo>
                  <a:lnTo>
                    <a:pt x="60" y="105"/>
                  </a:lnTo>
                  <a:lnTo>
                    <a:pt x="39" y="105"/>
                  </a:lnTo>
                  <a:lnTo>
                    <a:pt x="39" y="125"/>
                  </a:lnTo>
                  <a:lnTo>
                    <a:pt x="20" y="125"/>
                  </a:lnTo>
                  <a:lnTo>
                    <a:pt x="20" y="105"/>
                  </a:lnTo>
                  <a:lnTo>
                    <a:pt x="20" y="88"/>
                  </a:lnTo>
                  <a:lnTo>
                    <a:pt x="39" y="88"/>
                  </a:lnTo>
                  <a:lnTo>
                    <a:pt x="20" y="71"/>
                  </a:lnTo>
                  <a:lnTo>
                    <a:pt x="0" y="52"/>
                  </a:lnTo>
                  <a:lnTo>
                    <a:pt x="0" y="36"/>
                  </a:lnTo>
                  <a:lnTo>
                    <a:pt x="20" y="36"/>
                  </a:lnTo>
                  <a:lnTo>
                    <a:pt x="20" y="52"/>
                  </a:lnTo>
                  <a:lnTo>
                    <a:pt x="20" y="36"/>
                  </a:lnTo>
                  <a:lnTo>
                    <a:pt x="20" y="19"/>
                  </a:lnTo>
                  <a:lnTo>
                    <a:pt x="39" y="19"/>
                  </a:lnTo>
                  <a:lnTo>
                    <a:pt x="60" y="0"/>
                  </a:lnTo>
                  <a:lnTo>
                    <a:pt x="79" y="0"/>
                  </a:lnTo>
                  <a:lnTo>
                    <a:pt x="100" y="0"/>
                  </a:lnTo>
                  <a:lnTo>
                    <a:pt x="100" y="19"/>
                  </a:lnTo>
                  <a:lnTo>
                    <a:pt x="79" y="19"/>
                  </a:lnTo>
                  <a:lnTo>
                    <a:pt x="79" y="36"/>
                  </a:lnTo>
                  <a:lnTo>
                    <a:pt x="100" y="36"/>
                  </a:lnTo>
                  <a:lnTo>
                    <a:pt x="141" y="36"/>
                  </a:lnTo>
                  <a:lnTo>
                    <a:pt x="141" y="71"/>
                  </a:lnTo>
                  <a:lnTo>
                    <a:pt x="119" y="71"/>
                  </a:lnTo>
                  <a:lnTo>
                    <a:pt x="119" y="88"/>
                  </a:lnTo>
                  <a:lnTo>
                    <a:pt x="100" y="105"/>
                  </a:lnTo>
                  <a:lnTo>
                    <a:pt x="119" y="105"/>
                  </a:lnTo>
                  <a:lnTo>
                    <a:pt x="141" y="105"/>
                  </a:lnTo>
                  <a:lnTo>
                    <a:pt x="141" y="125"/>
                  </a:lnTo>
                  <a:lnTo>
                    <a:pt x="141" y="142"/>
                  </a:lnTo>
                  <a:lnTo>
                    <a:pt x="160" y="142"/>
                  </a:lnTo>
                  <a:lnTo>
                    <a:pt x="179" y="161"/>
                  </a:lnTo>
                  <a:lnTo>
                    <a:pt x="200" y="178"/>
                  </a:lnTo>
                  <a:lnTo>
                    <a:pt x="200" y="196"/>
                  </a:lnTo>
                  <a:lnTo>
                    <a:pt x="219" y="215"/>
                  </a:lnTo>
                  <a:lnTo>
                    <a:pt x="200" y="215"/>
                  </a:lnTo>
                  <a:lnTo>
                    <a:pt x="200" y="232"/>
                  </a:lnTo>
                  <a:lnTo>
                    <a:pt x="219" y="232"/>
                  </a:lnTo>
                  <a:lnTo>
                    <a:pt x="219" y="215"/>
                  </a:lnTo>
                  <a:lnTo>
                    <a:pt x="219" y="232"/>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8" name="Freeform 986"/>
            <p:cNvSpPr>
              <a:spLocks/>
            </p:cNvSpPr>
            <p:nvPr/>
          </p:nvSpPr>
          <p:spPr bwMode="gray">
            <a:xfrm>
              <a:off x="2569" y="1652"/>
              <a:ext cx="149" cy="54"/>
            </a:xfrm>
            <a:custGeom>
              <a:avLst/>
              <a:gdLst>
                <a:gd name="T0" fmla="*/ 74 w 300"/>
                <a:gd name="T1" fmla="*/ 14 h 108"/>
                <a:gd name="T2" fmla="*/ 70 w 300"/>
                <a:gd name="T3" fmla="*/ 14 h 108"/>
                <a:gd name="T4" fmla="*/ 64 w 300"/>
                <a:gd name="T5" fmla="*/ 18 h 108"/>
                <a:gd name="T6" fmla="*/ 64 w 300"/>
                <a:gd name="T7" fmla="*/ 23 h 108"/>
                <a:gd name="T8" fmla="*/ 54 w 300"/>
                <a:gd name="T9" fmla="*/ 23 h 108"/>
                <a:gd name="T10" fmla="*/ 49 w 300"/>
                <a:gd name="T11" fmla="*/ 27 h 108"/>
                <a:gd name="T12" fmla="*/ 39 w 300"/>
                <a:gd name="T13" fmla="*/ 27 h 108"/>
                <a:gd name="T14" fmla="*/ 29 w 300"/>
                <a:gd name="T15" fmla="*/ 27 h 108"/>
                <a:gd name="T16" fmla="*/ 25 w 300"/>
                <a:gd name="T17" fmla="*/ 27 h 108"/>
                <a:gd name="T18" fmla="*/ 15 w 300"/>
                <a:gd name="T19" fmla="*/ 23 h 108"/>
                <a:gd name="T20" fmla="*/ 10 w 300"/>
                <a:gd name="T21" fmla="*/ 18 h 108"/>
                <a:gd name="T22" fmla="*/ 4 w 300"/>
                <a:gd name="T23" fmla="*/ 18 h 108"/>
                <a:gd name="T24" fmla="*/ 10 w 300"/>
                <a:gd name="T25" fmla="*/ 18 h 108"/>
                <a:gd name="T26" fmla="*/ 10 w 300"/>
                <a:gd name="T27" fmla="*/ 14 h 108"/>
                <a:gd name="T28" fmla="*/ 4 w 300"/>
                <a:gd name="T29" fmla="*/ 14 h 108"/>
                <a:gd name="T30" fmla="*/ 0 w 300"/>
                <a:gd name="T31" fmla="*/ 14 h 108"/>
                <a:gd name="T32" fmla="*/ 10 w 300"/>
                <a:gd name="T33" fmla="*/ 14 h 108"/>
                <a:gd name="T34" fmla="*/ 15 w 300"/>
                <a:gd name="T35" fmla="*/ 9 h 108"/>
                <a:gd name="T36" fmla="*/ 10 w 300"/>
                <a:gd name="T37" fmla="*/ 9 h 108"/>
                <a:gd name="T38" fmla="*/ 4 w 300"/>
                <a:gd name="T39" fmla="*/ 9 h 108"/>
                <a:gd name="T40" fmla="*/ 0 w 300"/>
                <a:gd name="T41" fmla="*/ 5 h 108"/>
                <a:gd name="T42" fmla="*/ 0 w 300"/>
                <a:gd name="T43" fmla="*/ 0 h 108"/>
                <a:gd name="T44" fmla="*/ 0 w 300"/>
                <a:gd name="T45" fmla="*/ 5 h 108"/>
                <a:gd name="T46" fmla="*/ 0 w 300"/>
                <a:gd name="T47" fmla="*/ 0 h 108"/>
                <a:gd name="T48" fmla="*/ 4 w 300"/>
                <a:gd name="T49" fmla="*/ 0 h 108"/>
                <a:gd name="T50" fmla="*/ 10 w 300"/>
                <a:gd name="T51" fmla="*/ 0 h 108"/>
                <a:gd name="T52" fmla="*/ 15 w 300"/>
                <a:gd name="T53" fmla="*/ 5 h 108"/>
                <a:gd name="T54" fmla="*/ 15 w 300"/>
                <a:gd name="T55" fmla="*/ 9 h 108"/>
                <a:gd name="T56" fmla="*/ 15 w 300"/>
                <a:gd name="T57" fmla="*/ 5 h 108"/>
                <a:gd name="T58" fmla="*/ 19 w 300"/>
                <a:gd name="T59" fmla="*/ 5 h 108"/>
                <a:gd name="T60" fmla="*/ 19 w 300"/>
                <a:gd name="T61" fmla="*/ 0 h 108"/>
                <a:gd name="T62" fmla="*/ 19 w 300"/>
                <a:gd name="T63" fmla="*/ 5 h 108"/>
                <a:gd name="T64" fmla="*/ 25 w 300"/>
                <a:gd name="T65" fmla="*/ 5 h 108"/>
                <a:gd name="T66" fmla="*/ 29 w 300"/>
                <a:gd name="T67" fmla="*/ 5 h 108"/>
                <a:gd name="T68" fmla="*/ 29 w 300"/>
                <a:gd name="T69" fmla="*/ 0 h 108"/>
                <a:gd name="T70" fmla="*/ 35 w 300"/>
                <a:gd name="T71" fmla="*/ 0 h 108"/>
                <a:gd name="T72" fmla="*/ 39 w 300"/>
                <a:gd name="T73" fmla="*/ 0 h 108"/>
                <a:gd name="T74" fmla="*/ 44 w 300"/>
                <a:gd name="T75" fmla="*/ 5 h 108"/>
                <a:gd name="T76" fmla="*/ 44 w 300"/>
                <a:gd name="T77" fmla="*/ 0 h 108"/>
                <a:gd name="T78" fmla="*/ 49 w 300"/>
                <a:gd name="T79" fmla="*/ 0 h 108"/>
                <a:gd name="T80" fmla="*/ 54 w 300"/>
                <a:gd name="T81" fmla="*/ 0 h 108"/>
                <a:gd name="T82" fmla="*/ 59 w 300"/>
                <a:gd name="T83" fmla="*/ 0 h 108"/>
                <a:gd name="T84" fmla="*/ 64 w 300"/>
                <a:gd name="T85" fmla="*/ 0 h 108"/>
                <a:gd name="T86" fmla="*/ 64 w 300"/>
                <a:gd name="T87" fmla="*/ 9 h 108"/>
                <a:gd name="T88" fmla="*/ 74 w 300"/>
                <a:gd name="T89" fmla="*/ 14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108"/>
                <a:gd name="T137" fmla="*/ 300 w 300"/>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108">
                  <a:moveTo>
                    <a:pt x="300" y="54"/>
                  </a:moveTo>
                  <a:lnTo>
                    <a:pt x="281" y="54"/>
                  </a:lnTo>
                  <a:lnTo>
                    <a:pt x="259" y="71"/>
                  </a:lnTo>
                  <a:lnTo>
                    <a:pt x="259" y="89"/>
                  </a:lnTo>
                  <a:lnTo>
                    <a:pt x="219" y="89"/>
                  </a:lnTo>
                  <a:lnTo>
                    <a:pt x="200" y="108"/>
                  </a:lnTo>
                  <a:lnTo>
                    <a:pt x="160" y="108"/>
                  </a:lnTo>
                  <a:lnTo>
                    <a:pt x="119" y="108"/>
                  </a:lnTo>
                  <a:lnTo>
                    <a:pt x="100" y="108"/>
                  </a:lnTo>
                  <a:lnTo>
                    <a:pt x="60" y="89"/>
                  </a:lnTo>
                  <a:lnTo>
                    <a:pt x="41" y="71"/>
                  </a:lnTo>
                  <a:lnTo>
                    <a:pt x="19" y="71"/>
                  </a:lnTo>
                  <a:lnTo>
                    <a:pt x="41" y="71"/>
                  </a:lnTo>
                  <a:lnTo>
                    <a:pt x="41" y="54"/>
                  </a:lnTo>
                  <a:lnTo>
                    <a:pt x="19" y="54"/>
                  </a:lnTo>
                  <a:lnTo>
                    <a:pt x="0" y="54"/>
                  </a:lnTo>
                  <a:lnTo>
                    <a:pt x="41" y="54"/>
                  </a:lnTo>
                  <a:lnTo>
                    <a:pt x="60" y="35"/>
                  </a:lnTo>
                  <a:lnTo>
                    <a:pt x="41" y="35"/>
                  </a:lnTo>
                  <a:lnTo>
                    <a:pt x="19" y="35"/>
                  </a:lnTo>
                  <a:lnTo>
                    <a:pt x="0" y="18"/>
                  </a:lnTo>
                  <a:lnTo>
                    <a:pt x="0" y="0"/>
                  </a:lnTo>
                  <a:lnTo>
                    <a:pt x="0" y="18"/>
                  </a:lnTo>
                  <a:lnTo>
                    <a:pt x="0" y="0"/>
                  </a:lnTo>
                  <a:lnTo>
                    <a:pt x="19" y="0"/>
                  </a:lnTo>
                  <a:lnTo>
                    <a:pt x="41" y="0"/>
                  </a:lnTo>
                  <a:lnTo>
                    <a:pt x="60" y="18"/>
                  </a:lnTo>
                  <a:lnTo>
                    <a:pt x="60" y="35"/>
                  </a:lnTo>
                  <a:lnTo>
                    <a:pt x="60" y="18"/>
                  </a:lnTo>
                  <a:lnTo>
                    <a:pt x="79" y="18"/>
                  </a:lnTo>
                  <a:lnTo>
                    <a:pt x="79" y="0"/>
                  </a:lnTo>
                  <a:lnTo>
                    <a:pt x="79" y="18"/>
                  </a:lnTo>
                  <a:lnTo>
                    <a:pt x="100" y="18"/>
                  </a:lnTo>
                  <a:lnTo>
                    <a:pt x="119" y="18"/>
                  </a:lnTo>
                  <a:lnTo>
                    <a:pt x="119" y="0"/>
                  </a:lnTo>
                  <a:lnTo>
                    <a:pt x="140" y="0"/>
                  </a:lnTo>
                  <a:lnTo>
                    <a:pt x="160" y="0"/>
                  </a:lnTo>
                  <a:lnTo>
                    <a:pt x="179" y="18"/>
                  </a:lnTo>
                  <a:lnTo>
                    <a:pt x="179" y="0"/>
                  </a:lnTo>
                  <a:lnTo>
                    <a:pt x="200" y="0"/>
                  </a:lnTo>
                  <a:lnTo>
                    <a:pt x="219" y="0"/>
                  </a:lnTo>
                  <a:lnTo>
                    <a:pt x="240" y="0"/>
                  </a:lnTo>
                  <a:lnTo>
                    <a:pt x="259" y="0"/>
                  </a:lnTo>
                  <a:lnTo>
                    <a:pt x="259" y="35"/>
                  </a:lnTo>
                  <a:lnTo>
                    <a:pt x="300" y="5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89" name="Freeform 987"/>
            <p:cNvSpPr>
              <a:spLocks/>
            </p:cNvSpPr>
            <p:nvPr/>
          </p:nvSpPr>
          <p:spPr bwMode="gray">
            <a:xfrm>
              <a:off x="2628" y="1420"/>
              <a:ext cx="40" cy="18"/>
            </a:xfrm>
            <a:custGeom>
              <a:avLst/>
              <a:gdLst>
                <a:gd name="T0" fmla="*/ 5 w 81"/>
                <a:gd name="T1" fmla="*/ 9 h 36"/>
                <a:gd name="T2" fmla="*/ 5 w 81"/>
                <a:gd name="T3" fmla="*/ 5 h 36"/>
                <a:gd name="T4" fmla="*/ 0 w 81"/>
                <a:gd name="T5" fmla="*/ 5 h 36"/>
                <a:gd name="T6" fmla="*/ 5 w 81"/>
                <a:gd name="T7" fmla="*/ 5 h 36"/>
                <a:gd name="T8" fmla="*/ 5 w 81"/>
                <a:gd name="T9" fmla="*/ 0 h 36"/>
                <a:gd name="T10" fmla="*/ 10 w 81"/>
                <a:gd name="T11" fmla="*/ 0 h 36"/>
                <a:gd name="T12" fmla="*/ 10 w 81"/>
                <a:gd name="T13" fmla="*/ 5 h 36"/>
                <a:gd name="T14" fmla="*/ 15 w 81"/>
                <a:gd name="T15" fmla="*/ 5 h 36"/>
                <a:gd name="T16" fmla="*/ 20 w 81"/>
                <a:gd name="T17" fmla="*/ 5 h 36"/>
                <a:gd name="T18" fmla="*/ 15 w 81"/>
                <a:gd name="T19" fmla="*/ 5 h 36"/>
                <a:gd name="T20" fmla="*/ 10 w 81"/>
                <a:gd name="T21" fmla="*/ 9 h 36"/>
                <a:gd name="T22" fmla="*/ 5 w 81"/>
                <a:gd name="T23" fmla="*/ 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36"/>
                <a:gd name="T38" fmla="*/ 81 w 81"/>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36">
                  <a:moveTo>
                    <a:pt x="21" y="36"/>
                  </a:moveTo>
                  <a:lnTo>
                    <a:pt x="21" y="17"/>
                  </a:lnTo>
                  <a:lnTo>
                    <a:pt x="0" y="17"/>
                  </a:lnTo>
                  <a:lnTo>
                    <a:pt x="21" y="17"/>
                  </a:lnTo>
                  <a:lnTo>
                    <a:pt x="21" y="0"/>
                  </a:lnTo>
                  <a:lnTo>
                    <a:pt x="41" y="0"/>
                  </a:lnTo>
                  <a:lnTo>
                    <a:pt x="41" y="17"/>
                  </a:lnTo>
                  <a:lnTo>
                    <a:pt x="60" y="17"/>
                  </a:lnTo>
                  <a:lnTo>
                    <a:pt x="81" y="17"/>
                  </a:lnTo>
                  <a:lnTo>
                    <a:pt x="60" y="17"/>
                  </a:lnTo>
                  <a:lnTo>
                    <a:pt x="41" y="36"/>
                  </a:lnTo>
                  <a:lnTo>
                    <a:pt x="21"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0" name="Freeform 988"/>
            <p:cNvSpPr>
              <a:spLocks/>
            </p:cNvSpPr>
            <p:nvPr/>
          </p:nvSpPr>
          <p:spPr bwMode="gray">
            <a:xfrm>
              <a:off x="3121" y="2180"/>
              <a:ext cx="49" cy="27"/>
            </a:xfrm>
            <a:custGeom>
              <a:avLst/>
              <a:gdLst>
                <a:gd name="T0" fmla="*/ 0 w 100"/>
                <a:gd name="T1" fmla="*/ 0 h 54"/>
                <a:gd name="T2" fmla="*/ 0 w 100"/>
                <a:gd name="T3" fmla="*/ 5 h 54"/>
                <a:gd name="T4" fmla="*/ 4 w 100"/>
                <a:gd name="T5" fmla="*/ 5 h 54"/>
                <a:gd name="T6" fmla="*/ 10 w 100"/>
                <a:gd name="T7" fmla="*/ 9 h 54"/>
                <a:gd name="T8" fmla="*/ 14 w 100"/>
                <a:gd name="T9" fmla="*/ 9 h 54"/>
                <a:gd name="T10" fmla="*/ 19 w 100"/>
                <a:gd name="T11" fmla="*/ 14 h 54"/>
                <a:gd name="T12" fmla="*/ 24 w 100"/>
                <a:gd name="T13" fmla="*/ 14 h 54"/>
                <a:gd name="T14" fmla="*/ 24 w 100"/>
                <a:gd name="T15" fmla="*/ 9 h 54"/>
                <a:gd name="T16" fmla="*/ 19 w 100"/>
                <a:gd name="T17" fmla="*/ 9 h 54"/>
                <a:gd name="T18" fmla="*/ 19 w 100"/>
                <a:gd name="T19" fmla="*/ 5 h 54"/>
                <a:gd name="T20" fmla="*/ 24 w 100"/>
                <a:gd name="T21" fmla="*/ 5 h 54"/>
                <a:gd name="T22" fmla="*/ 24 w 100"/>
                <a:gd name="T23" fmla="*/ 0 h 54"/>
                <a:gd name="T24" fmla="*/ 19 w 100"/>
                <a:gd name="T25" fmla="*/ 0 h 54"/>
                <a:gd name="T26" fmla="*/ 14 w 100"/>
                <a:gd name="T27" fmla="*/ 0 h 54"/>
                <a:gd name="T28" fmla="*/ 10 w 100"/>
                <a:gd name="T29" fmla="*/ 0 h 54"/>
                <a:gd name="T30" fmla="*/ 4 w 100"/>
                <a:gd name="T31" fmla="*/ 0 h 54"/>
                <a:gd name="T32" fmla="*/ 0 w 100"/>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54"/>
                <a:gd name="T53" fmla="*/ 100 w 10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54">
                  <a:moveTo>
                    <a:pt x="0" y="0"/>
                  </a:moveTo>
                  <a:lnTo>
                    <a:pt x="0" y="17"/>
                  </a:lnTo>
                  <a:lnTo>
                    <a:pt x="19" y="17"/>
                  </a:lnTo>
                  <a:lnTo>
                    <a:pt x="40" y="34"/>
                  </a:lnTo>
                  <a:lnTo>
                    <a:pt x="60" y="34"/>
                  </a:lnTo>
                  <a:lnTo>
                    <a:pt x="79" y="54"/>
                  </a:lnTo>
                  <a:lnTo>
                    <a:pt x="100" y="54"/>
                  </a:lnTo>
                  <a:lnTo>
                    <a:pt x="100" y="34"/>
                  </a:lnTo>
                  <a:lnTo>
                    <a:pt x="79" y="34"/>
                  </a:lnTo>
                  <a:lnTo>
                    <a:pt x="79" y="17"/>
                  </a:lnTo>
                  <a:lnTo>
                    <a:pt x="100" y="17"/>
                  </a:lnTo>
                  <a:lnTo>
                    <a:pt x="100" y="0"/>
                  </a:lnTo>
                  <a:lnTo>
                    <a:pt x="79" y="0"/>
                  </a:lnTo>
                  <a:lnTo>
                    <a:pt x="60" y="0"/>
                  </a:lnTo>
                  <a:lnTo>
                    <a:pt x="40" y="0"/>
                  </a:lnTo>
                  <a:lnTo>
                    <a:pt x="19" y="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1" name="Freeform 989"/>
            <p:cNvSpPr>
              <a:spLocks/>
            </p:cNvSpPr>
            <p:nvPr/>
          </p:nvSpPr>
          <p:spPr bwMode="gray">
            <a:xfrm>
              <a:off x="3071" y="2099"/>
              <a:ext cx="9" cy="27"/>
            </a:xfrm>
            <a:custGeom>
              <a:avLst/>
              <a:gdLst>
                <a:gd name="T0" fmla="*/ 0 w 19"/>
                <a:gd name="T1" fmla="*/ 5 h 53"/>
                <a:gd name="T2" fmla="*/ 0 w 19"/>
                <a:gd name="T3" fmla="*/ 0 h 53"/>
                <a:gd name="T4" fmla="*/ 0 w 19"/>
                <a:gd name="T5" fmla="*/ 5 h 53"/>
                <a:gd name="T6" fmla="*/ 4 w 19"/>
                <a:gd name="T7" fmla="*/ 5 h 53"/>
                <a:gd name="T8" fmla="*/ 0 w 19"/>
                <a:gd name="T9" fmla="*/ 9 h 53"/>
                <a:gd name="T10" fmla="*/ 0 w 19"/>
                <a:gd name="T11" fmla="*/ 14 h 53"/>
                <a:gd name="T12" fmla="*/ 0 w 19"/>
                <a:gd name="T13" fmla="*/ 9 h 53"/>
                <a:gd name="T14" fmla="*/ 0 w 19"/>
                <a:gd name="T15" fmla="*/ 5 h 5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53"/>
                <a:gd name="T26" fmla="*/ 19 w 1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53">
                  <a:moveTo>
                    <a:pt x="0" y="17"/>
                  </a:moveTo>
                  <a:lnTo>
                    <a:pt x="0" y="0"/>
                  </a:lnTo>
                  <a:lnTo>
                    <a:pt x="0" y="17"/>
                  </a:lnTo>
                  <a:lnTo>
                    <a:pt x="19" y="17"/>
                  </a:lnTo>
                  <a:lnTo>
                    <a:pt x="0" y="36"/>
                  </a:lnTo>
                  <a:lnTo>
                    <a:pt x="0" y="53"/>
                  </a:lnTo>
                  <a:lnTo>
                    <a:pt x="0" y="36"/>
                  </a:lnTo>
                  <a:lnTo>
                    <a:pt x="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2" name="Freeform 990"/>
            <p:cNvSpPr>
              <a:spLocks/>
            </p:cNvSpPr>
            <p:nvPr/>
          </p:nvSpPr>
          <p:spPr bwMode="gray">
            <a:xfrm>
              <a:off x="3060" y="2136"/>
              <a:ext cx="20" cy="35"/>
            </a:xfrm>
            <a:custGeom>
              <a:avLst/>
              <a:gdLst>
                <a:gd name="T0" fmla="*/ 5 w 40"/>
                <a:gd name="T1" fmla="*/ 4 h 71"/>
                <a:gd name="T2" fmla="*/ 0 w 40"/>
                <a:gd name="T3" fmla="*/ 4 h 71"/>
                <a:gd name="T4" fmla="*/ 0 w 40"/>
                <a:gd name="T5" fmla="*/ 0 h 71"/>
                <a:gd name="T6" fmla="*/ 5 w 40"/>
                <a:gd name="T7" fmla="*/ 0 h 71"/>
                <a:gd name="T8" fmla="*/ 10 w 40"/>
                <a:gd name="T9" fmla="*/ 0 h 71"/>
                <a:gd name="T10" fmla="*/ 10 w 40"/>
                <a:gd name="T11" fmla="*/ 4 h 71"/>
                <a:gd name="T12" fmla="*/ 10 w 40"/>
                <a:gd name="T13" fmla="*/ 8 h 71"/>
                <a:gd name="T14" fmla="*/ 10 w 40"/>
                <a:gd name="T15" fmla="*/ 13 h 71"/>
                <a:gd name="T16" fmla="*/ 5 w 40"/>
                <a:gd name="T17" fmla="*/ 17 h 71"/>
                <a:gd name="T18" fmla="*/ 5 w 40"/>
                <a:gd name="T19" fmla="*/ 13 h 71"/>
                <a:gd name="T20" fmla="*/ 5 w 40"/>
                <a:gd name="T21" fmla="*/ 8 h 71"/>
                <a:gd name="T22" fmla="*/ 5 w 40"/>
                <a:gd name="T23" fmla="*/ 4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1"/>
                <a:gd name="T38" fmla="*/ 40 w 40"/>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1">
                  <a:moveTo>
                    <a:pt x="21" y="17"/>
                  </a:moveTo>
                  <a:lnTo>
                    <a:pt x="0" y="17"/>
                  </a:lnTo>
                  <a:lnTo>
                    <a:pt x="0" y="0"/>
                  </a:lnTo>
                  <a:lnTo>
                    <a:pt x="21" y="0"/>
                  </a:lnTo>
                  <a:lnTo>
                    <a:pt x="40" y="0"/>
                  </a:lnTo>
                  <a:lnTo>
                    <a:pt x="40" y="17"/>
                  </a:lnTo>
                  <a:lnTo>
                    <a:pt x="40" y="34"/>
                  </a:lnTo>
                  <a:lnTo>
                    <a:pt x="40" y="53"/>
                  </a:lnTo>
                  <a:lnTo>
                    <a:pt x="21" y="71"/>
                  </a:lnTo>
                  <a:lnTo>
                    <a:pt x="21" y="53"/>
                  </a:lnTo>
                  <a:lnTo>
                    <a:pt x="21" y="34"/>
                  </a:lnTo>
                  <a:lnTo>
                    <a:pt x="2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3" name="Freeform 991"/>
            <p:cNvSpPr>
              <a:spLocks/>
            </p:cNvSpPr>
            <p:nvPr/>
          </p:nvSpPr>
          <p:spPr bwMode="gray">
            <a:xfrm>
              <a:off x="3100" y="1858"/>
              <a:ext cx="30" cy="36"/>
            </a:xfrm>
            <a:custGeom>
              <a:avLst/>
              <a:gdLst>
                <a:gd name="T0" fmla="*/ 0 w 59"/>
                <a:gd name="T1" fmla="*/ 13 h 73"/>
                <a:gd name="T2" fmla="*/ 5 w 59"/>
                <a:gd name="T3" fmla="*/ 13 h 73"/>
                <a:gd name="T4" fmla="*/ 0 w 59"/>
                <a:gd name="T5" fmla="*/ 13 h 73"/>
                <a:gd name="T6" fmla="*/ 0 w 59"/>
                <a:gd name="T7" fmla="*/ 9 h 73"/>
                <a:gd name="T8" fmla="*/ 0 w 59"/>
                <a:gd name="T9" fmla="*/ 4 h 73"/>
                <a:gd name="T10" fmla="*/ 0 w 59"/>
                <a:gd name="T11" fmla="*/ 0 h 73"/>
                <a:gd name="T12" fmla="*/ 5 w 59"/>
                <a:gd name="T13" fmla="*/ 0 h 73"/>
                <a:gd name="T14" fmla="*/ 10 w 59"/>
                <a:gd name="T15" fmla="*/ 0 h 73"/>
                <a:gd name="T16" fmla="*/ 15 w 59"/>
                <a:gd name="T17" fmla="*/ 4 h 73"/>
                <a:gd name="T18" fmla="*/ 15 w 59"/>
                <a:gd name="T19" fmla="*/ 9 h 73"/>
                <a:gd name="T20" fmla="*/ 10 w 59"/>
                <a:gd name="T21" fmla="*/ 13 h 73"/>
                <a:gd name="T22" fmla="*/ 5 w 59"/>
                <a:gd name="T23" fmla="*/ 18 h 73"/>
                <a:gd name="T24" fmla="*/ 0 w 59"/>
                <a:gd name="T25" fmla="*/ 18 h 73"/>
                <a:gd name="T26" fmla="*/ 0 w 59"/>
                <a:gd name="T27" fmla="*/ 1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73"/>
                <a:gd name="T44" fmla="*/ 59 w 59"/>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73">
                  <a:moveTo>
                    <a:pt x="0" y="54"/>
                  </a:moveTo>
                  <a:lnTo>
                    <a:pt x="19" y="54"/>
                  </a:lnTo>
                  <a:lnTo>
                    <a:pt x="0" y="54"/>
                  </a:lnTo>
                  <a:lnTo>
                    <a:pt x="0" y="37"/>
                  </a:lnTo>
                  <a:lnTo>
                    <a:pt x="0" y="17"/>
                  </a:lnTo>
                  <a:lnTo>
                    <a:pt x="0" y="0"/>
                  </a:lnTo>
                  <a:lnTo>
                    <a:pt x="19" y="0"/>
                  </a:lnTo>
                  <a:lnTo>
                    <a:pt x="40" y="0"/>
                  </a:lnTo>
                  <a:lnTo>
                    <a:pt x="59" y="17"/>
                  </a:lnTo>
                  <a:lnTo>
                    <a:pt x="59" y="37"/>
                  </a:lnTo>
                  <a:lnTo>
                    <a:pt x="40" y="54"/>
                  </a:lnTo>
                  <a:lnTo>
                    <a:pt x="19" y="73"/>
                  </a:lnTo>
                  <a:lnTo>
                    <a:pt x="0" y="73"/>
                  </a:lnTo>
                  <a:lnTo>
                    <a:pt x="0" y="54"/>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94" name="Freeform 992"/>
            <p:cNvSpPr>
              <a:spLocks/>
            </p:cNvSpPr>
            <p:nvPr/>
          </p:nvSpPr>
          <p:spPr bwMode="gray">
            <a:xfrm>
              <a:off x="3210" y="1823"/>
              <a:ext cx="10" cy="16"/>
            </a:xfrm>
            <a:custGeom>
              <a:avLst/>
              <a:gdLst>
                <a:gd name="T0" fmla="*/ 5 w 21"/>
                <a:gd name="T1" fmla="*/ 4 h 33"/>
                <a:gd name="T2" fmla="*/ 0 w 21"/>
                <a:gd name="T3" fmla="*/ 8 h 33"/>
                <a:gd name="T4" fmla="*/ 0 w 21"/>
                <a:gd name="T5" fmla="*/ 4 h 33"/>
                <a:gd name="T6" fmla="*/ 0 w 21"/>
                <a:gd name="T7" fmla="*/ 0 h 33"/>
                <a:gd name="T8" fmla="*/ 5 w 21"/>
                <a:gd name="T9" fmla="*/ 0 h 33"/>
                <a:gd name="T10" fmla="*/ 5 w 21"/>
                <a:gd name="T11" fmla="*/ 4 h 33"/>
                <a:gd name="T12" fmla="*/ 0 60000 65536"/>
                <a:gd name="T13" fmla="*/ 0 60000 65536"/>
                <a:gd name="T14" fmla="*/ 0 60000 65536"/>
                <a:gd name="T15" fmla="*/ 0 60000 65536"/>
                <a:gd name="T16" fmla="*/ 0 60000 65536"/>
                <a:gd name="T17" fmla="*/ 0 60000 65536"/>
                <a:gd name="T18" fmla="*/ 0 w 21"/>
                <a:gd name="T19" fmla="*/ 0 h 33"/>
                <a:gd name="T20" fmla="*/ 21 w 2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 h="33">
                  <a:moveTo>
                    <a:pt x="21" y="17"/>
                  </a:moveTo>
                  <a:lnTo>
                    <a:pt x="0" y="33"/>
                  </a:lnTo>
                  <a:lnTo>
                    <a:pt x="0" y="17"/>
                  </a:lnTo>
                  <a:lnTo>
                    <a:pt x="0" y="0"/>
                  </a:lnTo>
                  <a:lnTo>
                    <a:pt x="21" y="0"/>
                  </a:lnTo>
                  <a:lnTo>
                    <a:pt x="2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5" name="Freeform 993"/>
            <p:cNvSpPr>
              <a:spLocks/>
            </p:cNvSpPr>
            <p:nvPr/>
          </p:nvSpPr>
          <p:spPr bwMode="gray">
            <a:xfrm>
              <a:off x="3291" y="2224"/>
              <a:ext cx="30" cy="10"/>
            </a:xfrm>
            <a:custGeom>
              <a:avLst/>
              <a:gdLst>
                <a:gd name="T0" fmla="*/ 15 w 59"/>
                <a:gd name="T1" fmla="*/ 5 h 19"/>
                <a:gd name="T2" fmla="*/ 10 w 59"/>
                <a:gd name="T3" fmla="*/ 5 h 19"/>
                <a:gd name="T4" fmla="*/ 5 w 59"/>
                <a:gd name="T5" fmla="*/ 5 h 19"/>
                <a:gd name="T6" fmla="*/ 0 w 59"/>
                <a:gd name="T7" fmla="*/ 5 h 19"/>
                <a:gd name="T8" fmla="*/ 0 w 59"/>
                <a:gd name="T9" fmla="*/ 0 h 19"/>
                <a:gd name="T10" fmla="*/ 5 w 59"/>
                <a:gd name="T11" fmla="*/ 0 h 19"/>
                <a:gd name="T12" fmla="*/ 15 w 59"/>
                <a:gd name="T13" fmla="*/ 0 h 19"/>
                <a:gd name="T14" fmla="*/ 15 w 59"/>
                <a:gd name="T15" fmla="*/ 5 h 19"/>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9"/>
                <a:gd name="T26" fmla="*/ 59 w 5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9">
                  <a:moveTo>
                    <a:pt x="59" y="19"/>
                  </a:moveTo>
                  <a:lnTo>
                    <a:pt x="40" y="19"/>
                  </a:lnTo>
                  <a:lnTo>
                    <a:pt x="19" y="19"/>
                  </a:lnTo>
                  <a:lnTo>
                    <a:pt x="0" y="19"/>
                  </a:lnTo>
                  <a:lnTo>
                    <a:pt x="0" y="0"/>
                  </a:lnTo>
                  <a:lnTo>
                    <a:pt x="19" y="0"/>
                  </a:lnTo>
                  <a:lnTo>
                    <a:pt x="59" y="0"/>
                  </a:lnTo>
                  <a:lnTo>
                    <a:pt x="59"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6" name="Freeform 994"/>
            <p:cNvSpPr>
              <a:spLocks/>
            </p:cNvSpPr>
            <p:nvPr/>
          </p:nvSpPr>
          <p:spPr bwMode="gray">
            <a:xfrm>
              <a:off x="3080" y="1876"/>
              <a:ext cx="20" cy="8"/>
            </a:xfrm>
            <a:custGeom>
              <a:avLst/>
              <a:gdLst>
                <a:gd name="T0" fmla="*/ 10 w 41"/>
                <a:gd name="T1" fmla="*/ 4 h 17"/>
                <a:gd name="T2" fmla="*/ 5 w 41"/>
                <a:gd name="T3" fmla="*/ 4 h 17"/>
                <a:gd name="T4" fmla="*/ 0 w 41"/>
                <a:gd name="T5" fmla="*/ 4 h 17"/>
                <a:gd name="T6" fmla="*/ 0 w 41"/>
                <a:gd name="T7" fmla="*/ 0 h 17"/>
                <a:gd name="T8" fmla="*/ 5 w 41"/>
                <a:gd name="T9" fmla="*/ 0 h 17"/>
                <a:gd name="T10" fmla="*/ 10 w 41"/>
                <a:gd name="T11" fmla="*/ 0 h 17"/>
                <a:gd name="T12" fmla="*/ 10 w 41"/>
                <a:gd name="T13" fmla="*/ 4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41" y="17"/>
                  </a:moveTo>
                  <a:lnTo>
                    <a:pt x="20" y="17"/>
                  </a:lnTo>
                  <a:lnTo>
                    <a:pt x="0" y="17"/>
                  </a:lnTo>
                  <a:lnTo>
                    <a:pt x="0" y="0"/>
                  </a:lnTo>
                  <a:lnTo>
                    <a:pt x="20" y="0"/>
                  </a:lnTo>
                  <a:lnTo>
                    <a:pt x="41" y="0"/>
                  </a:lnTo>
                  <a:lnTo>
                    <a:pt x="4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7" name="Freeform 995"/>
            <p:cNvSpPr>
              <a:spLocks/>
            </p:cNvSpPr>
            <p:nvPr/>
          </p:nvSpPr>
          <p:spPr bwMode="gray">
            <a:xfrm>
              <a:off x="3262" y="1795"/>
              <a:ext cx="19" cy="28"/>
            </a:xfrm>
            <a:custGeom>
              <a:avLst/>
              <a:gdLst>
                <a:gd name="T0" fmla="*/ 4 w 39"/>
                <a:gd name="T1" fmla="*/ 10 h 56"/>
                <a:gd name="T2" fmla="*/ 4 w 39"/>
                <a:gd name="T3" fmla="*/ 14 h 56"/>
                <a:gd name="T4" fmla="*/ 0 w 39"/>
                <a:gd name="T5" fmla="*/ 14 h 56"/>
                <a:gd name="T6" fmla="*/ 0 w 39"/>
                <a:gd name="T7" fmla="*/ 10 h 56"/>
                <a:gd name="T8" fmla="*/ 4 w 39"/>
                <a:gd name="T9" fmla="*/ 10 h 56"/>
                <a:gd name="T10" fmla="*/ 0 w 39"/>
                <a:gd name="T11" fmla="*/ 10 h 56"/>
                <a:gd name="T12" fmla="*/ 0 w 39"/>
                <a:gd name="T13" fmla="*/ 5 h 56"/>
                <a:gd name="T14" fmla="*/ 4 w 39"/>
                <a:gd name="T15" fmla="*/ 0 h 56"/>
                <a:gd name="T16" fmla="*/ 4 w 39"/>
                <a:gd name="T17" fmla="*/ 5 h 56"/>
                <a:gd name="T18" fmla="*/ 9 w 39"/>
                <a:gd name="T19" fmla="*/ 5 h 56"/>
                <a:gd name="T20" fmla="*/ 4 w 39"/>
                <a:gd name="T21" fmla="*/ 5 h 56"/>
                <a:gd name="T22" fmla="*/ 4 w 39"/>
                <a:gd name="T23" fmla="*/ 1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6"/>
                <a:gd name="T38" fmla="*/ 39 w 39"/>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6">
                  <a:moveTo>
                    <a:pt x="19" y="37"/>
                  </a:moveTo>
                  <a:lnTo>
                    <a:pt x="19" y="56"/>
                  </a:lnTo>
                  <a:lnTo>
                    <a:pt x="0" y="56"/>
                  </a:lnTo>
                  <a:lnTo>
                    <a:pt x="0" y="37"/>
                  </a:lnTo>
                  <a:lnTo>
                    <a:pt x="19" y="37"/>
                  </a:lnTo>
                  <a:lnTo>
                    <a:pt x="0" y="37"/>
                  </a:lnTo>
                  <a:lnTo>
                    <a:pt x="0" y="20"/>
                  </a:lnTo>
                  <a:lnTo>
                    <a:pt x="19" y="0"/>
                  </a:lnTo>
                  <a:lnTo>
                    <a:pt x="19" y="20"/>
                  </a:lnTo>
                  <a:lnTo>
                    <a:pt x="39" y="20"/>
                  </a:lnTo>
                  <a:lnTo>
                    <a:pt x="19" y="20"/>
                  </a:lnTo>
                  <a:lnTo>
                    <a:pt x="19"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98" name="Freeform 996"/>
            <p:cNvSpPr>
              <a:spLocks/>
            </p:cNvSpPr>
            <p:nvPr/>
          </p:nvSpPr>
          <p:spPr bwMode="gray">
            <a:xfrm>
              <a:off x="1502" y="1178"/>
              <a:ext cx="483" cy="224"/>
            </a:xfrm>
            <a:custGeom>
              <a:avLst/>
              <a:gdLst>
                <a:gd name="T0" fmla="*/ 192 w 965"/>
                <a:gd name="T1" fmla="*/ 9 h 447"/>
                <a:gd name="T2" fmla="*/ 217 w 965"/>
                <a:gd name="T3" fmla="*/ 5 h 447"/>
                <a:gd name="T4" fmla="*/ 237 w 965"/>
                <a:gd name="T5" fmla="*/ 14 h 447"/>
                <a:gd name="T6" fmla="*/ 237 w 965"/>
                <a:gd name="T7" fmla="*/ 18 h 447"/>
                <a:gd name="T8" fmla="*/ 197 w 965"/>
                <a:gd name="T9" fmla="*/ 32 h 447"/>
                <a:gd name="T10" fmla="*/ 217 w 965"/>
                <a:gd name="T11" fmla="*/ 32 h 447"/>
                <a:gd name="T12" fmla="*/ 187 w 965"/>
                <a:gd name="T13" fmla="*/ 45 h 447"/>
                <a:gd name="T14" fmla="*/ 162 w 965"/>
                <a:gd name="T15" fmla="*/ 59 h 447"/>
                <a:gd name="T16" fmla="*/ 147 w 965"/>
                <a:gd name="T17" fmla="*/ 59 h 447"/>
                <a:gd name="T18" fmla="*/ 136 w 965"/>
                <a:gd name="T19" fmla="*/ 67 h 447"/>
                <a:gd name="T20" fmla="*/ 136 w 965"/>
                <a:gd name="T21" fmla="*/ 76 h 447"/>
                <a:gd name="T22" fmla="*/ 121 w 965"/>
                <a:gd name="T23" fmla="*/ 90 h 447"/>
                <a:gd name="T24" fmla="*/ 111 w 965"/>
                <a:gd name="T25" fmla="*/ 94 h 447"/>
                <a:gd name="T26" fmla="*/ 106 w 965"/>
                <a:gd name="T27" fmla="*/ 103 h 447"/>
                <a:gd name="T28" fmla="*/ 101 w 965"/>
                <a:gd name="T29" fmla="*/ 112 h 447"/>
                <a:gd name="T30" fmla="*/ 81 w 965"/>
                <a:gd name="T31" fmla="*/ 108 h 447"/>
                <a:gd name="T32" fmla="*/ 56 w 965"/>
                <a:gd name="T33" fmla="*/ 108 h 447"/>
                <a:gd name="T34" fmla="*/ 46 w 965"/>
                <a:gd name="T35" fmla="*/ 112 h 447"/>
                <a:gd name="T36" fmla="*/ 20 w 965"/>
                <a:gd name="T37" fmla="*/ 108 h 447"/>
                <a:gd name="T38" fmla="*/ 41 w 965"/>
                <a:gd name="T39" fmla="*/ 99 h 447"/>
                <a:gd name="T40" fmla="*/ 36 w 965"/>
                <a:gd name="T41" fmla="*/ 90 h 447"/>
                <a:gd name="T42" fmla="*/ 56 w 965"/>
                <a:gd name="T43" fmla="*/ 94 h 447"/>
                <a:gd name="T44" fmla="*/ 51 w 965"/>
                <a:gd name="T45" fmla="*/ 90 h 447"/>
                <a:gd name="T46" fmla="*/ 41 w 965"/>
                <a:gd name="T47" fmla="*/ 85 h 447"/>
                <a:gd name="T48" fmla="*/ 36 w 965"/>
                <a:gd name="T49" fmla="*/ 76 h 447"/>
                <a:gd name="T50" fmla="*/ 51 w 965"/>
                <a:gd name="T51" fmla="*/ 76 h 447"/>
                <a:gd name="T52" fmla="*/ 56 w 965"/>
                <a:gd name="T53" fmla="*/ 59 h 447"/>
                <a:gd name="T54" fmla="*/ 46 w 965"/>
                <a:gd name="T55" fmla="*/ 54 h 447"/>
                <a:gd name="T56" fmla="*/ 46 w 965"/>
                <a:gd name="T57" fmla="*/ 50 h 447"/>
                <a:gd name="T58" fmla="*/ 61 w 965"/>
                <a:gd name="T59" fmla="*/ 50 h 447"/>
                <a:gd name="T60" fmla="*/ 81 w 965"/>
                <a:gd name="T61" fmla="*/ 59 h 447"/>
                <a:gd name="T62" fmla="*/ 71 w 965"/>
                <a:gd name="T63" fmla="*/ 50 h 447"/>
                <a:gd name="T64" fmla="*/ 86 w 965"/>
                <a:gd name="T65" fmla="*/ 50 h 447"/>
                <a:gd name="T66" fmla="*/ 101 w 965"/>
                <a:gd name="T67" fmla="*/ 45 h 447"/>
                <a:gd name="T68" fmla="*/ 81 w 965"/>
                <a:gd name="T69" fmla="*/ 45 h 447"/>
                <a:gd name="T70" fmla="*/ 61 w 965"/>
                <a:gd name="T71" fmla="*/ 45 h 447"/>
                <a:gd name="T72" fmla="*/ 46 w 965"/>
                <a:gd name="T73" fmla="*/ 45 h 447"/>
                <a:gd name="T74" fmla="*/ 26 w 965"/>
                <a:gd name="T75" fmla="*/ 45 h 447"/>
                <a:gd name="T76" fmla="*/ 31 w 965"/>
                <a:gd name="T77" fmla="*/ 36 h 447"/>
                <a:gd name="T78" fmla="*/ 20 w 965"/>
                <a:gd name="T79" fmla="*/ 32 h 447"/>
                <a:gd name="T80" fmla="*/ 31 w 965"/>
                <a:gd name="T81" fmla="*/ 32 h 447"/>
                <a:gd name="T82" fmla="*/ 16 w 965"/>
                <a:gd name="T83" fmla="*/ 32 h 447"/>
                <a:gd name="T84" fmla="*/ 10 w 965"/>
                <a:gd name="T85" fmla="*/ 32 h 447"/>
                <a:gd name="T86" fmla="*/ 6 w 965"/>
                <a:gd name="T87" fmla="*/ 27 h 447"/>
                <a:gd name="T88" fmla="*/ 36 w 965"/>
                <a:gd name="T89" fmla="*/ 18 h 447"/>
                <a:gd name="T90" fmla="*/ 56 w 965"/>
                <a:gd name="T91" fmla="*/ 14 h 447"/>
                <a:gd name="T92" fmla="*/ 71 w 965"/>
                <a:gd name="T93" fmla="*/ 14 h 447"/>
                <a:gd name="T94" fmla="*/ 86 w 965"/>
                <a:gd name="T95" fmla="*/ 9 h 447"/>
                <a:gd name="T96" fmla="*/ 101 w 965"/>
                <a:gd name="T97" fmla="*/ 5 h 447"/>
                <a:gd name="T98" fmla="*/ 126 w 965"/>
                <a:gd name="T99" fmla="*/ 0 h 447"/>
                <a:gd name="T100" fmla="*/ 141 w 965"/>
                <a:gd name="T101" fmla="*/ 5 h 447"/>
                <a:gd name="T102" fmla="*/ 152 w 965"/>
                <a:gd name="T103" fmla="*/ 0 h 447"/>
                <a:gd name="T104" fmla="*/ 172 w 965"/>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5"/>
                <a:gd name="T160" fmla="*/ 0 h 447"/>
                <a:gd name="T161" fmla="*/ 965 w 965"/>
                <a:gd name="T162" fmla="*/ 447 h 4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5" h="447">
                  <a:moveTo>
                    <a:pt x="806" y="17"/>
                  </a:moveTo>
                  <a:lnTo>
                    <a:pt x="785" y="35"/>
                  </a:lnTo>
                  <a:lnTo>
                    <a:pt x="765" y="35"/>
                  </a:lnTo>
                  <a:lnTo>
                    <a:pt x="806" y="35"/>
                  </a:lnTo>
                  <a:lnTo>
                    <a:pt x="825" y="17"/>
                  </a:lnTo>
                  <a:lnTo>
                    <a:pt x="865" y="17"/>
                  </a:lnTo>
                  <a:lnTo>
                    <a:pt x="886" y="35"/>
                  </a:lnTo>
                  <a:lnTo>
                    <a:pt x="927" y="54"/>
                  </a:lnTo>
                  <a:lnTo>
                    <a:pt x="946" y="54"/>
                  </a:lnTo>
                  <a:lnTo>
                    <a:pt x="965" y="54"/>
                  </a:lnTo>
                  <a:lnTo>
                    <a:pt x="965" y="71"/>
                  </a:lnTo>
                  <a:lnTo>
                    <a:pt x="946" y="71"/>
                  </a:lnTo>
                  <a:lnTo>
                    <a:pt x="886" y="90"/>
                  </a:lnTo>
                  <a:lnTo>
                    <a:pt x="846" y="108"/>
                  </a:lnTo>
                  <a:lnTo>
                    <a:pt x="785" y="125"/>
                  </a:lnTo>
                  <a:lnTo>
                    <a:pt x="806" y="125"/>
                  </a:lnTo>
                  <a:lnTo>
                    <a:pt x="846" y="125"/>
                  </a:lnTo>
                  <a:lnTo>
                    <a:pt x="865" y="125"/>
                  </a:lnTo>
                  <a:lnTo>
                    <a:pt x="825" y="144"/>
                  </a:lnTo>
                  <a:lnTo>
                    <a:pt x="785" y="161"/>
                  </a:lnTo>
                  <a:lnTo>
                    <a:pt x="746" y="179"/>
                  </a:lnTo>
                  <a:lnTo>
                    <a:pt x="706" y="179"/>
                  </a:lnTo>
                  <a:lnTo>
                    <a:pt x="666" y="215"/>
                  </a:lnTo>
                  <a:lnTo>
                    <a:pt x="645" y="234"/>
                  </a:lnTo>
                  <a:lnTo>
                    <a:pt x="625" y="234"/>
                  </a:lnTo>
                  <a:lnTo>
                    <a:pt x="606" y="234"/>
                  </a:lnTo>
                  <a:lnTo>
                    <a:pt x="585" y="234"/>
                  </a:lnTo>
                  <a:lnTo>
                    <a:pt x="543" y="252"/>
                  </a:lnTo>
                  <a:lnTo>
                    <a:pt x="524" y="267"/>
                  </a:lnTo>
                  <a:lnTo>
                    <a:pt x="543" y="267"/>
                  </a:lnTo>
                  <a:lnTo>
                    <a:pt x="543" y="286"/>
                  </a:lnTo>
                  <a:lnTo>
                    <a:pt x="524" y="286"/>
                  </a:lnTo>
                  <a:lnTo>
                    <a:pt x="543" y="303"/>
                  </a:lnTo>
                  <a:lnTo>
                    <a:pt x="524" y="321"/>
                  </a:lnTo>
                  <a:lnTo>
                    <a:pt x="502" y="340"/>
                  </a:lnTo>
                  <a:lnTo>
                    <a:pt x="483" y="357"/>
                  </a:lnTo>
                  <a:lnTo>
                    <a:pt x="462" y="357"/>
                  </a:lnTo>
                  <a:lnTo>
                    <a:pt x="443" y="357"/>
                  </a:lnTo>
                  <a:lnTo>
                    <a:pt x="443" y="374"/>
                  </a:lnTo>
                  <a:lnTo>
                    <a:pt x="403" y="394"/>
                  </a:lnTo>
                  <a:lnTo>
                    <a:pt x="403" y="411"/>
                  </a:lnTo>
                  <a:lnTo>
                    <a:pt x="424" y="411"/>
                  </a:lnTo>
                  <a:lnTo>
                    <a:pt x="443" y="411"/>
                  </a:lnTo>
                  <a:lnTo>
                    <a:pt x="424" y="430"/>
                  </a:lnTo>
                  <a:lnTo>
                    <a:pt x="403" y="447"/>
                  </a:lnTo>
                  <a:lnTo>
                    <a:pt x="362" y="447"/>
                  </a:lnTo>
                  <a:lnTo>
                    <a:pt x="343" y="447"/>
                  </a:lnTo>
                  <a:lnTo>
                    <a:pt x="322" y="430"/>
                  </a:lnTo>
                  <a:lnTo>
                    <a:pt x="282" y="430"/>
                  </a:lnTo>
                  <a:lnTo>
                    <a:pt x="243" y="430"/>
                  </a:lnTo>
                  <a:lnTo>
                    <a:pt x="222" y="430"/>
                  </a:lnTo>
                  <a:lnTo>
                    <a:pt x="222" y="447"/>
                  </a:lnTo>
                  <a:lnTo>
                    <a:pt x="203" y="447"/>
                  </a:lnTo>
                  <a:lnTo>
                    <a:pt x="182" y="447"/>
                  </a:lnTo>
                  <a:lnTo>
                    <a:pt x="142" y="430"/>
                  </a:lnTo>
                  <a:lnTo>
                    <a:pt x="103" y="430"/>
                  </a:lnTo>
                  <a:lnTo>
                    <a:pt x="80" y="430"/>
                  </a:lnTo>
                  <a:lnTo>
                    <a:pt x="103" y="411"/>
                  </a:lnTo>
                  <a:lnTo>
                    <a:pt x="142" y="394"/>
                  </a:lnTo>
                  <a:lnTo>
                    <a:pt x="163" y="394"/>
                  </a:lnTo>
                  <a:lnTo>
                    <a:pt x="142" y="374"/>
                  </a:lnTo>
                  <a:lnTo>
                    <a:pt x="122" y="357"/>
                  </a:lnTo>
                  <a:lnTo>
                    <a:pt x="142" y="357"/>
                  </a:lnTo>
                  <a:lnTo>
                    <a:pt x="182" y="357"/>
                  </a:lnTo>
                  <a:lnTo>
                    <a:pt x="203" y="357"/>
                  </a:lnTo>
                  <a:lnTo>
                    <a:pt x="222" y="374"/>
                  </a:lnTo>
                  <a:lnTo>
                    <a:pt x="243" y="374"/>
                  </a:lnTo>
                  <a:lnTo>
                    <a:pt x="222" y="357"/>
                  </a:lnTo>
                  <a:lnTo>
                    <a:pt x="203" y="357"/>
                  </a:lnTo>
                  <a:lnTo>
                    <a:pt x="203" y="340"/>
                  </a:lnTo>
                  <a:lnTo>
                    <a:pt x="182" y="340"/>
                  </a:lnTo>
                  <a:lnTo>
                    <a:pt x="163" y="340"/>
                  </a:lnTo>
                  <a:lnTo>
                    <a:pt x="142" y="340"/>
                  </a:lnTo>
                  <a:lnTo>
                    <a:pt x="142" y="321"/>
                  </a:lnTo>
                  <a:lnTo>
                    <a:pt x="142" y="303"/>
                  </a:lnTo>
                  <a:lnTo>
                    <a:pt x="163" y="303"/>
                  </a:lnTo>
                  <a:lnTo>
                    <a:pt x="182" y="303"/>
                  </a:lnTo>
                  <a:lnTo>
                    <a:pt x="203" y="303"/>
                  </a:lnTo>
                  <a:lnTo>
                    <a:pt x="222" y="286"/>
                  </a:lnTo>
                  <a:lnTo>
                    <a:pt x="243" y="267"/>
                  </a:lnTo>
                  <a:lnTo>
                    <a:pt x="222" y="234"/>
                  </a:lnTo>
                  <a:lnTo>
                    <a:pt x="182" y="234"/>
                  </a:lnTo>
                  <a:lnTo>
                    <a:pt x="163" y="215"/>
                  </a:lnTo>
                  <a:lnTo>
                    <a:pt x="182" y="215"/>
                  </a:lnTo>
                  <a:lnTo>
                    <a:pt x="203" y="215"/>
                  </a:lnTo>
                  <a:lnTo>
                    <a:pt x="182" y="215"/>
                  </a:lnTo>
                  <a:lnTo>
                    <a:pt x="182" y="198"/>
                  </a:lnTo>
                  <a:lnTo>
                    <a:pt x="203" y="198"/>
                  </a:lnTo>
                  <a:lnTo>
                    <a:pt x="222" y="198"/>
                  </a:lnTo>
                  <a:lnTo>
                    <a:pt x="243" y="198"/>
                  </a:lnTo>
                  <a:lnTo>
                    <a:pt x="282" y="215"/>
                  </a:lnTo>
                  <a:lnTo>
                    <a:pt x="282" y="234"/>
                  </a:lnTo>
                  <a:lnTo>
                    <a:pt x="322" y="234"/>
                  </a:lnTo>
                  <a:lnTo>
                    <a:pt x="303" y="234"/>
                  </a:lnTo>
                  <a:lnTo>
                    <a:pt x="282" y="215"/>
                  </a:lnTo>
                  <a:lnTo>
                    <a:pt x="282" y="198"/>
                  </a:lnTo>
                  <a:lnTo>
                    <a:pt x="303" y="198"/>
                  </a:lnTo>
                  <a:lnTo>
                    <a:pt x="322" y="198"/>
                  </a:lnTo>
                  <a:lnTo>
                    <a:pt x="343" y="198"/>
                  </a:lnTo>
                  <a:lnTo>
                    <a:pt x="362" y="179"/>
                  </a:lnTo>
                  <a:lnTo>
                    <a:pt x="383" y="179"/>
                  </a:lnTo>
                  <a:lnTo>
                    <a:pt x="403" y="179"/>
                  </a:lnTo>
                  <a:lnTo>
                    <a:pt x="383" y="179"/>
                  </a:lnTo>
                  <a:lnTo>
                    <a:pt x="343" y="179"/>
                  </a:lnTo>
                  <a:lnTo>
                    <a:pt x="322" y="179"/>
                  </a:lnTo>
                  <a:lnTo>
                    <a:pt x="282" y="179"/>
                  </a:lnTo>
                  <a:lnTo>
                    <a:pt x="263" y="179"/>
                  </a:lnTo>
                  <a:lnTo>
                    <a:pt x="243" y="179"/>
                  </a:lnTo>
                  <a:lnTo>
                    <a:pt x="222" y="179"/>
                  </a:lnTo>
                  <a:lnTo>
                    <a:pt x="203" y="179"/>
                  </a:lnTo>
                  <a:lnTo>
                    <a:pt x="182" y="179"/>
                  </a:lnTo>
                  <a:lnTo>
                    <a:pt x="163" y="179"/>
                  </a:lnTo>
                  <a:lnTo>
                    <a:pt x="142" y="179"/>
                  </a:lnTo>
                  <a:lnTo>
                    <a:pt x="103" y="179"/>
                  </a:lnTo>
                  <a:lnTo>
                    <a:pt x="80" y="161"/>
                  </a:lnTo>
                  <a:lnTo>
                    <a:pt x="103" y="161"/>
                  </a:lnTo>
                  <a:lnTo>
                    <a:pt x="122" y="144"/>
                  </a:lnTo>
                  <a:lnTo>
                    <a:pt x="103" y="144"/>
                  </a:lnTo>
                  <a:lnTo>
                    <a:pt x="80" y="144"/>
                  </a:lnTo>
                  <a:lnTo>
                    <a:pt x="80" y="125"/>
                  </a:lnTo>
                  <a:lnTo>
                    <a:pt x="103" y="125"/>
                  </a:lnTo>
                  <a:lnTo>
                    <a:pt x="142" y="125"/>
                  </a:lnTo>
                  <a:lnTo>
                    <a:pt x="122" y="125"/>
                  </a:lnTo>
                  <a:lnTo>
                    <a:pt x="103" y="125"/>
                  </a:lnTo>
                  <a:lnTo>
                    <a:pt x="80" y="125"/>
                  </a:lnTo>
                  <a:lnTo>
                    <a:pt x="61" y="125"/>
                  </a:lnTo>
                  <a:lnTo>
                    <a:pt x="80" y="125"/>
                  </a:lnTo>
                  <a:lnTo>
                    <a:pt x="61" y="125"/>
                  </a:lnTo>
                  <a:lnTo>
                    <a:pt x="40" y="125"/>
                  </a:lnTo>
                  <a:lnTo>
                    <a:pt x="21" y="125"/>
                  </a:lnTo>
                  <a:lnTo>
                    <a:pt x="0" y="125"/>
                  </a:lnTo>
                  <a:lnTo>
                    <a:pt x="21" y="108"/>
                  </a:lnTo>
                  <a:lnTo>
                    <a:pt x="80" y="90"/>
                  </a:lnTo>
                  <a:lnTo>
                    <a:pt x="122" y="71"/>
                  </a:lnTo>
                  <a:lnTo>
                    <a:pt x="142" y="71"/>
                  </a:lnTo>
                  <a:lnTo>
                    <a:pt x="182" y="54"/>
                  </a:lnTo>
                  <a:lnTo>
                    <a:pt x="203" y="54"/>
                  </a:lnTo>
                  <a:lnTo>
                    <a:pt x="222" y="54"/>
                  </a:lnTo>
                  <a:lnTo>
                    <a:pt x="243" y="54"/>
                  </a:lnTo>
                  <a:lnTo>
                    <a:pt x="282" y="71"/>
                  </a:lnTo>
                  <a:lnTo>
                    <a:pt x="282" y="54"/>
                  </a:lnTo>
                  <a:lnTo>
                    <a:pt x="303" y="35"/>
                  </a:lnTo>
                  <a:lnTo>
                    <a:pt x="322" y="35"/>
                  </a:lnTo>
                  <a:lnTo>
                    <a:pt x="343" y="35"/>
                  </a:lnTo>
                  <a:lnTo>
                    <a:pt x="343" y="17"/>
                  </a:lnTo>
                  <a:lnTo>
                    <a:pt x="362" y="17"/>
                  </a:lnTo>
                  <a:lnTo>
                    <a:pt x="403" y="17"/>
                  </a:lnTo>
                  <a:lnTo>
                    <a:pt x="443" y="17"/>
                  </a:lnTo>
                  <a:lnTo>
                    <a:pt x="483" y="17"/>
                  </a:lnTo>
                  <a:lnTo>
                    <a:pt x="502" y="0"/>
                  </a:lnTo>
                  <a:lnTo>
                    <a:pt x="524" y="0"/>
                  </a:lnTo>
                  <a:lnTo>
                    <a:pt x="543" y="17"/>
                  </a:lnTo>
                  <a:lnTo>
                    <a:pt x="564" y="17"/>
                  </a:lnTo>
                  <a:lnTo>
                    <a:pt x="564" y="0"/>
                  </a:lnTo>
                  <a:lnTo>
                    <a:pt x="585" y="0"/>
                  </a:lnTo>
                  <a:lnTo>
                    <a:pt x="606" y="0"/>
                  </a:lnTo>
                  <a:lnTo>
                    <a:pt x="625" y="0"/>
                  </a:lnTo>
                  <a:lnTo>
                    <a:pt x="645" y="0"/>
                  </a:lnTo>
                  <a:lnTo>
                    <a:pt x="685" y="0"/>
                  </a:lnTo>
                  <a:lnTo>
                    <a:pt x="746" y="17"/>
                  </a:lnTo>
                  <a:lnTo>
                    <a:pt x="806" y="1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99" name="Freeform 997"/>
            <p:cNvSpPr>
              <a:spLocks/>
            </p:cNvSpPr>
            <p:nvPr/>
          </p:nvSpPr>
          <p:spPr bwMode="gray">
            <a:xfrm>
              <a:off x="1806" y="1160"/>
              <a:ext cx="922" cy="627"/>
            </a:xfrm>
            <a:custGeom>
              <a:avLst/>
              <a:gdLst>
                <a:gd name="T0" fmla="*/ 170 w 1845"/>
                <a:gd name="T1" fmla="*/ 202 h 1253"/>
                <a:gd name="T2" fmla="*/ 150 w 1845"/>
                <a:gd name="T3" fmla="*/ 197 h 1253"/>
                <a:gd name="T4" fmla="*/ 150 w 1845"/>
                <a:gd name="T5" fmla="*/ 184 h 1253"/>
                <a:gd name="T6" fmla="*/ 130 w 1845"/>
                <a:gd name="T7" fmla="*/ 184 h 1253"/>
                <a:gd name="T8" fmla="*/ 130 w 1845"/>
                <a:gd name="T9" fmla="*/ 166 h 1253"/>
                <a:gd name="T10" fmla="*/ 99 w 1845"/>
                <a:gd name="T11" fmla="*/ 130 h 1253"/>
                <a:gd name="T12" fmla="*/ 60 w 1845"/>
                <a:gd name="T13" fmla="*/ 126 h 1253"/>
                <a:gd name="T14" fmla="*/ 45 w 1845"/>
                <a:gd name="T15" fmla="*/ 126 h 1253"/>
                <a:gd name="T16" fmla="*/ 35 w 1845"/>
                <a:gd name="T17" fmla="*/ 117 h 1253"/>
                <a:gd name="T18" fmla="*/ 15 w 1845"/>
                <a:gd name="T19" fmla="*/ 112 h 1253"/>
                <a:gd name="T20" fmla="*/ 35 w 1845"/>
                <a:gd name="T21" fmla="*/ 108 h 1253"/>
                <a:gd name="T22" fmla="*/ 45 w 1845"/>
                <a:gd name="T23" fmla="*/ 99 h 1253"/>
                <a:gd name="T24" fmla="*/ 10 w 1845"/>
                <a:gd name="T25" fmla="*/ 99 h 1253"/>
                <a:gd name="T26" fmla="*/ 20 w 1845"/>
                <a:gd name="T27" fmla="*/ 85 h 1253"/>
                <a:gd name="T28" fmla="*/ 50 w 1845"/>
                <a:gd name="T29" fmla="*/ 76 h 1253"/>
                <a:gd name="T30" fmla="*/ 39 w 1845"/>
                <a:gd name="T31" fmla="*/ 59 h 1253"/>
                <a:gd name="T32" fmla="*/ 75 w 1845"/>
                <a:gd name="T33" fmla="*/ 41 h 1253"/>
                <a:gd name="T34" fmla="*/ 99 w 1845"/>
                <a:gd name="T35" fmla="*/ 32 h 1253"/>
                <a:gd name="T36" fmla="*/ 135 w 1845"/>
                <a:gd name="T37" fmla="*/ 23 h 1253"/>
                <a:gd name="T38" fmla="*/ 150 w 1845"/>
                <a:gd name="T39" fmla="*/ 27 h 1253"/>
                <a:gd name="T40" fmla="*/ 185 w 1845"/>
                <a:gd name="T41" fmla="*/ 23 h 1253"/>
                <a:gd name="T42" fmla="*/ 190 w 1845"/>
                <a:gd name="T43" fmla="*/ 23 h 1253"/>
                <a:gd name="T44" fmla="*/ 200 w 1845"/>
                <a:gd name="T45" fmla="*/ 9 h 1253"/>
                <a:gd name="T46" fmla="*/ 236 w 1845"/>
                <a:gd name="T47" fmla="*/ 9 h 1253"/>
                <a:gd name="T48" fmla="*/ 276 w 1845"/>
                <a:gd name="T49" fmla="*/ 0 h 1253"/>
                <a:gd name="T50" fmla="*/ 340 w 1845"/>
                <a:gd name="T51" fmla="*/ 5 h 1253"/>
                <a:gd name="T52" fmla="*/ 391 w 1845"/>
                <a:gd name="T53" fmla="*/ 18 h 1253"/>
                <a:gd name="T54" fmla="*/ 336 w 1845"/>
                <a:gd name="T55" fmla="*/ 27 h 1253"/>
                <a:gd name="T56" fmla="*/ 346 w 1845"/>
                <a:gd name="T57" fmla="*/ 27 h 1253"/>
                <a:gd name="T58" fmla="*/ 361 w 1845"/>
                <a:gd name="T59" fmla="*/ 41 h 1253"/>
                <a:gd name="T60" fmla="*/ 391 w 1845"/>
                <a:gd name="T61" fmla="*/ 36 h 1253"/>
                <a:gd name="T62" fmla="*/ 391 w 1845"/>
                <a:gd name="T63" fmla="*/ 41 h 1253"/>
                <a:gd name="T64" fmla="*/ 421 w 1845"/>
                <a:gd name="T65" fmla="*/ 36 h 1253"/>
                <a:gd name="T66" fmla="*/ 446 w 1845"/>
                <a:gd name="T67" fmla="*/ 32 h 1253"/>
                <a:gd name="T68" fmla="*/ 461 w 1845"/>
                <a:gd name="T69" fmla="*/ 41 h 1253"/>
                <a:gd name="T70" fmla="*/ 431 w 1845"/>
                <a:gd name="T71" fmla="*/ 59 h 1253"/>
                <a:gd name="T72" fmla="*/ 411 w 1845"/>
                <a:gd name="T73" fmla="*/ 68 h 1253"/>
                <a:gd name="T74" fmla="*/ 396 w 1845"/>
                <a:gd name="T75" fmla="*/ 85 h 1253"/>
                <a:gd name="T76" fmla="*/ 411 w 1845"/>
                <a:gd name="T77" fmla="*/ 94 h 1253"/>
                <a:gd name="T78" fmla="*/ 421 w 1845"/>
                <a:gd name="T79" fmla="*/ 108 h 1253"/>
                <a:gd name="T80" fmla="*/ 396 w 1845"/>
                <a:gd name="T81" fmla="*/ 117 h 1253"/>
                <a:gd name="T82" fmla="*/ 411 w 1845"/>
                <a:gd name="T83" fmla="*/ 135 h 1253"/>
                <a:gd name="T84" fmla="*/ 411 w 1845"/>
                <a:gd name="T85" fmla="*/ 144 h 1253"/>
                <a:gd name="T86" fmla="*/ 391 w 1845"/>
                <a:gd name="T87" fmla="*/ 161 h 1253"/>
                <a:gd name="T88" fmla="*/ 386 w 1845"/>
                <a:gd name="T89" fmla="*/ 161 h 1253"/>
                <a:gd name="T90" fmla="*/ 376 w 1845"/>
                <a:gd name="T91" fmla="*/ 170 h 1253"/>
                <a:gd name="T92" fmla="*/ 391 w 1845"/>
                <a:gd name="T93" fmla="*/ 184 h 1253"/>
                <a:gd name="T94" fmla="*/ 376 w 1845"/>
                <a:gd name="T95" fmla="*/ 188 h 1253"/>
                <a:gd name="T96" fmla="*/ 366 w 1845"/>
                <a:gd name="T97" fmla="*/ 202 h 1253"/>
                <a:gd name="T98" fmla="*/ 371 w 1845"/>
                <a:gd name="T99" fmla="*/ 210 h 1253"/>
                <a:gd name="T100" fmla="*/ 321 w 1845"/>
                <a:gd name="T101" fmla="*/ 224 h 1253"/>
                <a:gd name="T102" fmla="*/ 305 w 1845"/>
                <a:gd name="T103" fmla="*/ 233 h 1253"/>
                <a:gd name="T104" fmla="*/ 280 w 1845"/>
                <a:gd name="T105" fmla="*/ 251 h 1253"/>
                <a:gd name="T106" fmla="*/ 266 w 1845"/>
                <a:gd name="T107" fmla="*/ 251 h 1253"/>
                <a:gd name="T108" fmla="*/ 245 w 1845"/>
                <a:gd name="T109" fmla="*/ 269 h 1253"/>
                <a:gd name="T110" fmla="*/ 230 w 1845"/>
                <a:gd name="T111" fmla="*/ 287 h 1253"/>
                <a:gd name="T112" fmla="*/ 225 w 1845"/>
                <a:gd name="T113" fmla="*/ 314 h 1253"/>
                <a:gd name="T114" fmla="*/ 210 w 1845"/>
                <a:gd name="T115" fmla="*/ 309 h 1253"/>
                <a:gd name="T116" fmla="*/ 185 w 1845"/>
                <a:gd name="T117" fmla="*/ 300 h 1253"/>
                <a:gd name="T118" fmla="*/ 165 w 1845"/>
                <a:gd name="T119" fmla="*/ 278 h 1253"/>
                <a:gd name="T120" fmla="*/ 160 w 1845"/>
                <a:gd name="T121" fmla="*/ 264 h 1253"/>
                <a:gd name="T122" fmla="*/ 145 w 1845"/>
                <a:gd name="T123" fmla="*/ 246 h 1253"/>
                <a:gd name="T124" fmla="*/ 155 w 1845"/>
                <a:gd name="T125" fmla="*/ 224 h 1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5"/>
                <a:gd name="T190" fmla="*/ 0 h 1253"/>
                <a:gd name="T191" fmla="*/ 1845 w 1845"/>
                <a:gd name="T192" fmla="*/ 1253 h 1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5" h="1253">
                  <a:moveTo>
                    <a:pt x="622" y="877"/>
                  </a:moveTo>
                  <a:lnTo>
                    <a:pt x="641" y="877"/>
                  </a:lnTo>
                  <a:lnTo>
                    <a:pt x="641" y="860"/>
                  </a:lnTo>
                  <a:lnTo>
                    <a:pt x="662" y="840"/>
                  </a:lnTo>
                  <a:lnTo>
                    <a:pt x="682" y="806"/>
                  </a:lnTo>
                  <a:lnTo>
                    <a:pt x="641" y="806"/>
                  </a:lnTo>
                  <a:lnTo>
                    <a:pt x="582" y="806"/>
                  </a:lnTo>
                  <a:lnTo>
                    <a:pt x="563" y="769"/>
                  </a:lnTo>
                  <a:lnTo>
                    <a:pt x="582" y="769"/>
                  </a:lnTo>
                  <a:lnTo>
                    <a:pt x="601" y="787"/>
                  </a:lnTo>
                  <a:lnTo>
                    <a:pt x="622" y="787"/>
                  </a:lnTo>
                  <a:lnTo>
                    <a:pt x="641" y="787"/>
                  </a:lnTo>
                  <a:lnTo>
                    <a:pt x="641" y="769"/>
                  </a:lnTo>
                  <a:lnTo>
                    <a:pt x="641" y="752"/>
                  </a:lnTo>
                  <a:lnTo>
                    <a:pt x="601" y="733"/>
                  </a:lnTo>
                  <a:lnTo>
                    <a:pt x="582" y="716"/>
                  </a:lnTo>
                  <a:lnTo>
                    <a:pt x="582" y="733"/>
                  </a:lnTo>
                  <a:lnTo>
                    <a:pt x="563" y="733"/>
                  </a:lnTo>
                  <a:lnTo>
                    <a:pt x="541" y="752"/>
                  </a:lnTo>
                  <a:lnTo>
                    <a:pt x="522" y="733"/>
                  </a:lnTo>
                  <a:lnTo>
                    <a:pt x="522" y="716"/>
                  </a:lnTo>
                  <a:lnTo>
                    <a:pt x="522" y="696"/>
                  </a:lnTo>
                  <a:lnTo>
                    <a:pt x="541" y="696"/>
                  </a:lnTo>
                  <a:lnTo>
                    <a:pt x="541" y="679"/>
                  </a:lnTo>
                  <a:lnTo>
                    <a:pt x="522" y="662"/>
                  </a:lnTo>
                  <a:lnTo>
                    <a:pt x="522" y="643"/>
                  </a:lnTo>
                  <a:lnTo>
                    <a:pt x="522" y="610"/>
                  </a:lnTo>
                  <a:lnTo>
                    <a:pt x="482" y="574"/>
                  </a:lnTo>
                  <a:lnTo>
                    <a:pt x="463" y="537"/>
                  </a:lnTo>
                  <a:lnTo>
                    <a:pt x="399" y="520"/>
                  </a:lnTo>
                  <a:lnTo>
                    <a:pt x="359" y="483"/>
                  </a:lnTo>
                  <a:lnTo>
                    <a:pt x="300" y="483"/>
                  </a:lnTo>
                  <a:lnTo>
                    <a:pt x="280" y="483"/>
                  </a:lnTo>
                  <a:lnTo>
                    <a:pt x="259" y="483"/>
                  </a:lnTo>
                  <a:lnTo>
                    <a:pt x="240" y="501"/>
                  </a:lnTo>
                  <a:lnTo>
                    <a:pt x="221" y="501"/>
                  </a:lnTo>
                  <a:lnTo>
                    <a:pt x="221" y="483"/>
                  </a:lnTo>
                  <a:lnTo>
                    <a:pt x="200" y="483"/>
                  </a:lnTo>
                  <a:lnTo>
                    <a:pt x="200" y="501"/>
                  </a:lnTo>
                  <a:lnTo>
                    <a:pt x="181" y="501"/>
                  </a:lnTo>
                  <a:lnTo>
                    <a:pt x="159" y="501"/>
                  </a:lnTo>
                  <a:lnTo>
                    <a:pt x="140" y="483"/>
                  </a:lnTo>
                  <a:lnTo>
                    <a:pt x="119" y="483"/>
                  </a:lnTo>
                  <a:lnTo>
                    <a:pt x="119" y="466"/>
                  </a:lnTo>
                  <a:lnTo>
                    <a:pt x="140" y="466"/>
                  </a:lnTo>
                  <a:lnTo>
                    <a:pt x="140" y="447"/>
                  </a:lnTo>
                  <a:lnTo>
                    <a:pt x="119" y="447"/>
                  </a:lnTo>
                  <a:lnTo>
                    <a:pt x="100" y="447"/>
                  </a:lnTo>
                  <a:lnTo>
                    <a:pt x="81" y="447"/>
                  </a:lnTo>
                  <a:lnTo>
                    <a:pt x="60" y="447"/>
                  </a:lnTo>
                  <a:lnTo>
                    <a:pt x="60" y="430"/>
                  </a:lnTo>
                  <a:lnTo>
                    <a:pt x="81" y="430"/>
                  </a:lnTo>
                  <a:lnTo>
                    <a:pt x="100" y="430"/>
                  </a:lnTo>
                  <a:lnTo>
                    <a:pt x="119" y="430"/>
                  </a:lnTo>
                  <a:lnTo>
                    <a:pt x="140" y="430"/>
                  </a:lnTo>
                  <a:lnTo>
                    <a:pt x="140" y="412"/>
                  </a:lnTo>
                  <a:lnTo>
                    <a:pt x="181" y="412"/>
                  </a:lnTo>
                  <a:lnTo>
                    <a:pt x="200" y="412"/>
                  </a:lnTo>
                  <a:lnTo>
                    <a:pt x="200" y="393"/>
                  </a:lnTo>
                  <a:lnTo>
                    <a:pt x="181" y="393"/>
                  </a:lnTo>
                  <a:lnTo>
                    <a:pt x="159" y="393"/>
                  </a:lnTo>
                  <a:lnTo>
                    <a:pt x="140" y="393"/>
                  </a:lnTo>
                  <a:lnTo>
                    <a:pt x="119" y="393"/>
                  </a:lnTo>
                  <a:lnTo>
                    <a:pt x="81" y="393"/>
                  </a:lnTo>
                  <a:lnTo>
                    <a:pt x="40" y="393"/>
                  </a:lnTo>
                  <a:lnTo>
                    <a:pt x="0" y="357"/>
                  </a:lnTo>
                  <a:lnTo>
                    <a:pt x="19" y="339"/>
                  </a:lnTo>
                  <a:lnTo>
                    <a:pt x="40" y="339"/>
                  </a:lnTo>
                  <a:lnTo>
                    <a:pt x="60" y="339"/>
                  </a:lnTo>
                  <a:lnTo>
                    <a:pt x="81" y="339"/>
                  </a:lnTo>
                  <a:lnTo>
                    <a:pt x="100" y="322"/>
                  </a:lnTo>
                  <a:lnTo>
                    <a:pt x="119" y="322"/>
                  </a:lnTo>
                  <a:lnTo>
                    <a:pt x="140" y="322"/>
                  </a:lnTo>
                  <a:lnTo>
                    <a:pt x="181" y="322"/>
                  </a:lnTo>
                  <a:lnTo>
                    <a:pt x="200" y="303"/>
                  </a:lnTo>
                  <a:lnTo>
                    <a:pt x="221" y="288"/>
                  </a:lnTo>
                  <a:lnTo>
                    <a:pt x="240" y="270"/>
                  </a:lnTo>
                  <a:lnTo>
                    <a:pt x="200" y="251"/>
                  </a:lnTo>
                  <a:lnTo>
                    <a:pt x="181" y="251"/>
                  </a:lnTo>
                  <a:lnTo>
                    <a:pt x="159" y="234"/>
                  </a:lnTo>
                  <a:lnTo>
                    <a:pt x="181" y="215"/>
                  </a:lnTo>
                  <a:lnTo>
                    <a:pt x="221" y="215"/>
                  </a:lnTo>
                  <a:lnTo>
                    <a:pt x="259" y="197"/>
                  </a:lnTo>
                  <a:lnTo>
                    <a:pt x="280" y="161"/>
                  </a:lnTo>
                  <a:lnTo>
                    <a:pt x="300" y="161"/>
                  </a:lnTo>
                  <a:lnTo>
                    <a:pt x="321" y="180"/>
                  </a:lnTo>
                  <a:lnTo>
                    <a:pt x="340" y="161"/>
                  </a:lnTo>
                  <a:lnTo>
                    <a:pt x="340" y="144"/>
                  </a:lnTo>
                  <a:lnTo>
                    <a:pt x="359" y="126"/>
                  </a:lnTo>
                  <a:lnTo>
                    <a:pt x="399" y="126"/>
                  </a:lnTo>
                  <a:lnTo>
                    <a:pt x="421" y="107"/>
                  </a:lnTo>
                  <a:lnTo>
                    <a:pt x="463" y="107"/>
                  </a:lnTo>
                  <a:lnTo>
                    <a:pt x="482" y="90"/>
                  </a:lnTo>
                  <a:lnTo>
                    <a:pt x="522" y="90"/>
                  </a:lnTo>
                  <a:lnTo>
                    <a:pt x="541" y="90"/>
                  </a:lnTo>
                  <a:lnTo>
                    <a:pt x="563" y="107"/>
                  </a:lnTo>
                  <a:lnTo>
                    <a:pt x="582" y="126"/>
                  </a:lnTo>
                  <a:lnTo>
                    <a:pt x="582" y="107"/>
                  </a:lnTo>
                  <a:lnTo>
                    <a:pt x="582" y="90"/>
                  </a:lnTo>
                  <a:lnTo>
                    <a:pt x="601" y="107"/>
                  </a:lnTo>
                  <a:lnTo>
                    <a:pt x="641" y="107"/>
                  </a:lnTo>
                  <a:lnTo>
                    <a:pt x="641" y="90"/>
                  </a:lnTo>
                  <a:lnTo>
                    <a:pt x="662" y="90"/>
                  </a:lnTo>
                  <a:lnTo>
                    <a:pt x="703" y="90"/>
                  </a:lnTo>
                  <a:lnTo>
                    <a:pt x="741" y="90"/>
                  </a:lnTo>
                  <a:lnTo>
                    <a:pt x="762" y="107"/>
                  </a:lnTo>
                  <a:lnTo>
                    <a:pt x="781" y="107"/>
                  </a:lnTo>
                  <a:lnTo>
                    <a:pt x="803" y="107"/>
                  </a:lnTo>
                  <a:lnTo>
                    <a:pt x="781" y="107"/>
                  </a:lnTo>
                  <a:lnTo>
                    <a:pt x="762" y="90"/>
                  </a:lnTo>
                  <a:lnTo>
                    <a:pt x="741" y="71"/>
                  </a:lnTo>
                  <a:lnTo>
                    <a:pt x="762" y="71"/>
                  </a:lnTo>
                  <a:lnTo>
                    <a:pt x="781" y="71"/>
                  </a:lnTo>
                  <a:lnTo>
                    <a:pt x="781" y="53"/>
                  </a:lnTo>
                  <a:lnTo>
                    <a:pt x="803" y="36"/>
                  </a:lnTo>
                  <a:lnTo>
                    <a:pt x="841" y="36"/>
                  </a:lnTo>
                  <a:lnTo>
                    <a:pt x="862" y="36"/>
                  </a:lnTo>
                  <a:lnTo>
                    <a:pt x="881" y="36"/>
                  </a:lnTo>
                  <a:lnTo>
                    <a:pt x="922" y="36"/>
                  </a:lnTo>
                  <a:lnTo>
                    <a:pt x="945" y="36"/>
                  </a:lnTo>
                  <a:lnTo>
                    <a:pt x="964" y="36"/>
                  </a:lnTo>
                  <a:lnTo>
                    <a:pt x="983" y="36"/>
                  </a:lnTo>
                  <a:lnTo>
                    <a:pt x="1004" y="36"/>
                  </a:lnTo>
                  <a:lnTo>
                    <a:pt x="1044" y="17"/>
                  </a:lnTo>
                  <a:lnTo>
                    <a:pt x="1104" y="0"/>
                  </a:lnTo>
                  <a:lnTo>
                    <a:pt x="1144" y="0"/>
                  </a:lnTo>
                  <a:lnTo>
                    <a:pt x="1204" y="0"/>
                  </a:lnTo>
                  <a:lnTo>
                    <a:pt x="1244" y="0"/>
                  </a:lnTo>
                  <a:lnTo>
                    <a:pt x="1325" y="0"/>
                  </a:lnTo>
                  <a:lnTo>
                    <a:pt x="1363" y="17"/>
                  </a:lnTo>
                  <a:lnTo>
                    <a:pt x="1426" y="36"/>
                  </a:lnTo>
                  <a:lnTo>
                    <a:pt x="1465" y="53"/>
                  </a:lnTo>
                  <a:lnTo>
                    <a:pt x="1505" y="53"/>
                  </a:lnTo>
                  <a:lnTo>
                    <a:pt x="1526" y="53"/>
                  </a:lnTo>
                  <a:lnTo>
                    <a:pt x="1567" y="71"/>
                  </a:lnTo>
                  <a:lnTo>
                    <a:pt x="1545" y="90"/>
                  </a:lnTo>
                  <a:lnTo>
                    <a:pt x="1505" y="90"/>
                  </a:lnTo>
                  <a:lnTo>
                    <a:pt x="1446" y="90"/>
                  </a:lnTo>
                  <a:lnTo>
                    <a:pt x="1426" y="107"/>
                  </a:lnTo>
                  <a:lnTo>
                    <a:pt x="1344" y="107"/>
                  </a:lnTo>
                  <a:lnTo>
                    <a:pt x="1244" y="107"/>
                  </a:lnTo>
                  <a:lnTo>
                    <a:pt x="1223" y="107"/>
                  </a:lnTo>
                  <a:lnTo>
                    <a:pt x="1244" y="126"/>
                  </a:lnTo>
                  <a:lnTo>
                    <a:pt x="1325" y="107"/>
                  </a:lnTo>
                  <a:lnTo>
                    <a:pt x="1384" y="107"/>
                  </a:lnTo>
                  <a:lnTo>
                    <a:pt x="1446" y="107"/>
                  </a:lnTo>
                  <a:lnTo>
                    <a:pt x="1426" y="126"/>
                  </a:lnTo>
                  <a:lnTo>
                    <a:pt x="1403" y="161"/>
                  </a:lnTo>
                  <a:lnTo>
                    <a:pt x="1384" y="161"/>
                  </a:lnTo>
                  <a:lnTo>
                    <a:pt x="1446" y="161"/>
                  </a:lnTo>
                  <a:lnTo>
                    <a:pt x="1486" y="126"/>
                  </a:lnTo>
                  <a:lnTo>
                    <a:pt x="1526" y="107"/>
                  </a:lnTo>
                  <a:lnTo>
                    <a:pt x="1545" y="107"/>
                  </a:lnTo>
                  <a:lnTo>
                    <a:pt x="1545" y="126"/>
                  </a:lnTo>
                  <a:lnTo>
                    <a:pt x="1567" y="144"/>
                  </a:lnTo>
                  <a:lnTo>
                    <a:pt x="1526" y="161"/>
                  </a:lnTo>
                  <a:lnTo>
                    <a:pt x="1505" y="197"/>
                  </a:lnTo>
                  <a:lnTo>
                    <a:pt x="1486" y="215"/>
                  </a:lnTo>
                  <a:lnTo>
                    <a:pt x="1526" y="197"/>
                  </a:lnTo>
                  <a:lnTo>
                    <a:pt x="1567" y="161"/>
                  </a:lnTo>
                  <a:lnTo>
                    <a:pt x="1586" y="144"/>
                  </a:lnTo>
                  <a:lnTo>
                    <a:pt x="1605" y="144"/>
                  </a:lnTo>
                  <a:lnTo>
                    <a:pt x="1645" y="144"/>
                  </a:lnTo>
                  <a:lnTo>
                    <a:pt x="1666" y="144"/>
                  </a:lnTo>
                  <a:lnTo>
                    <a:pt x="1686" y="144"/>
                  </a:lnTo>
                  <a:lnTo>
                    <a:pt x="1705" y="144"/>
                  </a:lnTo>
                  <a:lnTo>
                    <a:pt x="1705" y="126"/>
                  </a:lnTo>
                  <a:lnTo>
                    <a:pt x="1726" y="126"/>
                  </a:lnTo>
                  <a:lnTo>
                    <a:pt x="1766" y="126"/>
                  </a:lnTo>
                  <a:lnTo>
                    <a:pt x="1785" y="126"/>
                  </a:lnTo>
                  <a:lnTo>
                    <a:pt x="1785" y="107"/>
                  </a:lnTo>
                  <a:lnTo>
                    <a:pt x="1826" y="107"/>
                  </a:lnTo>
                  <a:lnTo>
                    <a:pt x="1845" y="126"/>
                  </a:lnTo>
                  <a:lnTo>
                    <a:pt x="1845" y="144"/>
                  </a:lnTo>
                  <a:lnTo>
                    <a:pt x="1845" y="161"/>
                  </a:lnTo>
                  <a:lnTo>
                    <a:pt x="1785" y="180"/>
                  </a:lnTo>
                  <a:lnTo>
                    <a:pt x="1766" y="197"/>
                  </a:lnTo>
                  <a:lnTo>
                    <a:pt x="1726" y="215"/>
                  </a:lnTo>
                  <a:lnTo>
                    <a:pt x="1745" y="215"/>
                  </a:lnTo>
                  <a:lnTo>
                    <a:pt x="1726" y="234"/>
                  </a:lnTo>
                  <a:lnTo>
                    <a:pt x="1705" y="234"/>
                  </a:lnTo>
                  <a:lnTo>
                    <a:pt x="1705" y="251"/>
                  </a:lnTo>
                  <a:lnTo>
                    <a:pt x="1686" y="270"/>
                  </a:lnTo>
                  <a:lnTo>
                    <a:pt x="1666" y="270"/>
                  </a:lnTo>
                  <a:lnTo>
                    <a:pt x="1645" y="270"/>
                  </a:lnTo>
                  <a:lnTo>
                    <a:pt x="1645" y="288"/>
                  </a:lnTo>
                  <a:lnTo>
                    <a:pt x="1645" y="303"/>
                  </a:lnTo>
                  <a:lnTo>
                    <a:pt x="1626" y="322"/>
                  </a:lnTo>
                  <a:lnTo>
                    <a:pt x="1605" y="339"/>
                  </a:lnTo>
                  <a:lnTo>
                    <a:pt x="1586" y="339"/>
                  </a:lnTo>
                  <a:lnTo>
                    <a:pt x="1586" y="357"/>
                  </a:lnTo>
                  <a:lnTo>
                    <a:pt x="1586" y="376"/>
                  </a:lnTo>
                  <a:lnTo>
                    <a:pt x="1605" y="376"/>
                  </a:lnTo>
                  <a:lnTo>
                    <a:pt x="1626" y="376"/>
                  </a:lnTo>
                  <a:lnTo>
                    <a:pt x="1645" y="376"/>
                  </a:lnTo>
                  <a:lnTo>
                    <a:pt x="1645" y="393"/>
                  </a:lnTo>
                  <a:lnTo>
                    <a:pt x="1666" y="393"/>
                  </a:lnTo>
                  <a:lnTo>
                    <a:pt x="1645" y="393"/>
                  </a:lnTo>
                  <a:lnTo>
                    <a:pt x="1686" y="412"/>
                  </a:lnTo>
                  <a:lnTo>
                    <a:pt x="1686" y="430"/>
                  </a:lnTo>
                  <a:lnTo>
                    <a:pt x="1666" y="447"/>
                  </a:lnTo>
                  <a:lnTo>
                    <a:pt x="1645" y="447"/>
                  </a:lnTo>
                  <a:lnTo>
                    <a:pt x="1605" y="447"/>
                  </a:lnTo>
                  <a:lnTo>
                    <a:pt x="1586" y="447"/>
                  </a:lnTo>
                  <a:lnTo>
                    <a:pt x="1586" y="466"/>
                  </a:lnTo>
                  <a:lnTo>
                    <a:pt x="1605" y="466"/>
                  </a:lnTo>
                  <a:lnTo>
                    <a:pt x="1626" y="466"/>
                  </a:lnTo>
                  <a:lnTo>
                    <a:pt x="1645" y="501"/>
                  </a:lnTo>
                  <a:lnTo>
                    <a:pt x="1645" y="520"/>
                  </a:lnTo>
                  <a:lnTo>
                    <a:pt x="1645" y="537"/>
                  </a:lnTo>
                  <a:lnTo>
                    <a:pt x="1626" y="537"/>
                  </a:lnTo>
                  <a:lnTo>
                    <a:pt x="1605" y="537"/>
                  </a:lnTo>
                  <a:lnTo>
                    <a:pt x="1605" y="556"/>
                  </a:lnTo>
                  <a:lnTo>
                    <a:pt x="1626" y="574"/>
                  </a:lnTo>
                  <a:lnTo>
                    <a:pt x="1645" y="574"/>
                  </a:lnTo>
                  <a:lnTo>
                    <a:pt x="1626" y="591"/>
                  </a:lnTo>
                  <a:lnTo>
                    <a:pt x="1605" y="591"/>
                  </a:lnTo>
                  <a:lnTo>
                    <a:pt x="1605" y="610"/>
                  </a:lnTo>
                  <a:lnTo>
                    <a:pt x="1586" y="627"/>
                  </a:lnTo>
                  <a:lnTo>
                    <a:pt x="1567" y="643"/>
                  </a:lnTo>
                  <a:lnTo>
                    <a:pt x="1545" y="643"/>
                  </a:lnTo>
                  <a:lnTo>
                    <a:pt x="1526" y="627"/>
                  </a:lnTo>
                  <a:lnTo>
                    <a:pt x="1505" y="627"/>
                  </a:lnTo>
                  <a:lnTo>
                    <a:pt x="1526" y="643"/>
                  </a:lnTo>
                  <a:lnTo>
                    <a:pt x="1545" y="643"/>
                  </a:lnTo>
                  <a:lnTo>
                    <a:pt x="1567" y="679"/>
                  </a:lnTo>
                  <a:lnTo>
                    <a:pt x="1567" y="696"/>
                  </a:lnTo>
                  <a:lnTo>
                    <a:pt x="1545" y="696"/>
                  </a:lnTo>
                  <a:lnTo>
                    <a:pt x="1526" y="696"/>
                  </a:lnTo>
                  <a:lnTo>
                    <a:pt x="1505" y="679"/>
                  </a:lnTo>
                  <a:lnTo>
                    <a:pt x="1486" y="643"/>
                  </a:lnTo>
                  <a:lnTo>
                    <a:pt x="1465" y="643"/>
                  </a:lnTo>
                  <a:lnTo>
                    <a:pt x="1465" y="662"/>
                  </a:lnTo>
                  <a:lnTo>
                    <a:pt x="1526" y="696"/>
                  </a:lnTo>
                  <a:lnTo>
                    <a:pt x="1567" y="733"/>
                  </a:lnTo>
                  <a:lnTo>
                    <a:pt x="1586" y="769"/>
                  </a:lnTo>
                  <a:lnTo>
                    <a:pt x="1586" y="787"/>
                  </a:lnTo>
                  <a:lnTo>
                    <a:pt x="1567" y="787"/>
                  </a:lnTo>
                  <a:lnTo>
                    <a:pt x="1526" y="769"/>
                  </a:lnTo>
                  <a:lnTo>
                    <a:pt x="1505" y="752"/>
                  </a:lnTo>
                  <a:lnTo>
                    <a:pt x="1465" y="752"/>
                  </a:lnTo>
                  <a:lnTo>
                    <a:pt x="1446" y="752"/>
                  </a:lnTo>
                  <a:lnTo>
                    <a:pt x="1465" y="752"/>
                  </a:lnTo>
                  <a:lnTo>
                    <a:pt x="1446" y="769"/>
                  </a:lnTo>
                  <a:lnTo>
                    <a:pt x="1465" y="806"/>
                  </a:lnTo>
                  <a:lnTo>
                    <a:pt x="1526" y="806"/>
                  </a:lnTo>
                  <a:lnTo>
                    <a:pt x="1567" y="806"/>
                  </a:lnTo>
                  <a:lnTo>
                    <a:pt x="1545" y="806"/>
                  </a:lnTo>
                  <a:lnTo>
                    <a:pt x="1526" y="823"/>
                  </a:lnTo>
                  <a:lnTo>
                    <a:pt x="1486" y="840"/>
                  </a:lnTo>
                  <a:lnTo>
                    <a:pt x="1446" y="860"/>
                  </a:lnTo>
                  <a:lnTo>
                    <a:pt x="1384" y="877"/>
                  </a:lnTo>
                  <a:lnTo>
                    <a:pt x="1363" y="877"/>
                  </a:lnTo>
                  <a:lnTo>
                    <a:pt x="1325" y="896"/>
                  </a:lnTo>
                  <a:lnTo>
                    <a:pt x="1284" y="896"/>
                  </a:lnTo>
                  <a:lnTo>
                    <a:pt x="1263" y="896"/>
                  </a:lnTo>
                  <a:lnTo>
                    <a:pt x="1244" y="896"/>
                  </a:lnTo>
                  <a:lnTo>
                    <a:pt x="1244" y="913"/>
                  </a:lnTo>
                  <a:lnTo>
                    <a:pt x="1244" y="931"/>
                  </a:lnTo>
                  <a:lnTo>
                    <a:pt x="1223" y="931"/>
                  </a:lnTo>
                  <a:lnTo>
                    <a:pt x="1204" y="950"/>
                  </a:lnTo>
                  <a:lnTo>
                    <a:pt x="1185" y="967"/>
                  </a:lnTo>
                  <a:lnTo>
                    <a:pt x="1185" y="984"/>
                  </a:lnTo>
                  <a:lnTo>
                    <a:pt x="1163" y="984"/>
                  </a:lnTo>
                  <a:lnTo>
                    <a:pt x="1123" y="1002"/>
                  </a:lnTo>
                  <a:lnTo>
                    <a:pt x="1104" y="1002"/>
                  </a:lnTo>
                  <a:lnTo>
                    <a:pt x="1085" y="1002"/>
                  </a:lnTo>
                  <a:lnTo>
                    <a:pt x="1085" y="984"/>
                  </a:lnTo>
                  <a:lnTo>
                    <a:pt x="1064" y="984"/>
                  </a:lnTo>
                  <a:lnTo>
                    <a:pt x="1064" y="1002"/>
                  </a:lnTo>
                  <a:lnTo>
                    <a:pt x="1064" y="1019"/>
                  </a:lnTo>
                  <a:lnTo>
                    <a:pt x="1044" y="1038"/>
                  </a:lnTo>
                  <a:lnTo>
                    <a:pt x="983" y="1038"/>
                  </a:lnTo>
                  <a:lnTo>
                    <a:pt x="983" y="1055"/>
                  </a:lnTo>
                  <a:lnTo>
                    <a:pt x="983" y="1073"/>
                  </a:lnTo>
                  <a:lnTo>
                    <a:pt x="983" y="1092"/>
                  </a:lnTo>
                  <a:lnTo>
                    <a:pt x="983" y="1109"/>
                  </a:lnTo>
                  <a:lnTo>
                    <a:pt x="945" y="1109"/>
                  </a:lnTo>
                  <a:lnTo>
                    <a:pt x="945" y="1146"/>
                  </a:lnTo>
                  <a:lnTo>
                    <a:pt x="922" y="1146"/>
                  </a:lnTo>
                  <a:lnTo>
                    <a:pt x="922" y="1163"/>
                  </a:lnTo>
                  <a:lnTo>
                    <a:pt x="945" y="1199"/>
                  </a:lnTo>
                  <a:lnTo>
                    <a:pt x="922" y="1199"/>
                  </a:lnTo>
                  <a:lnTo>
                    <a:pt x="922" y="1236"/>
                  </a:lnTo>
                  <a:lnTo>
                    <a:pt x="902" y="1253"/>
                  </a:lnTo>
                  <a:lnTo>
                    <a:pt x="881" y="1253"/>
                  </a:lnTo>
                  <a:lnTo>
                    <a:pt x="881" y="1236"/>
                  </a:lnTo>
                  <a:lnTo>
                    <a:pt x="862" y="1236"/>
                  </a:lnTo>
                  <a:lnTo>
                    <a:pt x="862" y="1253"/>
                  </a:lnTo>
                  <a:lnTo>
                    <a:pt x="841" y="1236"/>
                  </a:lnTo>
                  <a:lnTo>
                    <a:pt x="822" y="1199"/>
                  </a:lnTo>
                  <a:lnTo>
                    <a:pt x="803" y="1199"/>
                  </a:lnTo>
                  <a:lnTo>
                    <a:pt x="781" y="1199"/>
                  </a:lnTo>
                  <a:lnTo>
                    <a:pt x="762" y="1199"/>
                  </a:lnTo>
                  <a:lnTo>
                    <a:pt x="741" y="1199"/>
                  </a:lnTo>
                  <a:lnTo>
                    <a:pt x="722" y="1199"/>
                  </a:lnTo>
                  <a:lnTo>
                    <a:pt x="722" y="1182"/>
                  </a:lnTo>
                  <a:lnTo>
                    <a:pt x="722" y="1163"/>
                  </a:lnTo>
                  <a:lnTo>
                    <a:pt x="703" y="1146"/>
                  </a:lnTo>
                  <a:lnTo>
                    <a:pt x="662" y="1109"/>
                  </a:lnTo>
                  <a:lnTo>
                    <a:pt x="641" y="1092"/>
                  </a:lnTo>
                  <a:lnTo>
                    <a:pt x="641" y="1073"/>
                  </a:lnTo>
                  <a:lnTo>
                    <a:pt x="662" y="1073"/>
                  </a:lnTo>
                  <a:lnTo>
                    <a:pt x="662" y="1055"/>
                  </a:lnTo>
                  <a:lnTo>
                    <a:pt x="641" y="1055"/>
                  </a:lnTo>
                  <a:lnTo>
                    <a:pt x="622" y="1055"/>
                  </a:lnTo>
                  <a:lnTo>
                    <a:pt x="622" y="1038"/>
                  </a:lnTo>
                  <a:lnTo>
                    <a:pt x="601" y="1038"/>
                  </a:lnTo>
                  <a:lnTo>
                    <a:pt x="582" y="1002"/>
                  </a:lnTo>
                  <a:lnTo>
                    <a:pt x="582" y="984"/>
                  </a:lnTo>
                  <a:lnTo>
                    <a:pt x="582" y="967"/>
                  </a:lnTo>
                  <a:lnTo>
                    <a:pt x="582" y="950"/>
                  </a:lnTo>
                  <a:lnTo>
                    <a:pt x="582" y="931"/>
                  </a:lnTo>
                  <a:lnTo>
                    <a:pt x="601" y="913"/>
                  </a:lnTo>
                  <a:lnTo>
                    <a:pt x="622" y="896"/>
                  </a:lnTo>
                  <a:lnTo>
                    <a:pt x="622" y="87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0" name="Freeform 998"/>
            <p:cNvSpPr>
              <a:spLocks/>
            </p:cNvSpPr>
            <p:nvPr/>
          </p:nvSpPr>
          <p:spPr bwMode="gray">
            <a:xfrm>
              <a:off x="2076" y="1563"/>
              <a:ext cx="50" cy="27"/>
            </a:xfrm>
            <a:custGeom>
              <a:avLst/>
              <a:gdLst>
                <a:gd name="T0" fmla="*/ 6 w 100"/>
                <a:gd name="T1" fmla="*/ 14 h 54"/>
                <a:gd name="T2" fmla="*/ 6 w 100"/>
                <a:gd name="T3" fmla="*/ 9 h 54"/>
                <a:gd name="T4" fmla="*/ 0 w 100"/>
                <a:gd name="T5" fmla="*/ 5 h 54"/>
                <a:gd name="T6" fmla="*/ 0 w 100"/>
                <a:gd name="T7" fmla="*/ 0 h 54"/>
                <a:gd name="T8" fmla="*/ 6 w 100"/>
                <a:gd name="T9" fmla="*/ 0 h 54"/>
                <a:gd name="T10" fmla="*/ 11 w 100"/>
                <a:gd name="T11" fmla="*/ 0 h 54"/>
                <a:gd name="T12" fmla="*/ 15 w 100"/>
                <a:gd name="T13" fmla="*/ 0 h 54"/>
                <a:gd name="T14" fmla="*/ 25 w 100"/>
                <a:gd name="T15" fmla="*/ 5 h 54"/>
                <a:gd name="T16" fmla="*/ 21 w 100"/>
                <a:gd name="T17" fmla="*/ 9 h 54"/>
                <a:gd name="T18" fmla="*/ 15 w 100"/>
                <a:gd name="T19" fmla="*/ 14 h 54"/>
                <a:gd name="T20" fmla="*/ 11 w 100"/>
                <a:gd name="T21" fmla="*/ 14 h 54"/>
                <a:gd name="T22" fmla="*/ 6 w 100"/>
                <a:gd name="T23" fmla="*/ 1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54"/>
                <a:gd name="T38" fmla="*/ 100 w 10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54">
                  <a:moveTo>
                    <a:pt x="22" y="54"/>
                  </a:moveTo>
                  <a:lnTo>
                    <a:pt x="22" y="34"/>
                  </a:lnTo>
                  <a:lnTo>
                    <a:pt x="0" y="17"/>
                  </a:lnTo>
                  <a:lnTo>
                    <a:pt x="0" y="0"/>
                  </a:lnTo>
                  <a:lnTo>
                    <a:pt x="22" y="0"/>
                  </a:lnTo>
                  <a:lnTo>
                    <a:pt x="41" y="0"/>
                  </a:lnTo>
                  <a:lnTo>
                    <a:pt x="60" y="0"/>
                  </a:lnTo>
                  <a:lnTo>
                    <a:pt x="100" y="17"/>
                  </a:lnTo>
                  <a:lnTo>
                    <a:pt x="81" y="34"/>
                  </a:lnTo>
                  <a:lnTo>
                    <a:pt x="60" y="54"/>
                  </a:lnTo>
                  <a:lnTo>
                    <a:pt x="41" y="54"/>
                  </a:lnTo>
                  <a:lnTo>
                    <a:pt x="22" y="5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01" name="Freeform 999"/>
            <p:cNvSpPr>
              <a:spLocks/>
            </p:cNvSpPr>
            <p:nvPr/>
          </p:nvSpPr>
          <p:spPr bwMode="gray">
            <a:xfrm>
              <a:off x="3592" y="2905"/>
              <a:ext cx="110" cy="187"/>
            </a:xfrm>
            <a:custGeom>
              <a:avLst/>
              <a:gdLst>
                <a:gd name="T0" fmla="*/ 0 w 220"/>
                <a:gd name="T1" fmla="*/ 62 h 374"/>
                <a:gd name="T2" fmla="*/ 6 w 220"/>
                <a:gd name="T3" fmla="*/ 58 h 374"/>
                <a:gd name="T4" fmla="*/ 6 w 220"/>
                <a:gd name="T5" fmla="*/ 53 h 374"/>
                <a:gd name="T6" fmla="*/ 10 w 220"/>
                <a:gd name="T7" fmla="*/ 49 h 374"/>
                <a:gd name="T8" fmla="*/ 10 w 220"/>
                <a:gd name="T9" fmla="*/ 45 h 374"/>
                <a:gd name="T10" fmla="*/ 6 w 220"/>
                <a:gd name="T11" fmla="*/ 41 h 374"/>
                <a:gd name="T12" fmla="*/ 6 w 220"/>
                <a:gd name="T13" fmla="*/ 36 h 374"/>
                <a:gd name="T14" fmla="*/ 6 w 220"/>
                <a:gd name="T15" fmla="*/ 31 h 374"/>
                <a:gd name="T16" fmla="*/ 15 w 220"/>
                <a:gd name="T17" fmla="*/ 26 h 374"/>
                <a:gd name="T18" fmla="*/ 20 w 220"/>
                <a:gd name="T19" fmla="*/ 23 h 374"/>
                <a:gd name="T20" fmla="*/ 30 w 220"/>
                <a:gd name="T21" fmla="*/ 18 h 374"/>
                <a:gd name="T22" fmla="*/ 35 w 220"/>
                <a:gd name="T23" fmla="*/ 9 h 374"/>
                <a:gd name="T24" fmla="*/ 41 w 220"/>
                <a:gd name="T25" fmla="*/ 5 h 374"/>
                <a:gd name="T26" fmla="*/ 45 w 220"/>
                <a:gd name="T27" fmla="*/ 5 h 374"/>
                <a:gd name="T28" fmla="*/ 45 w 220"/>
                <a:gd name="T29" fmla="*/ 0 h 374"/>
                <a:gd name="T30" fmla="*/ 51 w 220"/>
                <a:gd name="T31" fmla="*/ 5 h 374"/>
                <a:gd name="T32" fmla="*/ 51 w 220"/>
                <a:gd name="T33" fmla="*/ 13 h 374"/>
                <a:gd name="T34" fmla="*/ 55 w 220"/>
                <a:gd name="T35" fmla="*/ 23 h 374"/>
                <a:gd name="T36" fmla="*/ 55 w 220"/>
                <a:gd name="T37" fmla="*/ 26 h 374"/>
                <a:gd name="T38" fmla="*/ 51 w 220"/>
                <a:gd name="T39" fmla="*/ 23 h 374"/>
                <a:gd name="T40" fmla="*/ 51 w 220"/>
                <a:gd name="T41" fmla="*/ 41 h 374"/>
                <a:gd name="T42" fmla="*/ 45 w 220"/>
                <a:gd name="T43" fmla="*/ 53 h 374"/>
                <a:gd name="T44" fmla="*/ 35 w 220"/>
                <a:gd name="T45" fmla="*/ 68 h 374"/>
                <a:gd name="T46" fmla="*/ 35 w 220"/>
                <a:gd name="T47" fmla="*/ 77 h 374"/>
                <a:gd name="T48" fmla="*/ 25 w 220"/>
                <a:gd name="T49" fmla="*/ 90 h 374"/>
                <a:gd name="T50" fmla="*/ 15 w 220"/>
                <a:gd name="T51" fmla="*/ 94 h 374"/>
                <a:gd name="T52" fmla="*/ 6 w 220"/>
                <a:gd name="T53" fmla="*/ 90 h 374"/>
                <a:gd name="T54" fmla="*/ 0 w 220"/>
                <a:gd name="T55" fmla="*/ 90 h 374"/>
                <a:gd name="T56" fmla="*/ 0 w 220"/>
                <a:gd name="T57" fmla="*/ 81 h 374"/>
                <a:gd name="T58" fmla="*/ 0 w 220"/>
                <a:gd name="T59" fmla="*/ 77 h 374"/>
                <a:gd name="T60" fmla="*/ 0 w 220"/>
                <a:gd name="T61" fmla="*/ 72 h 374"/>
                <a:gd name="T62" fmla="*/ 0 w 220"/>
                <a:gd name="T63" fmla="*/ 68 h 374"/>
                <a:gd name="T64" fmla="*/ 0 w 220"/>
                <a:gd name="T65" fmla="*/ 62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374"/>
                <a:gd name="T101" fmla="*/ 220 w 220"/>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374">
                  <a:moveTo>
                    <a:pt x="0" y="251"/>
                  </a:moveTo>
                  <a:lnTo>
                    <a:pt x="21" y="234"/>
                  </a:lnTo>
                  <a:lnTo>
                    <a:pt x="21" y="215"/>
                  </a:lnTo>
                  <a:lnTo>
                    <a:pt x="40" y="198"/>
                  </a:lnTo>
                  <a:lnTo>
                    <a:pt x="40" y="179"/>
                  </a:lnTo>
                  <a:lnTo>
                    <a:pt x="21" y="161"/>
                  </a:lnTo>
                  <a:lnTo>
                    <a:pt x="21" y="144"/>
                  </a:lnTo>
                  <a:lnTo>
                    <a:pt x="21" y="125"/>
                  </a:lnTo>
                  <a:lnTo>
                    <a:pt x="61" y="107"/>
                  </a:lnTo>
                  <a:lnTo>
                    <a:pt x="80" y="90"/>
                  </a:lnTo>
                  <a:lnTo>
                    <a:pt x="121" y="71"/>
                  </a:lnTo>
                  <a:lnTo>
                    <a:pt x="140" y="35"/>
                  </a:lnTo>
                  <a:lnTo>
                    <a:pt x="161" y="17"/>
                  </a:lnTo>
                  <a:lnTo>
                    <a:pt x="180" y="17"/>
                  </a:lnTo>
                  <a:lnTo>
                    <a:pt x="180" y="0"/>
                  </a:lnTo>
                  <a:lnTo>
                    <a:pt x="201" y="17"/>
                  </a:lnTo>
                  <a:lnTo>
                    <a:pt x="201" y="54"/>
                  </a:lnTo>
                  <a:lnTo>
                    <a:pt x="220" y="90"/>
                  </a:lnTo>
                  <a:lnTo>
                    <a:pt x="220" y="107"/>
                  </a:lnTo>
                  <a:lnTo>
                    <a:pt x="201" y="90"/>
                  </a:lnTo>
                  <a:lnTo>
                    <a:pt x="201" y="161"/>
                  </a:lnTo>
                  <a:lnTo>
                    <a:pt x="180" y="215"/>
                  </a:lnTo>
                  <a:lnTo>
                    <a:pt x="140" y="269"/>
                  </a:lnTo>
                  <a:lnTo>
                    <a:pt x="140" y="305"/>
                  </a:lnTo>
                  <a:lnTo>
                    <a:pt x="99" y="357"/>
                  </a:lnTo>
                  <a:lnTo>
                    <a:pt x="61" y="374"/>
                  </a:lnTo>
                  <a:lnTo>
                    <a:pt x="21" y="357"/>
                  </a:lnTo>
                  <a:lnTo>
                    <a:pt x="0" y="357"/>
                  </a:lnTo>
                  <a:lnTo>
                    <a:pt x="0" y="322"/>
                  </a:lnTo>
                  <a:lnTo>
                    <a:pt x="0" y="305"/>
                  </a:lnTo>
                  <a:lnTo>
                    <a:pt x="0" y="288"/>
                  </a:lnTo>
                  <a:lnTo>
                    <a:pt x="0" y="269"/>
                  </a:lnTo>
                  <a:lnTo>
                    <a:pt x="0" y="25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02" name="Freeform 1000"/>
            <p:cNvSpPr>
              <a:spLocks/>
            </p:cNvSpPr>
            <p:nvPr/>
          </p:nvSpPr>
          <p:spPr bwMode="gray">
            <a:xfrm>
              <a:off x="2668" y="2189"/>
              <a:ext cx="1044" cy="1047"/>
            </a:xfrm>
            <a:custGeom>
              <a:avLst/>
              <a:gdLst>
                <a:gd name="T0" fmla="*/ 317 w 2087"/>
                <a:gd name="T1" fmla="*/ 45 h 2094"/>
                <a:gd name="T2" fmla="*/ 362 w 2087"/>
                <a:gd name="T3" fmla="*/ 49 h 2094"/>
                <a:gd name="T4" fmla="*/ 387 w 2087"/>
                <a:gd name="T5" fmla="*/ 53 h 2094"/>
                <a:gd name="T6" fmla="*/ 397 w 2087"/>
                <a:gd name="T7" fmla="*/ 63 h 2094"/>
                <a:gd name="T8" fmla="*/ 382 w 2087"/>
                <a:gd name="T9" fmla="*/ 67 h 2094"/>
                <a:gd name="T10" fmla="*/ 397 w 2087"/>
                <a:gd name="T11" fmla="*/ 94 h 2094"/>
                <a:gd name="T12" fmla="*/ 412 w 2087"/>
                <a:gd name="T13" fmla="*/ 130 h 2094"/>
                <a:gd name="T14" fmla="*/ 427 w 2087"/>
                <a:gd name="T15" fmla="*/ 147 h 2094"/>
                <a:gd name="T16" fmla="*/ 447 w 2087"/>
                <a:gd name="T17" fmla="*/ 170 h 2094"/>
                <a:gd name="T18" fmla="*/ 467 w 2087"/>
                <a:gd name="T19" fmla="*/ 196 h 2094"/>
                <a:gd name="T20" fmla="*/ 492 w 2087"/>
                <a:gd name="T21" fmla="*/ 196 h 2094"/>
                <a:gd name="T22" fmla="*/ 512 w 2087"/>
                <a:gd name="T23" fmla="*/ 219 h 2094"/>
                <a:gd name="T24" fmla="*/ 472 w 2087"/>
                <a:gd name="T25" fmla="*/ 264 h 2094"/>
                <a:gd name="T26" fmla="*/ 432 w 2087"/>
                <a:gd name="T27" fmla="*/ 300 h 2094"/>
                <a:gd name="T28" fmla="*/ 432 w 2087"/>
                <a:gd name="T29" fmla="*/ 326 h 2094"/>
                <a:gd name="T30" fmla="*/ 442 w 2087"/>
                <a:gd name="T31" fmla="*/ 353 h 2094"/>
                <a:gd name="T32" fmla="*/ 442 w 2087"/>
                <a:gd name="T33" fmla="*/ 375 h 2094"/>
                <a:gd name="T34" fmla="*/ 402 w 2087"/>
                <a:gd name="T35" fmla="*/ 407 h 2094"/>
                <a:gd name="T36" fmla="*/ 397 w 2087"/>
                <a:gd name="T37" fmla="*/ 425 h 2094"/>
                <a:gd name="T38" fmla="*/ 387 w 2087"/>
                <a:gd name="T39" fmla="*/ 447 h 2094"/>
                <a:gd name="T40" fmla="*/ 377 w 2087"/>
                <a:gd name="T41" fmla="*/ 469 h 2094"/>
                <a:gd name="T42" fmla="*/ 362 w 2087"/>
                <a:gd name="T43" fmla="*/ 492 h 2094"/>
                <a:gd name="T44" fmla="*/ 327 w 2087"/>
                <a:gd name="T45" fmla="*/ 515 h 2094"/>
                <a:gd name="T46" fmla="*/ 297 w 2087"/>
                <a:gd name="T47" fmla="*/ 520 h 2094"/>
                <a:gd name="T48" fmla="*/ 276 w 2087"/>
                <a:gd name="T49" fmla="*/ 524 h 2094"/>
                <a:gd name="T50" fmla="*/ 271 w 2087"/>
                <a:gd name="T51" fmla="*/ 505 h 2094"/>
                <a:gd name="T52" fmla="*/ 256 w 2087"/>
                <a:gd name="T53" fmla="*/ 479 h 2094"/>
                <a:gd name="T54" fmla="*/ 241 w 2087"/>
                <a:gd name="T55" fmla="*/ 430 h 2094"/>
                <a:gd name="T56" fmla="*/ 221 w 2087"/>
                <a:gd name="T57" fmla="*/ 389 h 2094"/>
                <a:gd name="T58" fmla="*/ 231 w 2087"/>
                <a:gd name="T59" fmla="*/ 340 h 2094"/>
                <a:gd name="T60" fmla="*/ 221 w 2087"/>
                <a:gd name="T61" fmla="*/ 304 h 2094"/>
                <a:gd name="T62" fmla="*/ 201 w 2087"/>
                <a:gd name="T63" fmla="*/ 268 h 2094"/>
                <a:gd name="T64" fmla="*/ 211 w 2087"/>
                <a:gd name="T65" fmla="*/ 251 h 2094"/>
                <a:gd name="T66" fmla="*/ 181 w 2087"/>
                <a:gd name="T67" fmla="*/ 242 h 2094"/>
                <a:gd name="T68" fmla="*/ 136 w 2087"/>
                <a:gd name="T69" fmla="*/ 232 h 2094"/>
                <a:gd name="T70" fmla="*/ 106 w 2087"/>
                <a:gd name="T71" fmla="*/ 237 h 2094"/>
                <a:gd name="T72" fmla="*/ 66 w 2087"/>
                <a:gd name="T73" fmla="*/ 242 h 2094"/>
                <a:gd name="T74" fmla="*/ 30 w 2087"/>
                <a:gd name="T75" fmla="*/ 206 h 2094"/>
                <a:gd name="T76" fmla="*/ 0 w 2087"/>
                <a:gd name="T77" fmla="*/ 187 h 2094"/>
                <a:gd name="T78" fmla="*/ 0 w 2087"/>
                <a:gd name="T79" fmla="*/ 166 h 2094"/>
                <a:gd name="T80" fmla="*/ 0 w 2087"/>
                <a:gd name="T81" fmla="*/ 121 h 2094"/>
                <a:gd name="T82" fmla="*/ 30 w 2087"/>
                <a:gd name="T83" fmla="*/ 81 h 2094"/>
                <a:gd name="T84" fmla="*/ 56 w 2087"/>
                <a:gd name="T85" fmla="*/ 67 h 2094"/>
                <a:gd name="T86" fmla="*/ 71 w 2087"/>
                <a:gd name="T87" fmla="*/ 36 h 2094"/>
                <a:gd name="T88" fmla="*/ 91 w 2087"/>
                <a:gd name="T89" fmla="*/ 13 h 2094"/>
                <a:gd name="T90" fmla="*/ 121 w 2087"/>
                <a:gd name="T91" fmla="*/ 17 h 2094"/>
                <a:gd name="T92" fmla="*/ 171 w 2087"/>
                <a:gd name="T93" fmla="*/ 4 h 2094"/>
                <a:gd name="T94" fmla="*/ 191 w 2087"/>
                <a:gd name="T95" fmla="*/ 4 h 2094"/>
                <a:gd name="T96" fmla="*/ 211 w 2087"/>
                <a:gd name="T97" fmla="*/ 4 h 2094"/>
                <a:gd name="T98" fmla="*/ 216 w 2087"/>
                <a:gd name="T99" fmla="*/ 22 h 2094"/>
                <a:gd name="T100" fmla="*/ 246 w 2087"/>
                <a:gd name="T101" fmla="*/ 40 h 2094"/>
                <a:gd name="T102" fmla="*/ 281 w 2087"/>
                <a:gd name="T103" fmla="*/ 40 h 20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87"/>
                <a:gd name="T157" fmla="*/ 0 h 2094"/>
                <a:gd name="T158" fmla="*/ 2087 w 2087"/>
                <a:gd name="T159" fmla="*/ 2094 h 20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87" h="2094">
                  <a:moveTo>
                    <a:pt x="1186" y="161"/>
                  </a:moveTo>
                  <a:lnTo>
                    <a:pt x="1205" y="161"/>
                  </a:lnTo>
                  <a:lnTo>
                    <a:pt x="1225" y="161"/>
                  </a:lnTo>
                  <a:lnTo>
                    <a:pt x="1246" y="181"/>
                  </a:lnTo>
                  <a:lnTo>
                    <a:pt x="1265" y="181"/>
                  </a:lnTo>
                  <a:lnTo>
                    <a:pt x="1305" y="198"/>
                  </a:lnTo>
                  <a:lnTo>
                    <a:pt x="1365" y="215"/>
                  </a:lnTo>
                  <a:lnTo>
                    <a:pt x="1386" y="215"/>
                  </a:lnTo>
                  <a:lnTo>
                    <a:pt x="1426" y="215"/>
                  </a:lnTo>
                  <a:lnTo>
                    <a:pt x="1445" y="198"/>
                  </a:lnTo>
                  <a:lnTo>
                    <a:pt x="1486" y="198"/>
                  </a:lnTo>
                  <a:lnTo>
                    <a:pt x="1505" y="198"/>
                  </a:lnTo>
                  <a:lnTo>
                    <a:pt x="1505" y="215"/>
                  </a:lnTo>
                  <a:lnTo>
                    <a:pt x="1526" y="215"/>
                  </a:lnTo>
                  <a:lnTo>
                    <a:pt x="1545" y="215"/>
                  </a:lnTo>
                  <a:lnTo>
                    <a:pt x="1566" y="215"/>
                  </a:lnTo>
                  <a:lnTo>
                    <a:pt x="1566" y="198"/>
                  </a:lnTo>
                  <a:lnTo>
                    <a:pt x="1586" y="215"/>
                  </a:lnTo>
                  <a:lnTo>
                    <a:pt x="1586" y="234"/>
                  </a:lnTo>
                  <a:lnTo>
                    <a:pt x="1586" y="252"/>
                  </a:lnTo>
                  <a:lnTo>
                    <a:pt x="1586" y="269"/>
                  </a:lnTo>
                  <a:lnTo>
                    <a:pt x="1586" y="288"/>
                  </a:lnTo>
                  <a:lnTo>
                    <a:pt x="1566" y="305"/>
                  </a:lnTo>
                  <a:lnTo>
                    <a:pt x="1545" y="288"/>
                  </a:lnTo>
                  <a:lnTo>
                    <a:pt x="1526" y="269"/>
                  </a:lnTo>
                  <a:lnTo>
                    <a:pt x="1505" y="234"/>
                  </a:lnTo>
                  <a:lnTo>
                    <a:pt x="1505" y="252"/>
                  </a:lnTo>
                  <a:lnTo>
                    <a:pt x="1505" y="269"/>
                  </a:lnTo>
                  <a:lnTo>
                    <a:pt x="1526" y="305"/>
                  </a:lnTo>
                  <a:lnTo>
                    <a:pt x="1586" y="376"/>
                  </a:lnTo>
                  <a:lnTo>
                    <a:pt x="1605" y="430"/>
                  </a:lnTo>
                  <a:lnTo>
                    <a:pt x="1605" y="447"/>
                  </a:lnTo>
                  <a:lnTo>
                    <a:pt x="1647" y="467"/>
                  </a:lnTo>
                  <a:lnTo>
                    <a:pt x="1647" y="501"/>
                  </a:lnTo>
                  <a:lnTo>
                    <a:pt x="1647" y="520"/>
                  </a:lnTo>
                  <a:lnTo>
                    <a:pt x="1647" y="538"/>
                  </a:lnTo>
                  <a:lnTo>
                    <a:pt x="1647" y="555"/>
                  </a:lnTo>
                  <a:lnTo>
                    <a:pt x="1668" y="574"/>
                  </a:lnTo>
                  <a:lnTo>
                    <a:pt x="1687" y="574"/>
                  </a:lnTo>
                  <a:lnTo>
                    <a:pt x="1706" y="591"/>
                  </a:lnTo>
                  <a:lnTo>
                    <a:pt x="1706" y="628"/>
                  </a:lnTo>
                  <a:lnTo>
                    <a:pt x="1728" y="664"/>
                  </a:lnTo>
                  <a:lnTo>
                    <a:pt x="1747" y="682"/>
                  </a:lnTo>
                  <a:lnTo>
                    <a:pt x="1768" y="682"/>
                  </a:lnTo>
                  <a:lnTo>
                    <a:pt x="1787" y="682"/>
                  </a:lnTo>
                  <a:lnTo>
                    <a:pt x="1787" y="699"/>
                  </a:lnTo>
                  <a:lnTo>
                    <a:pt x="1808" y="733"/>
                  </a:lnTo>
                  <a:lnTo>
                    <a:pt x="1847" y="751"/>
                  </a:lnTo>
                  <a:lnTo>
                    <a:pt x="1847" y="770"/>
                  </a:lnTo>
                  <a:lnTo>
                    <a:pt x="1868" y="787"/>
                  </a:lnTo>
                  <a:lnTo>
                    <a:pt x="1887" y="787"/>
                  </a:lnTo>
                  <a:lnTo>
                    <a:pt x="1908" y="787"/>
                  </a:lnTo>
                  <a:lnTo>
                    <a:pt x="1927" y="787"/>
                  </a:lnTo>
                  <a:lnTo>
                    <a:pt x="1946" y="787"/>
                  </a:lnTo>
                  <a:lnTo>
                    <a:pt x="1968" y="787"/>
                  </a:lnTo>
                  <a:lnTo>
                    <a:pt x="2008" y="770"/>
                  </a:lnTo>
                  <a:lnTo>
                    <a:pt x="2048" y="770"/>
                  </a:lnTo>
                  <a:lnTo>
                    <a:pt x="2087" y="770"/>
                  </a:lnTo>
                  <a:lnTo>
                    <a:pt x="2067" y="824"/>
                  </a:lnTo>
                  <a:lnTo>
                    <a:pt x="2048" y="877"/>
                  </a:lnTo>
                  <a:lnTo>
                    <a:pt x="2008" y="914"/>
                  </a:lnTo>
                  <a:lnTo>
                    <a:pt x="1987" y="968"/>
                  </a:lnTo>
                  <a:lnTo>
                    <a:pt x="1968" y="1004"/>
                  </a:lnTo>
                  <a:lnTo>
                    <a:pt x="1927" y="1021"/>
                  </a:lnTo>
                  <a:lnTo>
                    <a:pt x="1887" y="1056"/>
                  </a:lnTo>
                  <a:lnTo>
                    <a:pt x="1847" y="1073"/>
                  </a:lnTo>
                  <a:lnTo>
                    <a:pt x="1808" y="1092"/>
                  </a:lnTo>
                  <a:lnTo>
                    <a:pt x="1787" y="1146"/>
                  </a:lnTo>
                  <a:lnTo>
                    <a:pt x="1747" y="1181"/>
                  </a:lnTo>
                  <a:lnTo>
                    <a:pt x="1728" y="1200"/>
                  </a:lnTo>
                  <a:lnTo>
                    <a:pt x="1706" y="1217"/>
                  </a:lnTo>
                  <a:lnTo>
                    <a:pt x="1706" y="1236"/>
                  </a:lnTo>
                  <a:lnTo>
                    <a:pt x="1706" y="1271"/>
                  </a:lnTo>
                  <a:lnTo>
                    <a:pt x="1706" y="1290"/>
                  </a:lnTo>
                  <a:lnTo>
                    <a:pt x="1728" y="1307"/>
                  </a:lnTo>
                  <a:lnTo>
                    <a:pt x="1728" y="1344"/>
                  </a:lnTo>
                  <a:lnTo>
                    <a:pt x="1747" y="1361"/>
                  </a:lnTo>
                  <a:lnTo>
                    <a:pt x="1768" y="1380"/>
                  </a:lnTo>
                  <a:lnTo>
                    <a:pt x="1768" y="1397"/>
                  </a:lnTo>
                  <a:lnTo>
                    <a:pt x="1768" y="1413"/>
                  </a:lnTo>
                  <a:lnTo>
                    <a:pt x="1768" y="1432"/>
                  </a:lnTo>
                  <a:lnTo>
                    <a:pt x="1747" y="1449"/>
                  </a:lnTo>
                  <a:lnTo>
                    <a:pt x="1747" y="1486"/>
                  </a:lnTo>
                  <a:lnTo>
                    <a:pt x="1768" y="1486"/>
                  </a:lnTo>
                  <a:lnTo>
                    <a:pt x="1768" y="1503"/>
                  </a:lnTo>
                  <a:lnTo>
                    <a:pt x="1747" y="1539"/>
                  </a:lnTo>
                  <a:lnTo>
                    <a:pt x="1706" y="1557"/>
                  </a:lnTo>
                  <a:lnTo>
                    <a:pt x="1668" y="1576"/>
                  </a:lnTo>
                  <a:lnTo>
                    <a:pt x="1628" y="1593"/>
                  </a:lnTo>
                  <a:lnTo>
                    <a:pt x="1605" y="1630"/>
                  </a:lnTo>
                  <a:lnTo>
                    <a:pt x="1586" y="1630"/>
                  </a:lnTo>
                  <a:lnTo>
                    <a:pt x="1586" y="1647"/>
                  </a:lnTo>
                  <a:lnTo>
                    <a:pt x="1586" y="1666"/>
                  </a:lnTo>
                  <a:lnTo>
                    <a:pt x="1586" y="1683"/>
                  </a:lnTo>
                  <a:lnTo>
                    <a:pt x="1586" y="1701"/>
                  </a:lnTo>
                  <a:lnTo>
                    <a:pt x="1605" y="1737"/>
                  </a:lnTo>
                  <a:lnTo>
                    <a:pt x="1586" y="1772"/>
                  </a:lnTo>
                  <a:lnTo>
                    <a:pt x="1586" y="1789"/>
                  </a:lnTo>
                  <a:lnTo>
                    <a:pt x="1566" y="1789"/>
                  </a:lnTo>
                  <a:lnTo>
                    <a:pt x="1545" y="1789"/>
                  </a:lnTo>
                  <a:lnTo>
                    <a:pt x="1505" y="1806"/>
                  </a:lnTo>
                  <a:lnTo>
                    <a:pt x="1505" y="1825"/>
                  </a:lnTo>
                  <a:lnTo>
                    <a:pt x="1505" y="1843"/>
                  </a:lnTo>
                  <a:lnTo>
                    <a:pt x="1526" y="1862"/>
                  </a:lnTo>
                  <a:lnTo>
                    <a:pt x="1505" y="1879"/>
                  </a:lnTo>
                  <a:lnTo>
                    <a:pt x="1505" y="1896"/>
                  </a:lnTo>
                  <a:lnTo>
                    <a:pt x="1486" y="1916"/>
                  </a:lnTo>
                  <a:lnTo>
                    <a:pt x="1465" y="1933"/>
                  </a:lnTo>
                  <a:lnTo>
                    <a:pt x="1445" y="1950"/>
                  </a:lnTo>
                  <a:lnTo>
                    <a:pt x="1445" y="1969"/>
                  </a:lnTo>
                  <a:lnTo>
                    <a:pt x="1405" y="2006"/>
                  </a:lnTo>
                  <a:lnTo>
                    <a:pt x="1386" y="2040"/>
                  </a:lnTo>
                  <a:lnTo>
                    <a:pt x="1346" y="2060"/>
                  </a:lnTo>
                  <a:lnTo>
                    <a:pt x="1326" y="2060"/>
                  </a:lnTo>
                  <a:lnTo>
                    <a:pt x="1305" y="2060"/>
                  </a:lnTo>
                  <a:lnTo>
                    <a:pt x="1305" y="2077"/>
                  </a:lnTo>
                  <a:lnTo>
                    <a:pt x="1286" y="2077"/>
                  </a:lnTo>
                  <a:lnTo>
                    <a:pt x="1265" y="2077"/>
                  </a:lnTo>
                  <a:lnTo>
                    <a:pt x="1246" y="2077"/>
                  </a:lnTo>
                  <a:lnTo>
                    <a:pt x="1186" y="2077"/>
                  </a:lnTo>
                  <a:lnTo>
                    <a:pt x="1165" y="2094"/>
                  </a:lnTo>
                  <a:lnTo>
                    <a:pt x="1123" y="2094"/>
                  </a:lnTo>
                  <a:lnTo>
                    <a:pt x="1104" y="2094"/>
                  </a:lnTo>
                  <a:lnTo>
                    <a:pt x="1104" y="2077"/>
                  </a:lnTo>
                  <a:lnTo>
                    <a:pt x="1104" y="2094"/>
                  </a:lnTo>
                  <a:lnTo>
                    <a:pt x="1104" y="2060"/>
                  </a:lnTo>
                  <a:lnTo>
                    <a:pt x="1083" y="2040"/>
                  </a:lnTo>
                  <a:lnTo>
                    <a:pt x="1063" y="2040"/>
                  </a:lnTo>
                  <a:lnTo>
                    <a:pt x="1083" y="2040"/>
                  </a:lnTo>
                  <a:lnTo>
                    <a:pt x="1083" y="2023"/>
                  </a:lnTo>
                  <a:lnTo>
                    <a:pt x="1083" y="2006"/>
                  </a:lnTo>
                  <a:lnTo>
                    <a:pt x="1083" y="1987"/>
                  </a:lnTo>
                  <a:lnTo>
                    <a:pt x="1063" y="1969"/>
                  </a:lnTo>
                  <a:lnTo>
                    <a:pt x="1063" y="1950"/>
                  </a:lnTo>
                  <a:lnTo>
                    <a:pt x="1023" y="1916"/>
                  </a:lnTo>
                  <a:lnTo>
                    <a:pt x="1004" y="1862"/>
                  </a:lnTo>
                  <a:lnTo>
                    <a:pt x="983" y="1806"/>
                  </a:lnTo>
                  <a:lnTo>
                    <a:pt x="964" y="1754"/>
                  </a:lnTo>
                  <a:lnTo>
                    <a:pt x="964" y="1737"/>
                  </a:lnTo>
                  <a:lnTo>
                    <a:pt x="964" y="1720"/>
                  </a:lnTo>
                  <a:lnTo>
                    <a:pt x="944" y="1701"/>
                  </a:lnTo>
                  <a:lnTo>
                    <a:pt x="944" y="1683"/>
                  </a:lnTo>
                  <a:lnTo>
                    <a:pt x="923" y="1647"/>
                  </a:lnTo>
                  <a:lnTo>
                    <a:pt x="883" y="1611"/>
                  </a:lnTo>
                  <a:lnTo>
                    <a:pt x="883" y="1557"/>
                  </a:lnTo>
                  <a:lnTo>
                    <a:pt x="904" y="1503"/>
                  </a:lnTo>
                  <a:lnTo>
                    <a:pt x="923" y="1449"/>
                  </a:lnTo>
                  <a:lnTo>
                    <a:pt x="944" y="1413"/>
                  </a:lnTo>
                  <a:lnTo>
                    <a:pt x="944" y="1380"/>
                  </a:lnTo>
                  <a:lnTo>
                    <a:pt x="923" y="1361"/>
                  </a:lnTo>
                  <a:lnTo>
                    <a:pt x="923" y="1325"/>
                  </a:lnTo>
                  <a:lnTo>
                    <a:pt x="923" y="1307"/>
                  </a:lnTo>
                  <a:lnTo>
                    <a:pt x="904" y="1271"/>
                  </a:lnTo>
                  <a:lnTo>
                    <a:pt x="904" y="1236"/>
                  </a:lnTo>
                  <a:lnTo>
                    <a:pt x="883" y="1217"/>
                  </a:lnTo>
                  <a:lnTo>
                    <a:pt x="864" y="1181"/>
                  </a:lnTo>
                  <a:lnTo>
                    <a:pt x="804" y="1146"/>
                  </a:lnTo>
                  <a:lnTo>
                    <a:pt x="804" y="1110"/>
                  </a:lnTo>
                  <a:lnTo>
                    <a:pt x="804" y="1092"/>
                  </a:lnTo>
                  <a:lnTo>
                    <a:pt x="804" y="1073"/>
                  </a:lnTo>
                  <a:lnTo>
                    <a:pt x="823" y="1073"/>
                  </a:lnTo>
                  <a:lnTo>
                    <a:pt x="823" y="1056"/>
                  </a:lnTo>
                  <a:lnTo>
                    <a:pt x="823" y="1039"/>
                  </a:lnTo>
                  <a:lnTo>
                    <a:pt x="823" y="1021"/>
                  </a:lnTo>
                  <a:lnTo>
                    <a:pt x="843" y="1004"/>
                  </a:lnTo>
                  <a:lnTo>
                    <a:pt x="823" y="985"/>
                  </a:lnTo>
                  <a:lnTo>
                    <a:pt x="804" y="968"/>
                  </a:lnTo>
                  <a:lnTo>
                    <a:pt x="764" y="968"/>
                  </a:lnTo>
                  <a:lnTo>
                    <a:pt x="743" y="968"/>
                  </a:lnTo>
                  <a:lnTo>
                    <a:pt x="724" y="968"/>
                  </a:lnTo>
                  <a:lnTo>
                    <a:pt x="704" y="950"/>
                  </a:lnTo>
                  <a:lnTo>
                    <a:pt x="664" y="914"/>
                  </a:lnTo>
                  <a:lnTo>
                    <a:pt x="641" y="914"/>
                  </a:lnTo>
                  <a:lnTo>
                    <a:pt x="582" y="914"/>
                  </a:lnTo>
                  <a:lnTo>
                    <a:pt x="541" y="931"/>
                  </a:lnTo>
                  <a:lnTo>
                    <a:pt x="501" y="950"/>
                  </a:lnTo>
                  <a:lnTo>
                    <a:pt x="482" y="950"/>
                  </a:lnTo>
                  <a:lnTo>
                    <a:pt x="463" y="968"/>
                  </a:lnTo>
                  <a:lnTo>
                    <a:pt x="441" y="968"/>
                  </a:lnTo>
                  <a:lnTo>
                    <a:pt x="422" y="950"/>
                  </a:lnTo>
                  <a:lnTo>
                    <a:pt x="401" y="950"/>
                  </a:lnTo>
                  <a:lnTo>
                    <a:pt x="361" y="950"/>
                  </a:lnTo>
                  <a:lnTo>
                    <a:pt x="322" y="968"/>
                  </a:lnTo>
                  <a:lnTo>
                    <a:pt x="282" y="968"/>
                  </a:lnTo>
                  <a:lnTo>
                    <a:pt x="261" y="968"/>
                  </a:lnTo>
                  <a:lnTo>
                    <a:pt x="223" y="931"/>
                  </a:lnTo>
                  <a:lnTo>
                    <a:pt x="182" y="914"/>
                  </a:lnTo>
                  <a:lnTo>
                    <a:pt x="140" y="860"/>
                  </a:lnTo>
                  <a:lnTo>
                    <a:pt x="119" y="841"/>
                  </a:lnTo>
                  <a:lnTo>
                    <a:pt x="119" y="824"/>
                  </a:lnTo>
                  <a:lnTo>
                    <a:pt x="81" y="787"/>
                  </a:lnTo>
                  <a:lnTo>
                    <a:pt x="59" y="787"/>
                  </a:lnTo>
                  <a:lnTo>
                    <a:pt x="40" y="770"/>
                  </a:lnTo>
                  <a:lnTo>
                    <a:pt x="19" y="751"/>
                  </a:lnTo>
                  <a:lnTo>
                    <a:pt x="0" y="751"/>
                  </a:lnTo>
                  <a:lnTo>
                    <a:pt x="0" y="733"/>
                  </a:lnTo>
                  <a:lnTo>
                    <a:pt x="0" y="716"/>
                  </a:lnTo>
                  <a:lnTo>
                    <a:pt x="0" y="699"/>
                  </a:lnTo>
                  <a:lnTo>
                    <a:pt x="0" y="682"/>
                  </a:lnTo>
                  <a:lnTo>
                    <a:pt x="0" y="664"/>
                  </a:lnTo>
                  <a:lnTo>
                    <a:pt x="19" y="628"/>
                  </a:lnTo>
                  <a:lnTo>
                    <a:pt x="40" y="591"/>
                  </a:lnTo>
                  <a:lnTo>
                    <a:pt x="19" y="574"/>
                  </a:lnTo>
                  <a:lnTo>
                    <a:pt x="19" y="520"/>
                  </a:lnTo>
                  <a:lnTo>
                    <a:pt x="0" y="484"/>
                  </a:lnTo>
                  <a:lnTo>
                    <a:pt x="19" y="467"/>
                  </a:lnTo>
                  <a:lnTo>
                    <a:pt x="40" y="447"/>
                  </a:lnTo>
                  <a:lnTo>
                    <a:pt x="59" y="394"/>
                  </a:lnTo>
                  <a:lnTo>
                    <a:pt x="81" y="357"/>
                  </a:lnTo>
                  <a:lnTo>
                    <a:pt x="119" y="325"/>
                  </a:lnTo>
                  <a:lnTo>
                    <a:pt x="119" y="305"/>
                  </a:lnTo>
                  <a:lnTo>
                    <a:pt x="159" y="305"/>
                  </a:lnTo>
                  <a:lnTo>
                    <a:pt x="182" y="288"/>
                  </a:lnTo>
                  <a:lnTo>
                    <a:pt x="201" y="269"/>
                  </a:lnTo>
                  <a:lnTo>
                    <a:pt x="223" y="269"/>
                  </a:lnTo>
                  <a:lnTo>
                    <a:pt x="223" y="252"/>
                  </a:lnTo>
                  <a:lnTo>
                    <a:pt x="242" y="215"/>
                  </a:lnTo>
                  <a:lnTo>
                    <a:pt x="242" y="198"/>
                  </a:lnTo>
                  <a:lnTo>
                    <a:pt x="261" y="181"/>
                  </a:lnTo>
                  <a:lnTo>
                    <a:pt x="282" y="144"/>
                  </a:lnTo>
                  <a:lnTo>
                    <a:pt x="322" y="108"/>
                  </a:lnTo>
                  <a:lnTo>
                    <a:pt x="342" y="90"/>
                  </a:lnTo>
                  <a:lnTo>
                    <a:pt x="322" y="90"/>
                  </a:lnTo>
                  <a:lnTo>
                    <a:pt x="342" y="71"/>
                  </a:lnTo>
                  <a:lnTo>
                    <a:pt x="361" y="54"/>
                  </a:lnTo>
                  <a:lnTo>
                    <a:pt x="401" y="71"/>
                  </a:lnTo>
                  <a:lnTo>
                    <a:pt x="422" y="90"/>
                  </a:lnTo>
                  <a:lnTo>
                    <a:pt x="463" y="90"/>
                  </a:lnTo>
                  <a:lnTo>
                    <a:pt x="463" y="71"/>
                  </a:lnTo>
                  <a:lnTo>
                    <a:pt x="482" y="71"/>
                  </a:lnTo>
                  <a:lnTo>
                    <a:pt x="501" y="54"/>
                  </a:lnTo>
                  <a:lnTo>
                    <a:pt x="541" y="37"/>
                  </a:lnTo>
                  <a:lnTo>
                    <a:pt x="601" y="37"/>
                  </a:lnTo>
                  <a:lnTo>
                    <a:pt x="664" y="17"/>
                  </a:lnTo>
                  <a:lnTo>
                    <a:pt x="683" y="17"/>
                  </a:lnTo>
                  <a:lnTo>
                    <a:pt x="704" y="37"/>
                  </a:lnTo>
                  <a:lnTo>
                    <a:pt x="724" y="37"/>
                  </a:lnTo>
                  <a:lnTo>
                    <a:pt x="724" y="17"/>
                  </a:lnTo>
                  <a:lnTo>
                    <a:pt x="743" y="17"/>
                  </a:lnTo>
                  <a:lnTo>
                    <a:pt x="764" y="17"/>
                  </a:lnTo>
                  <a:lnTo>
                    <a:pt x="783" y="17"/>
                  </a:lnTo>
                  <a:lnTo>
                    <a:pt x="804" y="17"/>
                  </a:lnTo>
                  <a:lnTo>
                    <a:pt x="804" y="0"/>
                  </a:lnTo>
                  <a:lnTo>
                    <a:pt x="823" y="0"/>
                  </a:lnTo>
                  <a:lnTo>
                    <a:pt x="843" y="17"/>
                  </a:lnTo>
                  <a:lnTo>
                    <a:pt x="864" y="17"/>
                  </a:lnTo>
                  <a:lnTo>
                    <a:pt x="864" y="37"/>
                  </a:lnTo>
                  <a:lnTo>
                    <a:pt x="864" y="54"/>
                  </a:lnTo>
                  <a:lnTo>
                    <a:pt x="864" y="71"/>
                  </a:lnTo>
                  <a:lnTo>
                    <a:pt x="864" y="90"/>
                  </a:lnTo>
                  <a:lnTo>
                    <a:pt x="864" y="125"/>
                  </a:lnTo>
                  <a:lnTo>
                    <a:pt x="883" y="144"/>
                  </a:lnTo>
                  <a:lnTo>
                    <a:pt x="904" y="144"/>
                  </a:lnTo>
                  <a:lnTo>
                    <a:pt x="923" y="144"/>
                  </a:lnTo>
                  <a:lnTo>
                    <a:pt x="983" y="161"/>
                  </a:lnTo>
                  <a:lnTo>
                    <a:pt x="1023" y="181"/>
                  </a:lnTo>
                  <a:lnTo>
                    <a:pt x="1063" y="215"/>
                  </a:lnTo>
                  <a:lnTo>
                    <a:pt x="1104" y="215"/>
                  </a:lnTo>
                  <a:lnTo>
                    <a:pt x="1104" y="198"/>
                  </a:lnTo>
                  <a:lnTo>
                    <a:pt x="1123" y="161"/>
                  </a:lnTo>
                  <a:lnTo>
                    <a:pt x="1146" y="161"/>
                  </a:lnTo>
                  <a:lnTo>
                    <a:pt x="1186" y="161"/>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3" name="Freeform 1001"/>
            <p:cNvSpPr>
              <a:spLocks/>
            </p:cNvSpPr>
            <p:nvPr/>
          </p:nvSpPr>
          <p:spPr bwMode="gray">
            <a:xfrm>
              <a:off x="3321" y="2118"/>
              <a:ext cx="582" cy="446"/>
            </a:xfrm>
            <a:custGeom>
              <a:avLst/>
              <a:gdLst>
                <a:gd name="T0" fmla="*/ 66 w 1164"/>
                <a:gd name="T1" fmla="*/ 85 h 893"/>
                <a:gd name="T2" fmla="*/ 71 w 1164"/>
                <a:gd name="T3" fmla="*/ 66 h 893"/>
                <a:gd name="T4" fmla="*/ 80 w 1164"/>
                <a:gd name="T5" fmla="*/ 53 h 893"/>
                <a:gd name="T6" fmla="*/ 75 w 1164"/>
                <a:gd name="T7" fmla="*/ 44 h 893"/>
                <a:gd name="T8" fmla="*/ 50 w 1164"/>
                <a:gd name="T9" fmla="*/ 44 h 893"/>
                <a:gd name="T10" fmla="*/ 30 w 1164"/>
                <a:gd name="T11" fmla="*/ 44 h 893"/>
                <a:gd name="T12" fmla="*/ 20 w 1164"/>
                <a:gd name="T13" fmla="*/ 44 h 893"/>
                <a:gd name="T14" fmla="*/ 5 w 1164"/>
                <a:gd name="T15" fmla="*/ 31 h 893"/>
                <a:gd name="T16" fmla="*/ 5 w 1164"/>
                <a:gd name="T17" fmla="*/ 17 h 893"/>
                <a:gd name="T18" fmla="*/ 25 w 1164"/>
                <a:gd name="T19" fmla="*/ 9 h 893"/>
                <a:gd name="T20" fmla="*/ 40 w 1164"/>
                <a:gd name="T21" fmla="*/ 4 h 893"/>
                <a:gd name="T22" fmla="*/ 60 w 1164"/>
                <a:gd name="T23" fmla="*/ 0 h 893"/>
                <a:gd name="T24" fmla="*/ 85 w 1164"/>
                <a:gd name="T25" fmla="*/ 4 h 893"/>
                <a:gd name="T26" fmla="*/ 105 w 1164"/>
                <a:gd name="T27" fmla="*/ 9 h 893"/>
                <a:gd name="T28" fmla="*/ 131 w 1164"/>
                <a:gd name="T29" fmla="*/ 0 h 893"/>
                <a:gd name="T30" fmla="*/ 146 w 1164"/>
                <a:gd name="T31" fmla="*/ 13 h 893"/>
                <a:gd name="T32" fmla="*/ 165 w 1164"/>
                <a:gd name="T33" fmla="*/ 22 h 893"/>
                <a:gd name="T34" fmla="*/ 175 w 1164"/>
                <a:gd name="T35" fmla="*/ 17 h 893"/>
                <a:gd name="T36" fmla="*/ 180 w 1164"/>
                <a:gd name="T37" fmla="*/ 31 h 893"/>
                <a:gd name="T38" fmla="*/ 190 w 1164"/>
                <a:gd name="T39" fmla="*/ 39 h 893"/>
                <a:gd name="T40" fmla="*/ 211 w 1164"/>
                <a:gd name="T41" fmla="*/ 44 h 893"/>
                <a:gd name="T42" fmla="*/ 221 w 1164"/>
                <a:gd name="T43" fmla="*/ 31 h 893"/>
                <a:gd name="T44" fmla="*/ 241 w 1164"/>
                <a:gd name="T45" fmla="*/ 27 h 893"/>
                <a:gd name="T46" fmla="*/ 262 w 1164"/>
                <a:gd name="T47" fmla="*/ 35 h 893"/>
                <a:gd name="T48" fmla="*/ 276 w 1164"/>
                <a:gd name="T49" fmla="*/ 53 h 893"/>
                <a:gd name="T50" fmla="*/ 272 w 1164"/>
                <a:gd name="T51" fmla="*/ 71 h 893"/>
                <a:gd name="T52" fmla="*/ 276 w 1164"/>
                <a:gd name="T53" fmla="*/ 85 h 893"/>
                <a:gd name="T54" fmla="*/ 276 w 1164"/>
                <a:gd name="T55" fmla="*/ 98 h 893"/>
                <a:gd name="T56" fmla="*/ 286 w 1164"/>
                <a:gd name="T57" fmla="*/ 121 h 893"/>
                <a:gd name="T58" fmla="*/ 272 w 1164"/>
                <a:gd name="T59" fmla="*/ 134 h 893"/>
                <a:gd name="T60" fmla="*/ 241 w 1164"/>
                <a:gd name="T61" fmla="*/ 121 h 893"/>
                <a:gd name="T62" fmla="*/ 226 w 1164"/>
                <a:gd name="T63" fmla="*/ 121 h 893"/>
                <a:gd name="T64" fmla="*/ 206 w 1164"/>
                <a:gd name="T65" fmla="*/ 116 h 893"/>
                <a:gd name="T66" fmla="*/ 190 w 1164"/>
                <a:gd name="T67" fmla="*/ 98 h 893"/>
                <a:gd name="T68" fmla="*/ 170 w 1164"/>
                <a:gd name="T69" fmla="*/ 98 h 893"/>
                <a:gd name="T70" fmla="*/ 190 w 1164"/>
                <a:gd name="T71" fmla="*/ 124 h 893"/>
                <a:gd name="T72" fmla="*/ 195 w 1164"/>
                <a:gd name="T73" fmla="*/ 134 h 893"/>
                <a:gd name="T74" fmla="*/ 226 w 1164"/>
                <a:gd name="T75" fmla="*/ 129 h 893"/>
                <a:gd name="T76" fmla="*/ 236 w 1164"/>
                <a:gd name="T77" fmla="*/ 134 h 893"/>
                <a:gd name="T78" fmla="*/ 255 w 1164"/>
                <a:gd name="T79" fmla="*/ 147 h 893"/>
                <a:gd name="T80" fmla="*/ 255 w 1164"/>
                <a:gd name="T81" fmla="*/ 160 h 893"/>
                <a:gd name="T82" fmla="*/ 246 w 1164"/>
                <a:gd name="T83" fmla="*/ 174 h 893"/>
                <a:gd name="T84" fmla="*/ 231 w 1164"/>
                <a:gd name="T85" fmla="*/ 188 h 893"/>
                <a:gd name="T86" fmla="*/ 201 w 1164"/>
                <a:gd name="T87" fmla="*/ 201 h 893"/>
                <a:gd name="T88" fmla="*/ 180 w 1164"/>
                <a:gd name="T89" fmla="*/ 210 h 893"/>
                <a:gd name="T90" fmla="*/ 155 w 1164"/>
                <a:gd name="T91" fmla="*/ 218 h 893"/>
                <a:gd name="T92" fmla="*/ 141 w 1164"/>
                <a:gd name="T93" fmla="*/ 223 h 893"/>
                <a:gd name="T94" fmla="*/ 131 w 1164"/>
                <a:gd name="T95" fmla="*/ 206 h 893"/>
                <a:gd name="T96" fmla="*/ 125 w 1164"/>
                <a:gd name="T97" fmla="*/ 192 h 893"/>
                <a:gd name="T98" fmla="*/ 115 w 1164"/>
                <a:gd name="T99" fmla="*/ 170 h 893"/>
                <a:gd name="T100" fmla="*/ 100 w 1164"/>
                <a:gd name="T101" fmla="*/ 147 h 893"/>
                <a:gd name="T102" fmla="*/ 95 w 1164"/>
                <a:gd name="T103" fmla="*/ 138 h 893"/>
                <a:gd name="T104" fmla="*/ 85 w 1164"/>
                <a:gd name="T105" fmla="*/ 129 h 893"/>
                <a:gd name="T106" fmla="*/ 71 w 1164"/>
                <a:gd name="T107" fmla="*/ 111 h 893"/>
                <a:gd name="T108" fmla="*/ 71 w 1164"/>
                <a:gd name="T109" fmla="*/ 98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893"/>
                <a:gd name="T167" fmla="*/ 1164 w 1164"/>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893">
                  <a:moveTo>
                    <a:pt x="281" y="394"/>
                  </a:moveTo>
                  <a:lnTo>
                    <a:pt x="281" y="376"/>
                  </a:lnTo>
                  <a:lnTo>
                    <a:pt x="261" y="357"/>
                  </a:lnTo>
                  <a:lnTo>
                    <a:pt x="261" y="340"/>
                  </a:lnTo>
                  <a:lnTo>
                    <a:pt x="261" y="323"/>
                  </a:lnTo>
                  <a:lnTo>
                    <a:pt x="281" y="323"/>
                  </a:lnTo>
                  <a:lnTo>
                    <a:pt x="281" y="303"/>
                  </a:lnTo>
                  <a:lnTo>
                    <a:pt x="281" y="267"/>
                  </a:lnTo>
                  <a:lnTo>
                    <a:pt x="281" y="250"/>
                  </a:lnTo>
                  <a:lnTo>
                    <a:pt x="300" y="232"/>
                  </a:lnTo>
                  <a:lnTo>
                    <a:pt x="323" y="232"/>
                  </a:lnTo>
                  <a:lnTo>
                    <a:pt x="323" y="213"/>
                  </a:lnTo>
                  <a:lnTo>
                    <a:pt x="300" y="196"/>
                  </a:lnTo>
                  <a:lnTo>
                    <a:pt x="300" y="179"/>
                  </a:lnTo>
                  <a:lnTo>
                    <a:pt x="323" y="179"/>
                  </a:lnTo>
                  <a:lnTo>
                    <a:pt x="300" y="179"/>
                  </a:lnTo>
                  <a:lnTo>
                    <a:pt x="281" y="179"/>
                  </a:lnTo>
                  <a:lnTo>
                    <a:pt x="261" y="179"/>
                  </a:lnTo>
                  <a:lnTo>
                    <a:pt x="240" y="179"/>
                  </a:lnTo>
                  <a:lnTo>
                    <a:pt x="200" y="179"/>
                  </a:lnTo>
                  <a:lnTo>
                    <a:pt x="181" y="179"/>
                  </a:lnTo>
                  <a:lnTo>
                    <a:pt x="160" y="179"/>
                  </a:lnTo>
                  <a:lnTo>
                    <a:pt x="140" y="179"/>
                  </a:lnTo>
                  <a:lnTo>
                    <a:pt x="121" y="179"/>
                  </a:lnTo>
                  <a:lnTo>
                    <a:pt x="100" y="179"/>
                  </a:lnTo>
                  <a:lnTo>
                    <a:pt x="81" y="179"/>
                  </a:lnTo>
                  <a:lnTo>
                    <a:pt x="60" y="179"/>
                  </a:lnTo>
                  <a:lnTo>
                    <a:pt x="81" y="179"/>
                  </a:lnTo>
                  <a:lnTo>
                    <a:pt x="60" y="159"/>
                  </a:lnTo>
                  <a:lnTo>
                    <a:pt x="41" y="142"/>
                  </a:lnTo>
                  <a:lnTo>
                    <a:pt x="41" y="125"/>
                  </a:lnTo>
                  <a:lnTo>
                    <a:pt x="21" y="125"/>
                  </a:lnTo>
                  <a:lnTo>
                    <a:pt x="0" y="125"/>
                  </a:lnTo>
                  <a:lnTo>
                    <a:pt x="21" y="108"/>
                  </a:lnTo>
                  <a:lnTo>
                    <a:pt x="21" y="90"/>
                  </a:lnTo>
                  <a:lnTo>
                    <a:pt x="21" y="71"/>
                  </a:lnTo>
                  <a:lnTo>
                    <a:pt x="0" y="71"/>
                  </a:lnTo>
                  <a:lnTo>
                    <a:pt x="21" y="54"/>
                  </a:lnTo>
                  <a:lnTo>
                    <a:pt x="81" y="54"/>
                  </a:lnTo>
                  <a:lnTo>
                    <a:pt x="100" y="37"/>
                  </a:lnTo>
                  <a:lnTo>
                    <a:pt x="100" y="17"/>
                  </a:lnTo>
                  <a:lnTo>
                    <a:pt x="121" y="17"/>
                  </a:lnTo>
                  <a:lnTo>
                    <a:pt x="140" y="17"/>
                  </a:lnTo>
                  <a:lnTo>
                    <a:pt x="160" y="17"/>
                  </a:lnTo>
                  <a:lnTo>
                    <a:pt x="181" y="17"/>
                  </a:lnTo>
                  <a:lnTo>
                    <a:pt x="200" y="0"/>
                  </a:lnTo>
                  <a:lnTo>
                    <a:pt x="221" y="0"/>
                  </a:lnTo>
                  <a:lnTo>
                    <a:pt x="240" y="0"/>
                  </a:lnTo>
                  <a:lnTo>
                    <a:pt x="281" y="0"/>
                  </a:lnTo>
                  <a:lnTo>
                    <a:pt x="300" y="0"/>
                  </a:lnTo>
                  <a:lnTo>
                    <a:pt x="323" y="0"/>
                  </a:lnTo>
                  <a:lnTo>
                    <a:pt x="342" y="17"/>
                  </a:lnTo>
                  <a:lnTo>
                    <a:pt x="342" y="37"/>
                  </a:lnTo>
                  <a:lnTo>
                    <a:pt x="382" y="37"/>
                  </a:lnTo>
                  <a:lnTo>
                    <a:pt x="401" y="37"/>
                  </a:lnTo>
                  <a:lnTo>
                    <a:pt x="423" y="37"/>
                  </a:lnTo>
                  <a:lnTo>
                    <a:pt x="442" y="37"/>
                  </a:lnTo>
                  <a:lnTo>
                    <a:pt x="463" y="17"/>
                  </a:lnTo>
                  <a:lnTo>
                    <a:pt x="482" y="0"/>
                  </a:lnTo>
                  <a:lnTo>
                    <a:pt x="522" y="0"/>
                  </a:lnTo>
                  <a:lnTo>
                    <a:pt x="542" y="0"/>
                  </a:lnTo>
                  <a:lnTo>
                    <a:pt x="542" y="17"/>
                  </a:lnTo>
                  <a:lnTo>
                    <a:pt x="563" y="54"/>
                  </a:lnTo>
                  <a:lnTo>
                    <a:pt x="582" y="54"/>
                  </a:lnTo>
                  <a:lnTo>
                    <a:pt x="603" y="71"/>
                  </a:lnTo>
                  <a:lnTo>
                    <a:pt x="603" y="90"/>
                  </a:lnTo>
                  <a:lnTo>
                    <a:pt x="641" y="90"/>
                  </a:lnTo>
                  <a:lnTo>
                    <a:pt x="663" y="90"/>
                  </a:lnTo>
                  <a:lnTo>
                    <a:pt x="682" y="71"/>
                  </a:lnTo>
                  <a:lnTo>
                    <a:pt x="682" y="54"/>
                  </a:lnTo>
                  <a:lnTo>
                    <a:pt x="682" y="71"/>
                  </a:lnTo>
                  <a:lnTo>
                    <a:pt x="703" y="71"/>
                  </a:lnTo>
                  <a:lnTo>
                    <a:pt x="703" y="90"/>
                  </a:lnTo>
                  <a:lnTo>
                    <a:pt x="703" y="108"/>
                  </a:lnTo>
                  <a:lnTo>
                    <a:pt x="722" y="108"/>
                  </a:lnTo>
                  <a:lnTo>
                    <a:pt x="722" y="125"/>
                  </a:lnTo>
                  <a:lnTo>
                    <a:pt x="722" y="142"/>
                  </a:lnTo>
                  <a:lnTo>
                    <a:pt x="743" y="142"/>
                  </a:lnTo>
                  <a:lnTo>
                    <a:pt x="762" y="142"/>
                  </a:lnTo>
                  <a:lnTo>
                    <a:pt x="762" y="159"/>
                  </a:lnTo>
                  <a:lnTo>
                    <a:pt x="782" y="179"/>
                  </a:lnTo>
                  <a:lnTo>
                    <a:pt x="805" y="179"/>
                  </a:lnTo>
                  <a:lnTo>
                    <a:pt x="824" y="179"/>
                  </a:lnTo>
                  <a:lnTo>
                    <a:pt x="845" y="179"/>
                  </a:lnTo>
                  <a:lnTo>
                    <a:pt x="864" y="179"/>
                  </a:lnTo>
                  <a:lnTo>
                    <a:pt x="885" y="159"/>
                  </a:lnTo>
                  <a:lnTo>
                    <a:pt x="885" y="142"/>
                  </a:lnTo>
                  <a:lnTo>
                    <a:pt x="885" y="125"/>
                  </a:lnTo>
                  <a:lnTo>
                    <a:pt x="904" y="125"/>
                  </a:lnTo>
                  <a:lnTo>
                    <a:pt x="924" y="125"/>
                  </a:lnTo>
                  <a:lnTo>
                    <a:pt x="945" y="125"/>
                  </a:lnTo>
                  <a:lnTo>
                    <a:pt x="964" y="108"/>
                  </a:lnTo>
                  <a:lnTo>
                    <a:pt x="985" y="125"/>
                  </a:lnTo>
                  <a:lnTo>
                    <a:pt x="1004" y="125"/>
                  </a:lnTo>
                  <a:lnTo>
                    <a:pt x="1023" y="125"/>
                  </a:lnTo>
                  <a:lnTo>
                    <a:pt x="1045" y="142"/>
                  </a:lnTo>
                  <a:lnTo>
                    <a:pt x="1085" y="159"/>
                  </a:lnTo>
                  <a:lnTo>
                    <a:pt x="1104" y="179"/>
                  </a:lnTo>
                  <a:lnTo>
                    <a:pt x="1104" y="196"/>
                  </a:lnTo>
                  <a:lnTo>
                    <a:pt x="1104" y="213"/>
                  </a:lnTo>
                  <a:lnTo>
                    <a:pt x="1085" y="232"/>
                  </a:lnTo>
                  <a:lnTo>
                    <a:pt x="1085" y="250"/>
                  </a:lnTo>
                  <a:lnTo>
                    <a:pt x="1085" y="267"/>
                  </a:lnTo>
                  <a:lnTo>
                    <a:pt x="1085" y="286"/>
                  </a:lnTo>
                  <a:lnTo>
                    <a:pt x="1085" y="303"/>
                  </a:lnTo>
                  <a:lnTo>
                    <a:pt x="1085" y="323"/>
                  </a:lnTo>
                  <a:lnTo>
                    <a:pt x="1104" y="323"/>
                  </a:lnTo>
                  <a:lnTo>
                    <a:pt x="1104" y="340"/>
                  </a:lnTo>
                  <a:lnTo>
                    <a:pt x="1125" y="340"/>
                  </a:lnTo>
                  <a:lnTo>
                    <a:pt x="1104" y="357"/>
                  </a:lnTo>
                  <a:lnTo>
                    <a:pt x="1085" y="376"/>
                  </a:lnTo>
                  <a:lnTo>
                    <a:pt x="1104" y="394"/>
                  </a:lnTo>
                  <a:lnTo>
                    <a:pt x="1144" y="411"/>
                  </a:lnTo>
                  <a:lnTo>
                    <a:pt x="1144" y="430"/>
                  </a:lnTo>
                  <a:lnTo>
                    <a:pt x="1164" y="484"/>
                  </a:lnTo>
                  <a:lnTo>
                    <a:pt x="1144" y="484"/>
                  </a:lnTo>
                  <a:lnTo>
                    <a:pt x="1125" y="484"/>
                  </a:lnTo>
                  <a:lnTo>
                    <a:pt x="1125" y="518"/>
                  </a:lnTo>
                  <a:lnTo>
                    <a:pt x="1125" y="536"/>
                  </a:lnTo>
                  <a:lnTo>
                    <a:pt x="1085" y="536"/>
                  </a:lnTo>
                  <a:lnTo>
                    <a:pt x="1045" y="518"/>
                  </a:lnTo>
                  <a:lnTo>
                    <a:pt x="1004" y="518"/>
                  </a:lnTo>
                  <a:lnTo>
                    <a:pt x="985" y="499"/>
                  </a:lnTo>
                  <a:lnTo>
                    <a:pt x="964" y="484"/>
                  </a:lnTo>
                  <a:lnTo>
                    <a:pt x="945" y="467"/>
                  </a:lnTo>
                  <a:lnTo>
                    <a:pt x="945" y="484"/>
                  </a:lnTo>
                  <a:lnTo>
                    <a:pt x="924" y="484"/>
                  </a:lnTo>
                  <a:lnTo>
                    <a:pt x="904" y="484"/>
                  </a:lnTo>
                  <a:lnTo>
                    <a:pt x="885" y="484"/>
                  </a:lnTo>
                  <a:lnTo>
                    <a:pt x="864" y="484"/>
                  </a:lnTo>
                  <a:lnTo>
                    <a:pt x="845" y="467"/>
                  </a:lnTo>
                  <a:lnTo>
                    <a:pt x="824" y="467"/>
                  </a:lnTo>
                  <a:lnTo>
                    <a:pt x="805" y="447"/>
                  </a:lnTo>
                  <a:lnTo>
                    <a:pt x="782" y="430"/>
                  </a:lnTo>
                  <a:lnTo>
                    <a:pt x="782" y="411"/>
                  </a:lnTo>
                  <a:lnTo>
                    <a:pt x="762" y="394"/>
                  </a:lnTo>
                  <a:lnTo>
                    <a:pt x="743" y="376"/>
                  </a:lnTo>
                  <a:lnTo>
                    <a:pt x="722" y="357"/>
                  </a:lnTo>
                  <a:lnTo>
                    <a:pt x="703" y="376"/>
                  </a:lnTo>
                  <a:lnTo>
                    <a:pt x="682" y="394"/>
                  </a:lnTo>
                  <a:lnTo>
                    <a:pt x="682" y="411"/>
                  </a:lnTo>
                  <a:lnTo>
                    <a:pt x="703" y="447"/>
                  </a:lnTo>
                  <a:lnTo>
                    <a:pt x="743" y="484"/>
                  </a:lnTo>
                  <a:lnTo>
                    <a:pt x="762" y="499"/>
                  </a:lnTo>
                  <a:lnTo>
                    <a:pt x="762" y="518"/>
                  </a:lnTo>
                  <a:lnTo>
                    <a:pt x="782" y="499"/>
                  </a:lnTo>
                  <a:lnTo>
                    <a:pt x="782" y="518"/>
                  </a:lnTo>
                  <a:lnTo>
                    <a:pt x="782" y="536"/>
                  </a:lnTo>
                  <a:lnTo>
                    <a:pt x="805" y="553"/>
                  </a:lnTo>
                  <a:lnTo>
                    <a:pt x="824" y="553"/>
                  </a:lnTo>
                  <a:lnTo>
                    <a:pt x="885" y="536"/>
                  </a:lnTo>
                  <a:lnTo>
                    <a:pt x="904" y="518"/>
                  </a:lnTo>
                  <a:lnTo>
                    <a:pt x="945" y="484"/>
                  </a:lnTo>
                  <a:lnTo>
                    <a:pt x="945" y="499"/>
                  </a:lnTo>
                  <a:lnTo>
                    <a:pt x="945" y="518"/>
                  </a:lnTo>
                  <a:lnTo>
                    <a:pt x="945" y="536"/>
                  </a:lnTo>
                  <a:lnTo>
                    <a:pt x="964" y="553"/>
                  </a:lnTo>
                  <a:lnTo>
                    <a:pt x="985" y="553"/>
                  </a:lnTo>
                  <a:lnTo>
                    <a:pt x="1004" y="572"/>
                  </a:lnTo>
                  <a:lnTo>
                    <a:pt x="1023" y="589"/>
                  </a:lnTo>
                  <a:lnTo>
                    <a:pt x="1045" y="589"/>
                  </a:lnTo>
                  <a:lnTo>
                    <a:pt x="1064" y="609"/>
                  </a:lnTo>
                  <a:lnTo>
                    <a:pt x="1045" y="626"/>
                  </a:lnTo>
                  <a:lnTo>
                    <a:pt x="1023" y="643"/>
                  </a:lnTo>
                  <a:lnTo>
                    <a:pt x="1023" y="662"/>
                  </a:lnTo>
                  <a:lnTo>
                    <a:pt x="1004" y="662"/>
                  </a:lnTo>
                  <a:lnTo>
                    <a:pt x="985" y="680"/>
                  </a:lnTo>
                  <a:lnTo>
                    <a:pt x="985" y="697"/>
                  </a:lnTo>
                  <a:lnTo>
                    <a:pt x="964" y="716"/>
                  </a:lnTo>
                  <a:lnTo>
                    <a:pt x="945" y="716"/>
                  </a:lnTo>
                  <a:lnTo>
                    <a:pt x="945" y="733"/>
                  </a:lnTo>
                  <a:lnTo>
                    <a:pt x="924" y="753"/>
                  </a:lnTo>
                  <a:lnTo>
                    <a:pt x="904" y="770"/>
                  </a:lnTo>
                  <a:lnTo>
                    <a:pt x="885" y="770"/>
                  </a:lnTo>
                  <a:lnTo>
                    <a:pt x="824" y="770"/>
                  </a:lnTo>
                  <a:lnTo>
                    <a:pt x="805" y="806"/>
                  </a:lnTo>
                  <a:lnTo>
                    <a:pt x="805" y="824"/>
                  </a:lnTo>
                  <a:lnTo>
                    <a:pt x="762" y="824"/>
                  </a:lnTo>
                  <a:lnTo>
                    <a:pt x="743" y="824"/>
                  </a:lnTo>
                  <a:lnTo>
                    <a:pt x="722" y="841"/>
                  </a:lnTo>
                  <a:lnTo>
                    <a:pt x="682" y="858"/>
                  </a:lnTo>
                  <a:lnTo>
                    <a:pt x="663" y="875"/>
                  </a:lnTo>
                  <a:lnTo>
                    <a:pt x="641" y="875"/>
                  </a:lnTo>
                  <a:lnTo>
                    <a:pt x="622" y="875"/>
                  </a:lnTo>
                  <a:lnTo>
                    <a:pt x="603" y="875"/>
                  </a:lnTo>
                  <a:lnTo>
                    <a:pt x="603" y="893"/>
                  </a:lnTo>
                  <a:lnTo>
                    <a:pt x="582" y="893"/>
                  </a:lnTo>
                  <a:lnTo>
                    <a:pt x="563" y="893"/>
                  </a:lnTo>
                  <a:lnTo>
                    <a:pt x="542" y="893"/>
                  </a:lnTo>
                  <a:lnTo>
                    <a:pt x="542" y="875"/>
                  </a:lnTo>
                  <a:lnTo>
                    <a:pt x="542" y="841"/>
                  </a:lnTo>
                  <a:lnTo>
                    <a:pt x="522" y="824"/>
                  </a:lnTo>
                  <a:lnTo>
                    <a:pt x="522" y="806"/>
                  </a:lnTo>
                  <a:lnTo>
                    <a:pt x="522" y="787"/>
                  </a:lnTo>
                  <a:lnTo>
                    <a:pt x="522" y="770"/>
                  </a:lnTo>
                  <a:lnTo>
                    <a:pt x="503" y="770"/>
                  </a:lnTo>
                  <a:lnTo>
                    <a:pt x="503" y="753"/>
                  </a:lnTo>
                  <a:lnTo>
                    <a:pt x="482" y="733"/>
                  </a:lnTo>
                  <a:lnTo>
                    <a:pt x="463" y="716"/>
                  </a:lnTo>
                  <a:lnTo>
                    <a:pt x="463" y="680"/>
                  </a:lnTo>
                  <a:lnTo>
                    <a:pt x="423" y="662"/>
                  </a:lnTo>
                  <a:lnTo>
                    <a:pt x="401" y="643"/>
                  </a:lnTo>
                  <a:lnTo>
                    <a:pt x="401" y="609"/>
                  </a:lnTo>
                  <a:lnTo>
                    <a:pt x="401" y="589"/>
                  </a:lnTo>
                  <a:lnTo>
                    <a:pt x="382" y="572"/>
                  </a:lnTo>
                  <a:lnTo>
                    <a:pt x="382" y="553"/>
                  </a:lnTo>
                  <a:lnTo>
                    <a:pt x="382" y="572"/>
                  </a:lnTo>
                  <a:lnTo>
                    <a:pt x="382" y="553"/>
                  </a:lnTo>
                  <a:lnTo>
                    <a:pt x="363" y="553"/>
                  </a:lnTo>
                  <a:lnTo>
                    <a:pt x="342" y="553"/>
                  </a:lnTo>
                  <a:lnTo>
                    <a:pt x="342" y="536"/>
                  </a:lnTo>
                  <a:lnTo>
                    <a:pt x="342" y="518"/>
                  </a:lnTo>
                  <a:lnTo>
                    <a:pt x="342" y="499"/>
                  </a:lnTo>
                  <a:lnTo>
                    <a:pt x="323" y="484"/>
                  </a:lnTo>
                  <a:lnTo>
                    <a:pt x="300" y="484"/>
                  </a:lnTo>
                  <a:lnTo>
                    <a:pt x="281" y="447"/>
                  </a:lnTo>
                  <a:lnTo>
                    <a:pt x="281" y="430"/>
                  </a:lnTo>
                  <a:lnTo>
                    <a:pt x="281" y="411"/>
                  </a:lnTo>
                  <a:lnTo>
                    <a:pt x="281" y="376"/>
                  </a:lnTo>
                  <a:lnTo>
                    <a:pt x="281" y="394"/>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4" name="Freeform 1002"/>
            <p:cNvSpPr>
              <a:spLocks/>
            </p:cNvSpPr>
            <p:nvPr/>
          </p:nvSpPr>
          <p:spPr bwMode="gray">
            <a:xfrm>
              <a:off x="3863" y="2171"/>
              <a:ext cx="624" cy="438"/>
            </a:xfrm>
            <a:custGeom>
              <a:avLst/>
              <a:gdLst>
                <a:gd name="T0" fmla="*/ 95 w 1248"/>
                <a:gd name="T1" fmla="*/ 152 h 875"/>
                <a:gd name="T2" fmla="*/ 100 w 1248"/>
                <a:gd name="T3" fmla="*/ 175 h 875"/>
                <a:gd name="T4" fmla="*/ 110 w 1248"/>
                <a:gd name="T5" fmla="*/ 192 h 875"/>
                <a:gd name="T6" fmla="*/ 120 w 1248"/>
                <a:gd name="T7" fmla="*/ 210 h 875"/>
                <a:gd name="T8" fmla="*/ 141 w 1248"/>
                <a:gd name="T9" fmla="*/ 215 h 875"/>
                <a:gd name="T10" fmla="*/ 151 w 1248"/>
                <a:gd name="T11" fmla="*/ 206 h 875"/>
                <a:gd name="T12" fmla="*/ 151 w 1248"/>
                <a:gd name="T13" fmla="*/ 184 h 875"/>
                <a:gd name="T14" fmla="*/ 160 w 1248"/>
                <a:gd name="T15" fmla="*/ 170 h 875"/>
                <a:gd name="T16" fmla="*/ 181 w 1248"/>
                <a:gd name="T17" fmla="*/ 152 h 875"/>
                <a:gd name="T18" fmla="*/ 201 w 1248"/>
                <a:gd name="T19" fmla="*/ 134 h 875"/>
                <a:gd name="T20" fmla="*/ 226 w 1248"/>
                <a:gd name="T21" fmla="*/ 130 h 875"/>
                <a:gd name="T22" fmla="*/ 241 w 1248"/>
                <a:gd name="T23" fmla="*/ 121 h 875"/>
                <a:gd name="T24" fmla="*/ 246 w 1248"/>
                <a:gd name="T25" fmla="*/ 139 h 875"/>
                <a:gd name="T26" fmla="*/ 257 w 1248"/>
                <a:gd name="T27" fmla="*/ 152 h 875"/>
                <a:gd name="T28" fmla="*/ 261 w 1248"/>
                <a:gd name="T29" fmla="*/ 166 h 875"/>
                <a:gd name="T30" fmla="*/ 267 w 1248"/>
                <a:gd name="T31" fmla="*/ 170 h 875"/>
                <a:gd name="T32" fmla="*/ 282 w 1248"/>
                <a:gd name="T33" fmla="*/ 166 h 875"/>
                <a:gd name="T34" fmla="*/ 287 w 1248"/>
                <a:gd name="T35" fmla="*/ 184 h 875"/>
                <a:gd name="T36" fmla="*/ 297 w 1248"/>
                <a:gd name="T37" fmla="*/ 206 h 875"/>
                <a:gd name="T38" fmla="*/ 297 w 1248"/>
                <a:gd name="T39" fmla="*/ 179 h 875"/>
                <a:gd name="T40" fmla="*/ 292 w 1248"/>
                <a:gd name="T41" fmla="*/ 175 h 875"/>
                <a:gd name="T42" fmla="*/ 287 w 1248"/>
                <a:gd name="T43" fmla="*/ 157 h 875"/>
                <a:gd name="T44" fmla="*/ 287 w 1248"/>
                <a:gd name="T45" fmla="*/ 143 h 875"/>
                <a:gd name="T46" fmla="*/ 302 w 1248"/>
                <a:gd name="T47" fmla="*/ 139 h 875"/>
                <a:gd name="T48" fmla="*/ 302 w 1248"/>
                <a:gd name="T49" fmla="*/ 126 h 875"/>
                <a:gd name="T50" fmla="*/ 292 w 1248"/>
                <a:gd name="T51" fmla="*/ 107 h 875"/>
                <a:gd name="T52" fmla="*/ 287 w 1248"/>
                <a:gd name="T53" fmla="*/ 103 h 875"/>
                <a:gd name="T54" fmla="*/ 292 w 1248"/>
                <a:gd name="T55" fmla="*/ 81 h 875"/>
                <a:gd name="T56" fmla="*/ 267 w 1248"/>
                <a:gd name="T57" fmla="*/ 72 h 875"/>
                <a:gd name="T58" fmla="*/ 246 w 1248"/>
                <a:gd name="T59" fmla="*/ 81 h 875"/>
                <a:gd name="T60" fmla="*/ 226 w 1248"/>
                <a:gd name="T61" fmla="*/ 81 h 875"/>
                <a:gd name="T62" fmla="*/ 211 w 1248"/>
                <a:gd name="T63" fmla="*/ 81 h 875"/>
                <a:gd name="T64" fmla="*/ 191 w 1248"/>
                <a:gd name="T65" fmla="*/ 77 h 875"/>
                <a:gd name="T66" fmla="*/ 176 w 1248"/>
                <a:gd name="T67" fmla="*/ 72 h 875"/>
                <a:gd name="T68" fmla="*/ 151 w 1248"/>
                <a:gd name="T69" fmla="*/ 63 h 875"/>
                <a:gd name="T70" fmla="*/ 141 w 1248"/>
                <a:gd name="T71" fmla="*/ 49 h 875"/>
                <a:gd name="T72" fmla="*/ 141 w 1248"/>
                <a:gd name="T73" fmla="*/ 36 h 875"/>
                <a:gd name="T74" fmla="*/ 151 w 1248"/>
                <a:gd name="T75" fmla="*/ 22 h 875"/>
                <a:gd name="T76" fmla="*/ 136 w 1248"/>
                <a:gd name="T77" fmla="*/ 22 h 875"/>
                <a:gd name="T78" fmla="*/ 115 w 1248"/>
                <a:gd name="T79" fmla="*/ 18 h 875"/>
                <a:gd name="T80" fmla="*/ 105 w 1248"/>
                <a:gd name="T81" fmla="*/ 9 h 875"/>
                <a:gd name="T82" fmla="*/ 80 w 1248"/>
                <a:gd name="T83" fmla="*/ 9 h 875"/>
                <a:gd name="T84" fmla="*/ 71 w 1248"/>
                <a:gd name="T85" fmla="*/ 5 h 875"/>
                <a:gd name="T86" fmla="*/ 55 w 1248"/>
                <a:gd name="T87" fmla="*/ 13 h 875"/>
                <a:gd name="T88" fmla="*/ 39 w 1248"/>
                <a:gd name="T89" fmla="*/ 9 h 875"/>
                <a:gd name="T90" fmla="*/ 25 w 1248"/>
                <a:gd name="T91" fmla="*/ 18 h 875"/>
                <a:gd name="T92" fmla="*/ 10 w 1248"/>
                <a:gd name="T93" fmla="*/ 22 h 875"/>
                <a:gd name="T94" fmla="*/ 0 w 1248"/>
                <a:gd name="T95" fmla="*/ 36 h 875"/>
                <a:gd name="T96" fmla="*/ 0 w 1248"/>
                <a:gd name="T97" fmla="*/ 54 h 875"/>
                <a:gd name="T98" fmla="*/ 5 w 1248"/>
                <a:gd name="T99" fmla="*/ 63 h 875"/>
                <a:gd name="T100" fmla="*/ 14 w 1248"/>
                <a:gd name="T101" fmla="*/ 81 h 875"/>
                <a:gd name="T102" fmla="*/ 10 w 1248"/>
                <a:gd name="T103" fmla="*/ 103 h 875"/>
                <a:gd name="T104" fmla="*/ 25 w 1248"/>
                <a:gd name="T105" fmla="*/ 103 h 875"/>
                <a:gd name="T106" fmla="*/ 39 w 1248"/>
                <a:gd name="T107" fmla="*/ 103 h 875"/>
                <a:gd name="T108" fmla="*/ 55 w 1248"/>
                <a:gd name="T109" fmla="*/ 116 h 875"/>
                <a:gd name="T110" fmla="*/ 71 w 1248"/>
                <a:gd name="T111" fmla="*/ 126 h 875"/>
                <a:gd name="T112" fmla="*/ 80 w 1248"/>
                <a:gd name="T113" fmla="*/ 139 h 875"/>
                <a:gd name="T114" fmla="*/ 90 w 1248"/>
                <a:gd name="T115" fmla="*/ 130 h 875"/>
                <a:gd name="T116" fmla="*/ 90 w 1248"/>
                <a:gd name="T117" fmla="*/ 143 h 8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8"/>
                <a:gd name="T178" fmla="*/ 0 h 875"/>
                <a:gd name="T179" fmla="*/ 1248 w 1248"/>
                <a:gd name="T180" fmla="*/ 875 h 8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8" h="875">
                  <a:moveTo>
                    <a:pt x="382" y="591"/>
                  </a:moveTo>
                  <a:lnTo>
                    <a:pt x="363" y="591"/>
                  </a:lnTo>
                  <a:lnTo>
                    <a:pt x="363" y="608"/>
                  </a:lnTo>
                  <a:lnTo>
                    <a:pt x="382" y="608"/>
                  </a:lnTo>
                  <a:lnTo>
                    <a:pt x="382" y="625"/>
                  </a:lnTo>
                  <a:lnTo>
                    <a:pt x="403" y="662"/>
                  </a:lnTo>
                  <a:lnTo>
                    <a:pt x="403" y="679"/>
                  </a:lnTo>
                  <a:lnTo>
                    <a:pt x="403" y="698"/>
                  </a:lnTo>
                  <a:lnTo>
                    <a:pt x="422" y="716"/>
                  </a:lnTo>
                  <a:lnTo>
                    <a:pt x="422" y="735"/>
                  </a:lnTo>
                  <a:lnTo>
                    <a:pt x="422" y="750"/>
                  </a:lnTo>
                  <a:lnTo>
                    <a:pt x="441" y="767"/>
                  </a:lnTo>
                  <a:lnTo>
                    <a:pt x="441" y="787"/>
                  </a:lnTo>
                  <a:lnTo>
                    <a:pt x="463" y="804"/>
                  </a:lnTo>
                  <a:lnTo>
                    <a:pt x="463" y="821"/>
                  </a:lnTo>
                  <a:lnTo>
                    <a:pt x="482" y="840"/>
                  </a:lnTo>
                  <a:lnTo>
                    <a:pt x="503" y="875"/>
                  </a:lnTo>
                  <a:lnTo>
                    <a:pt x="522" y="875"/>
                  </a:lnTo>
                  <a:lnTo>
                    <a:pt x="543" y="858"/>
                  </a:lnTo>
                  <a:lnTo>
                    <a:pt x="562" y="858"/>
                  </a:lnTo>
                  <a:lnTo>
                    <a:pt x="562" y="840"/>
                  </a:lnTo>
                  <a:lnTo>
                    <a:pt x="562" y="821"/>
                  </a:lnTo>
                  <a:lnTo>
                    <a:pt x="582" y="821"/>
                  </a:lnTo>
                  <a:lnTo>
                    <a:pt x="603" y="821"/>
                  </a:lnTo>
                  <a:lnTo>
                    <a:pt x="603" y="804"/>
                  </a:lnTo>
                  <a:lnTo>
                    <a:pt x="603" y="787"/>
                  </a:lnTo>
                  <a:lnTo>
                    <a:pt x="603" y="750"/>
                  </a:lnTo>
                  <a:lnTo>
                    <a:pt x="603" y="735"/>
                  </a:lnTo>
                  <a:lnTo>
                    <a:pt x="603" y="716"/>
                  </a:lnTo>
                  <a:lnTo>
                    <a:pt x="603" y="698"/>
                  </a:lnTo>
                  <a:lnTo>
                    <a:pt x="622" y="679"/>
                  </a:lnTo>
                  <a:lnTo>
                    <a:pt x="643" y="679"/>
                  </a:lnTo>
                  <a:lnTo>
                    <a:pt x="662" y="662"/>
                  </a:lnTo>
                  <a:lnTo>
                    <a:pt x="685" y="645"/>
                  </a:lnTo>
                  <a:lnTo>
                    <a:pt x="704" y="625"/>
                  </a:lnTo>
                  <a:lnTo>
                    <a:pt x="726" y="608"/>
                  </a:lnTo>
                  <a:lnTo>
                    <a:pt x="745" y="591"/>
                  </a:lnTo>
                  <a:lnTo>
                    <a:pt x="785" y="572"/>
                  </a:lnTo>
                  <a:lnTo>
                    <a:pt x="804" y="554"/>
                  </a:lnTo>
                  <a:lnTo>
                    <a:pt x="804" y="535"/>
                  </a:lnTo>
                  <a:lnTo>
                    <a:pt x="825" y="518"/>
                  </a:lnTo>
                  <a:lnTo>
                    <a:pt x="845" y="501"/>
                  </a:lnTo>
                  <a:lnTo>
                    <a:pt x="866" y="518"/>
                  </a:lnTo>
                  <a:lnTo>
                    <a:pt x="904" y="518"/>
                  </a:lnTo>
                  <a:lnTo>
                    <a:pt x="925" y="501"/>
                  </a:lnTo>
                  <a:lnTo>
                    <a:pt x="925" y="481"/>
                  </a:lnTo>
                  <a:lnTo>
                    <a:pt x="944" y="481"/>
                  </a:lnTo>
                  <a:lnTo>
                    <a:pt x="965" y="481"/>
                  </a:lnTo>
                  <a:lnTo>
                    <a:pt x="965" y="501"/>
                  </a:lnTo>
                  <a:lnTo>
                    <a:pt x="965" y="518"/>
                  </a:lnTo>
                  <a:lnTo>
                    <a:pt x="985" y="535"/>
                  </a:lnTo>
                  <a:lnTo>
                    <a:pt x="985" y="554"/>
                  </a:lnTo>
                  <a:lnTo>
                    <a:pt x="1006" y="554"/>
                  </a:lnTo>
                  <a:lnTo>
                    <a:pt x="1006" y="572"/>
                  </a:lnTo>
                  <a:lnTo>
                    <a:pt x="1025" y="591"/>
                  </a:lnTo>
                  <a:lnTo>
                    <a:pt x="1025" y="608"/>
                  </a:lnTo>
                  <a:lnTo>
                    <a:pt x="1025" y="625"/>
                  </a:lnTo>
                  <a:lnTo>
                    <a:pt x="1044" y="625"/>
                  </a:lnTo>
                  <a:lnTo>
                    <a:pt x="1044" y="645"/>
                  </a:lnTo>
                  <a:lnTo>
                    <a:pt x="1044" y="662"/>
                  </a:lnTo>
                  <a:lnTo>
                    <a:pt x="1025" y="662"/>
                  </a:lnTo>
                  <a:lnTo>
                    <a:pt x="1044" y="679"/>
                  </a:lnTo>
                  <a:lnTo>
                    <a:pt x="1044" y="698"/>
                  </a:lnTo>
                  <a:lnTo>
                    <a:pt x="1065" y="679"/>
                  </a:lnTo>
                  <a:lnTo>
                    <a:pt x="1084" y="662"/>
                  </a:lnTo>
                  <a:lnTo>
                    <a:pt x="1106" y="645"/>
                  </a:lnTo>
                  <a:lnTo>
                    <a:pt x="1106" y="662"/>
                  </a:lnTo>
                  <a:lnTo>
                    <a:pt x="1125" y="662"/>
                  </a:lnTo>
                  <a:lnTo>
                    <a:pt x="1125" y="679"/>
                  </a:lnTo>
                  <a:lnTo>
                    <a:pt x="1125" y="698"/>
                  </a:lnTo>
                  <a:lnTo>
                    <a:pt x="1125" y="716"/>
                  </a:lnTo>
                  <a:lnTo>
                    <a:pt x="1146" y="735"/>
                  </a:lnTo>
                  <a:lnTo>
                    <a:pt x="1167" y="787"/>
                  </a:lnTo>
                  <a:lnTo>
                    <a:pt x="1167" y="804"/>
                  </a:lnTo>
                  <a:lnTo>
                    <a:pt x="1167" y="821"/>
                  </a:lnTo>
                  <a:lnTo>
                    <a:pt x="1188" y="821"/>
                  </a:lnTo>
                  <a:lnTo>
                    <a:pt x="1188" y="804"/>
                  </a:lnTo>
                  <a:lnTo>
                    <a:pt x="1188" y="787"/>
                  </a:lnTo>
                  <a:lnTo>
                    <a:pt x="1188" y="750"/>
                  </a:lnTo>
                  <a:lnTo>
                    <a:pt x="1188" y="716"/>
                  </a:lnTo>
                  <a:lnTo>
                    <a:pt x="1167" y="716"/>
                  </a:lnTo>
                  <a:lnTo>
                    <a:pt x="1146" y="716"/>
                  </a:lnTo>
                  <a:lnTo>
                    <a:pt x="1146" y="698"/>
                  </a:lnTo>
                  <a:lnTo>
                    <a:pt x="1167" y="698"/>
                  </a:lnTo>
                  <a:lnTo>
                    <a:pt x="1167" y="679"/>
                  </a:lnTo>
                  <a:lnTo>
                    <a:pt x="1167" y="662"/>
                  </a:lnTo>
                  <a:lnTo>
                    <a:pt x="1167" y="645"/>
                  </a:lnTo>
                  <a:lnTo>
                    <a:pt x="1146" y="625"/>
                  </a:lnTo>
                  <a:lnTo>
                    <a:pt x="1125" y="625"/>
                  </a:lnTo>
                  <a:lnTo>
                    <a:pt x="1125" y="608"/>
                  </a:lnTo>
                  <a:lnTo>
                    <a:pt x="1146" y="591"/>
                  </a:lnTo>
                  <a:lnTo>
                    <a:pt x="1146" y="572"/>
                  </a:lnTo>
                  <a:lnTo>
                    <a:pt x="1167" y="572"/>
                  </a:lnTo>
                  <a:lnTo>
                    <a:pt x="1167" y="554"/>
                  </a:lnTo>
                  <a:lnTo>
                    <a:pt x="1188" y="554"/>
                  </a:lnTo>
                  <a:lnTo>
                    <a:pt x="1207" y="554"/>
                  </a:lnTo>
                  <a:lnTo>
                    <a:pt x="1227" y="535"/>
                  </a:lnTo>
                  <a:lnTo>
                    <a:pt x="1248" y="501"/>
                  </a:lnTo>
                  <a:lnTo>
                    <a:pt x="1227" y="518"/>
                  </a:lnTo>
                  <a:lnTo>
                    <a:pt x="1207" y="501"/>
                  </a:lnTo>
                  <a:lnTo>
                    <a:pt x="1188" y="481"/>
                  </a:lnTo>
                  <a:lnTo>
                    <a:pt x="1188" y="464"/>
                  </a:lnTo>
                  <a:lnTo>
                    <a:pt x="1188" y="447"/>
                  </a:lnTo>
                  <a:lnTo>
                    <a:pt x="1167" y="428"/>
                  </a:lnTo>
                  <a:lnTo>
                    <a:pt x="1167" y="447"/>
                  </a:lnTo>
                  <a:lnTo>
                    <a:pt x="1146" y="447"/>
                  </a:lnTo>
                  <a:lnTo>
                    <a:pt x="1146" y="428"/>
                  </a:lnTo>
                  <a:lnTo>
                    <a:pt x="1146" y="410"/>
                  </a:lnTo>
                  <a:lnTo>
                    <a:pt x="1167" y="391"/>
                  </a:lnTo>
                  <a:lnTo>
                    <a:pt x="1167" y="376"/>
                  </a:lnTo>
                  <a:lnTo>
                    <a:pt x="1167" y="339"/>
                  </a:lnTo>
                  <a:lnTo>
                    <a:pt x="1167" y="322"/>
                  </a:lnTo>
                  <a:lnTo>
                    <a:pt x="1146" y="322"/>
                  </a:lnTo>
                  <a:lnTo>
                    <a:pt x="1106" y="305"/>
                  </a:lnTo>
                  <a:lnTo>
                    <a:pt x="1084" y="286"/>
                  </a:lnTo>
                  <a:lnTo>
                    <a:pt x="1065" y="286"/>
                  </a:lnTo>
                  <a:lnTo>
                    <a:pt x="1044" y="286"/>
                  </a:lnTo>
                  <a:lnTo>
                    <a:pt x="1025" y="305"/>
                  </a:lnTo>
                  <a:lnTo>
                    <a:pt x="1006" y="322"/>
                  </a:lnTo>
                  <a:lnTo>
                    <a:pt x="985" y="322"/>
                  </a:lnTo>
                  <a:lnTo>
                    <a:pt x="965" y="322"/>
                  </a:lnTo>
                  <a:lnTo>
                    <a:pt x="944" y="322"/>
                  </a:lnTo>
                  <a:lnTo>
                    <a:pt x="925" y="322"/>
                  </a:lnTo>
                  <a:lnTo>
                    <a:pt x="904" y="322"/>
                  </a:lnTo>
                  <a:lnTo>
                    <a:pt x="885" y="339"/>
                  </a:lnTo>
                  <a:lnTo>
                    <a:pt x="866" y="339"/>
                  </a:lnTo>
                  <a:lnTo>
                    <a:pt x="866" y="322"/>
                  </a:lnTo>
                  <a:lnTo>
                    <a:pt x="845" y="322"/>
                  </a:lnTo>
                  <a:lnTo>
                    <a:pt x="825" y="322"/>
                  </a:lnTo>
                  <a:lnTo>
                    <a:pt x="804" y="322"/>
                  </a:lnTo>
                  <a:lnTo>
                    <a:pt x="785" y="322"/>
                  </a:lnTo>
                  <a:lnTo>
                    <a:pt x="764" y="305"/>
                  </a:lnTo>
                  <a:lnTo>
                    <a:pt x="745" y="305"/>
                  </a:lnTo>
                  <a:lnTo>
                    <a:pt x="726" y="305"/>
                  </a:lnTo>
                  <a:lnTo>
                    <a:pt x="726" y="286"/>
                  </a:lnTo>
                  <a:lnTo>
                    <a:pt x="704" y="286"/>
                  </a:lnTo>
                  <a:lnTo>
                    <a:pt x="685" y="268"/>
                  </a:lnTo>
                  <a:lnTo>
                    <a:pt x="662" y="249"/>
                  </a:lnTo>
                  <a:lnTo>
                    <a:pt x="622" y="249"/>
                  </a:lnTo>
                  <a:lnTo>
                    <a:pt x="603" y="249"/>
                  </a:lnTo>
                  <a:lnTo>
                    <a:pt x="582" y="232"/>
                  </a:lnTo>
                  <a:lnTo>
                    <a:pt x="562" y="232"/>
                  </a:lnTo>
                  <a:lnTo>
                    <a:pt x="562" y="215"/>
                  </a:lnTo>
                  <a:lnTo>
                    <a:pt x="562" y="195"/>
                  </a:lnTo>
                  <a:lnTo>
                    <a:pt x="582" y="195"/>
                  </a:lnTo>
                  <a:lnTo>
                    <a:pt x="582" y="178"/>
                  </a:lnTo>
                  <a:lnTo>
                    <a:pt x="582" y="161"/>
                  </a:lnTo>
                  <a:lnTo>
                    <a:pt x="562" y="142"/>
                  </a:lnTo>
                  <a:lnTo>
                    <a:pt x="582" y="124"/>
                  </a:lnTo>
                  <a:lnTo>
                    <a:pt x="603" y="124"/>
                  </a:lnTo>
                  <a:lnTo>
                    <a:pt x="603" y="105"/>
                  </a:lnTo>
                  <a:lnTo>
                    <a:pt x="603" y="88"/>
                  </a:lnTo>
                  <a:lnTo>
                    <a:pt x="603" y="71"/>
                  </a:lnTo>
                  <a:lnTo>
                    <a:pt x="582" y="71"/>
                  </a:lnTo>
                  <a:lnTo>
                    <a:pt x="562" y="71"/>
                  </a:lnTo>
                  <a:lnTo>
                    <a:pt x="543" y="88"/>
                  </a:lnTo>
                  <a:lnTo>
                    <a:pt x="522" y="88"/>
                  </a:lnTo>
                  <a:lnTo>
                    <a:pt x="503" y="88"/>
                  </a:lnTo>
                  <a:lnTo>
                    <a:pt x="482" y="71"/>
                  </a:lnTo>
                  <a:lnTo>
                    <a:pt x="463" y="71"/>
                  </a:lnTo>
                  <a:lnTo>
                    <a:pt x="463" y="51"/>
                  </a:lnTo>
                  <a:lnTo>
                    <a:pt x="441" y="51"/>
                  </a:lnTo>
                  <a:lnTo>
                    <a:pt x="441" y="34"/>
                  </a:lnTo>
                  <a:lnTo>
                    <a:pt x="422" y="34"/>
                  </a:lnTo>
                  <a:lnTo>
                    <a:pt x="403" y="34"/>
                  </a:lnTo>
                  <a:lnTo>
                    <a:pt x="363" y="51"/>
                  </a:lnTo>
                  <a:lnTo>
                    <a:pt x="342" y="51"/>
                  </a:lnTo>
                  <a:lnTo>
                    <a:pt x="322" y="34"/>
                  </a:lnTo>
                  <a:lnTo>
                    <a:pt x="322" y="19"/>
                  </a:lnTo>
                  <a:lnTo>
                    <a:pt x="322" y="0"/>
                  </a:lnTo>
                  <a:lnTo>
                    <a:pt x="301" y="19"/>
                  </a:lnTo>
                  <a:lnTo>
                    <a:pt x="282" y="19"/>
                  </a:lnTo>
                  <a:lnTo>
                    <a:pt x="263" y="34"/>
                  </a:lnTo>
                  <a:lnTo>
                    <a:pt x="263" y="51"/>
                  </a:lnTo>
                  <a:lnTo>
                    <a:pt x="242" y="51"/>
                  </a:lnTo>
                  <a:lnTo>
                    <a:pt x="223" y="51"/>
                  </a:lnTo>
                  <a:lnTo>
                    <a:pt x="223" y="34"/>
                  </a:lnTo>
                  <a:lnTo>
                    <a:pt x="201" y="34"/>
                  </a:lnTo>
                  <a:lnTo>
                    <a:pt x="180" y="34"/>
                  </a:lnTo>
                  <a:lnTo>
                    <a:pt x="159" y="34"/>
                  </a:lnTo>
                  <a:lnTo>
                    <a:pt x="140" y="34"/>
                  </a:lnTo>
                  <a:lnTo>
                    <a:pt x="119" y="51"/>
                  </a:lnTo>
                  <a:lnTo>
                    <a:pt x="119" y="71"/>
                  </a:lnTo>
                  <a:lnTo>
                    <a:pt x="100" y="71"/>
                  </a:lnTo>
                  <a:lnTo>
                    <a:pt x="81" y="88"/>
                  </a:lnTo>
                  <a:lnTo>
                    <a:pt x="59" y="88"/>
                  </a:lnTo>
                  <a:lnTo>
                    <a:pt x="59" y="105"/>
                  </a:lnTo>
                  <a:lnTo>
                    <a:pt x="40" y="88"/>
                  </a:lnTo>
                  <a:lnTo>
                    <a:pt x="19" y="88"/>
                  </a:lnTo>
                  <a:lnTo>
                    <a:pt x="19" y="105"/>
                  </a:lnTo>
                  <a:lnTo>
                    <a:pt x="0" y="124"/>
                  </a:lnTo>
                  <a:lnTo>
                    <a:pt x="0" y="142"/>
                  </a:lnTo>
                  <a:lnTo>
                    <a:pt x="0" y="161"/>
                  </a:lnTo>
                  <a:lnTo>
                    <a:pt x="0" y="178"/>
                  </a:lnTo>
                  <a:lnTo>
                    <a:pt x="0" y="195"/>
                  </a:lnTo>
                  <a:lnTo>
                    <a:pt x="0" y="215"/>
                  </a:lnTo>
                  <a:lnTo>
                    <a:pt x="19" y="215"/>
                  </a:lnTo>
                  <a:lnTo>
                    <a:pt x="19" y="232"/>
                  </a:lnTo>
                  <a:lnTo>
                    <a:pt x="40" y="232"/>
                  </a:lnTo>
                  <a:lnTo>
                    <a:pt x="19" y="249"/>
                  </a:lnTo>
                  <a:lnTo>
                    <a:pt x="0" y="268"/>
                  </a:lnTo>
                  <a:lnTo>
                    <a:pt x="19" y="286"/>
                  </a:lnTo>
                  <a:lnTo>
                    <a:pt x="59" y="305"/>
                  </a:lnTo>
                  <a:lnTo>
                    <a:pt x="59" y="322"/>
                  </a:lnTo>
                  <a:lnTo>
                    <a:pt x="81" y="376"/>
                  </a:lnTo>
                  <a:lnTo>
                    <a:pt x="59" y="376"/>
                  </a:lnTo>
                  <a:lnTo>
                    <a:pt x="40" y="376"/>
                  </a:lnTo>
                  <a:lnTo>
                    <a:pt x="40" y="410"/>
                  </a:lnTo>
                  <a:lnTo>
                    <a:pt x="40" y="428"/>
                  </a:lnTo>
                  <a:lnTo>
                    <a:pt x="59" y="428"/>
                  </a:lnTo>
                  <a:lnTo>
                    <a:pt x="81" y="410"/>
                  </a:lnTo>
                  <a:lnTo>
                    <a:pt x="100" y="410"/>
                  </a:lnTo>
                  <a:lnTo>
                    <a:pt x="119" y="428"/>
                  </a:lnTo>
                  <a:lnTo>
                    <a:pt x="119" y="410"/>
                  </a:lnTo>
                  <a:lnTo>
                    <a:pt x="140" y="410"/>
                  </a:lnTo>
                  <a:lnTo>
                    <a:pt x="159" y="410"/>
                  </a:lnTo>
                  <a:lnTo>
                    <a:pt x="180" y="410"/>
                  </a:lnTo>
                  <a:lnTo>
                    <a:pt x="201" y="428"/>
                  </a:lnTo>
                  <a:lnTo>
                    <a:pt x="201" y="447"/>
                  </a:lnTo>
                  <a:lnTo>
                    <a:pt x="223" y="464"/>
                  </a:lnTo>
                  <a:lnTo>
                    <a:pt x="242" y="481"/>
                  </a:lnTo>
                  <a:lnTo>
                    <a:pt x="263" y="481"/>
                  </a:lnTo>
                  <a:lnTo>
                    <a:pt x="282" y="481"/>
                  </a:lnTo>
                  <a:lnTo>
                    <a:pt x="282" y="501"/>
                  </a:lnTo>
                  <a:lnTo>
                    <a:pt x="263" y="501"/>
                  </a:lnTo>
                  <a:lnTo>
                    <a:pt x="263" y="518"/>
                  </a:lnTo>
                  <a:lnTo>
                    <a:pt x="282" y="554"/>
                  </a:lnTo>
                  <a:lnTo>
                    <a:pt x="322" y="554"/>
                  </a:lnTo>
                  <a:lnTo>
                    <a:pt x="322" y="535"/>
                  </a:lnTo>
                  <a:lnTo>
                    <a:pt x="342" y="518"/>
                  </a:lnTo>
                  <a:lnTo>
                    <a:pt x="363" y="501"/>
                  </a:lnTo>
                  <a:lnTo>
                    <a:pt x="363" y="518"/>
                  </a:lnTo>
                  <a:lnTo>
                    <a:pt x="363" y="535"/>
                  </a:lnTo>
                  <a:lnTo>
                    <a:pt x="363" y="554"/>
                  </a:lnTo>
                  <a:lnTo>
                    <a:pt x="382" y="554"/>
                  </a:lnTo>
                  <a:lnTo>
                    <a:pt x="363" y="572"/>
                  </a:lnTo>
                  <a:lnTo>
                    <a:pt x="363" y="591"/>
                  </a:lnTo>
                  <a:lnTo>
                    <a:pt x="382" y="591"/>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5" name="Freeform 1003"/>
            <p:cNvSpPr>
              <a:spLocks/>
            </p:cNvSpPr>
            <p:nvPr/>
          </p:nvSpPr>
          <p:spPr bwMode="gray">
            <a:xfrm>
              <a:off x="4425" y="2404"/>
              <a:ext cx="192" cy="305"/>
            </a:xfrm>
            <a:custGeom>
              <a:avLst/>
              <a:gdLst>
                <a:gd name="T0" fmla="*/ 15 w 384"/>
                <a:gd name="T1" fmla="*/ 89 h 610"/>
                <a:gd name="T2" fmla="*/ 15 w 384"/>
                <a:gd name="T3" fmla="*/ 80 h 610"/>
                <a:gd name="T4" fmla="*/ 15 w 384"/>
                <a:gd name="T5" fmla="*/ 63 h 610"/>
                <a:gd name="T6" fmla="*/ 6 w 384"/>
                <a:gd name="T7" fmla="*/ 63 h 610"/>
                <a:gd name="T8" fmla="*/ 11 w 384"/>
                <a:gd name="T9" fmla="*/ 58 h 610"/>
                <a:gd name="T10" fmla="*/ 11 w 384"/>
                <a:gd name="T11" fmla="*/ 49 h 610"/>
                <a:gd name="T12" fmla="*/ 6 w 384"/>
                <a:gd name="T13" fmla="*/ 40 h 610"/>
                <a:gd name="T14" fmla="*/ 0 w 384"/>
                <a:gd name="T15" fmla="*/ 36 h 610"/>
                <a:gd name="T16" fmla="*/ 6 w 384"/>
                <a:gd name="T17" fmla="*/ 27 h 610"/>
                <a:gd name="T18" fmla="*/ 11 w 384"/>
                <a:gd name="T19" fmla="*/ 22 h 610"/>
                <a:gd name="T20" fmla="*/ 21 w 384"/>
                <a:gd name="T21" fmla="*/ 22 h 610"/>
                <a:gd name="T22" fmla="*/ 30 w 384"/>
                <a:gd name="T23" fmla="*/ 10 h 610"/>
                <a:gd name="T24" fmla="*/ 30 w 384"/>
                <a:gd name="T25" fmla="*/ 10 h 610"/>
                <a:gd name="T26" fmla="*/ 36 w 384"/>
                <a:gd name="T27" fmla="*/ 5 h 610"/>
                <a:gd name="T28" fmla="*/ 46 w 384"/>
                <a:gd name="T29" fmla="*/ 5 h 610"/>
                <a:gd name="T30" fmla="*/ 55 w 384"/>
                <a:gd name="T31" fmla="*/ 5 h 610"/>
                <a:gd name="T32" fmla="*/ 66 w 384"/>
                <a:gd name="T33" fmla="*/ 0 h 610"/>
                <a:gd name="T34" fmla="*/ 76 w 384"/>
                <a:gd name="T35" fmla="*/ 5 h 610"/>
                <a:gd name="T36" fmla="*/ 81 w 384"/>
                <a:gd name="T37" fmla="*/ 10 h 610"/>
                <a:gd name="T38" fmla="*/ 76 w 384"/>
                <a:gd name="T39" fmla="*/ 22 h 610"/>
                <a:gd name="T40" fmla="*/ 66 w 384"/>
                <a:gd name="T41" fmla="*/ 36 h 610"/>
                <a:gd name="T42" fmla="*/ 76 w 384"/>
                <a:gd name="T43" fmla="*/ 49 h 610"/>
                <a:gd name="T44" fmla="*/ 86 w 384"/>
                <a:gd name="T45" fmla="*/ 58 h 610"/>
                <a:gd name="T46" fmla="*/ 96 w 384"/>
                <a:gd name="T47" fmla="*/ 76 h 610"/>
                <a:gd name="T48" fmla="*/ 92 w 384"/>
                <a:gd name="T49" fmla="*/ 85 h 610"/>
                <a:gd name="T50" fmla="*/ 81 w 384"/>
                <a:gd name="T51" fmla="*/ 89 h 610"/>
                <a:gd name="T52" fmla="*/ 71 w 384"/>
                <a:gd name="T53" fmla="*/ 89 h 610"/>
                <a:gd name="T54" fmla="*/ 66 w 384"/>
                <a:gd name="T55" fmla="*/ 94 h 610"/>
                <a:gd name="T56" fmla="*/ 66 w 384"/>
                <a:gd name="T57" fmla="*/ 102 h 610"/>
                <a:gd name="T58" fmla="*/ 61 w 384"/>
                <a:gd name="T59" fmla="*/ 98 h 610"/>
                <a:gd name="T60" fmla="*/ 55 w 384"/>
                <a:gd name="T61" fmla="*/ 94 h 610"/>
                <a:gd name="T62" fmla="*/ 61 w 384"/>
                <a:gd name="T63" fmla="*/ 89 h 610"/>
                <a:gd name="T64" fmla="*/ 50 w 384"/>
                <a:gd name="T65" fmla="*/ 89 h 610"/>
                <a:gd name="T66" fmla="*/ 46 w 384"/>
                <a:gd name="T67" fmla="*/ 85 h 610"/>
                <a:gd name="T68" fmla="*/ 36 w 384"/>
                <a:gd name="T69" fmla="*/ 80 h 610"/>
                <a:gd name="T70" fmla="*/ 30 w 384"/>
                <a:gd name="T71" fmla="*/ 76 h 610"/>
                <a:gd name="T72" fmla="*/ 21 w 384"/>
                <a:gd name="T73" fmla="*/ 72 h 610"/>
                <a:gd name="T74" fmla="*/ 15 w 384"/>
                <a:gd name="T75" fmla="*/ 76 h 610"/>
                <a:gd name="T76" fmla="*/ 21 w 384"/>
                <a:gd name="T77" fmla="*/ 80 h 610"/>
                <a:gd name="T78" fmla="*/ 15 w 384"/>
                <a:gd name="T79" fmla="*/ 89 h 610"/>
                <a:gd name="T80" fmla="*/ 15 w 384"/>
                <a:gd name="T81" fmla="*/ 98 h 610"/>
                <a:gd name="T82" fmla="*/ 21 w 384"/>
                <a:gd name="T83" fmla="*/ 107 h 610"/>
                <a:gd name="T84" fmla="*/ 30 w 384"/>
                <a:gd name="T85" fmla="*/ 116 h 610"/>
                <a:gd name="T86" fmla="*/ 46 w 384"/>
                <a:gd name="T87" fmla="*/ 130 h 610"/>
                <a:gd name="T88" fmla="*/ 46 w 384"/>
                <a:gd name="T89" fmla="*/ 139 h 610"/>
                <a:gd name="T90" fmla="*/ 50 w 384"/>
                <a:gd name="T91" fmla="*/ 148 h 610"/>
                <a:gd name="T92" fmla="*/ 50 w 384"/>
                <a:gd name="T93" fmla="*/ 148 h 610"/>
                <a:gd name="T94" fmla="*/ 46 w 384"/>
                <a:gd name="T95" fmla="*/ 153 h 610"/>
                <a:gd name="T96" fmla="*/ 36 w 384"/>
                <a:gd name="T97" fmla="*/ 148 h 610"/>
                <a:gd name="T98" fmla="*/ 26 w 384"/>
                <a:gd name="T99" fmla="*/ 135 h 610"/>
                <a:gd name="T100" fmla="*/ 21 w 384"/>
                <a:gd name="T101" fmla="*/ 121 h 610"/>
                <a:gd name="T102" fmla="*/ 15 w 384"/>
                <a:gd name="T103" fmla="*/ 107 h 610"/>
                <a:gd name="T104" fmla="*/ 11 w 384"/>
                <a:gd name="T105" fmla="*/ 102 h 610"/>
                <a:gd name="T106" fmla="*/ 6 w 384"/>
                <a:gd name="T107" fmla="*/ 98 h 610"/>
                <a:gd name="T108" fmla="*/ 11 w 384"/>
                <a:gd name="T109" fmla="*/ 89 h 6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610"/>
                <a:gd name="T167" fmla="*/ 384 w 384"/>
                <a:gd name="T168" fmla="*/ 610 h 6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610">
                  <a:moveTo>
                    <a:pt x="42" y="357"/>
                  </a:moveTo>
                  <a:lnTo>
                    <a:pt x="63" y="357"/>
                  </a:lnTo>
                  <a:lnTo>
                    <a:pt x="63" y="340"/>
                  </a:lnTo>
                  <a:lnTo>
                    <a:pt x="63" y="323"/>
                  </a:lnTo>
                  <a:lnTo>
                    <a:pt x="63" y="286"/>
                  </a:lnTo>
                  <a:lnTo>
                    <a:pt x="63" y="252"/>
                  </a:lnTo>
                  <a:lnTo>
                    <a:pt x="42" y="252"/>
                  </a:lnTo>
                  <a:lnTo>
                    <a:pt x="21" y="252"/>
                  </a:lnTo>
                  <a:lnTo>
                    <a:pt x="21" y="234"/>
                  </a:lnTo>
                  <a:lnTo>
                    <a:pt x="42" y="234"/>
                  </a:lnTo>
                  <a:lnTo>
                    <a:pt x="42" y="215"/>
                  </a:lnTo>
                  <a:lnTo>
                    <a:pt x="42" y="198"/>
                  </a:lnTo>
                  <a:lnTo>
                    <a:pt x="42" y="181"/>
                  </a:lnTo>
                  <a:lnTo>
                    <a:pt x="21" y="161"/>
                  </a:lnTo>
                  <a:lnTo>
                    <a:pt x="0" y="161"/>
                  </a:lnTo>
                  <a:lnTo>
                    <a:pt x="0" y="144"/>
                  </a:lnTo>
                  <a:lnTo>
                    <a:pt x="21" y="127"/>
                  </a:lnTo>
                  <a:lnTo>
                    <a:pt x="21" y="108"/>
                  </a:lnTo>
                  <a:lnTo>
                    <a:pt x="42" y="108"/>
                  </a:lnTo>
                  <a:lnTo>
                    <a:pt x="42" y="90"/>
                  </a:lnTo>
                  <a:lnTo>
                    <a:pt x="63" y="90"/>
                  </a:lnTo>
                  <a:lnTo>
                    <a:pt x="82" y="90"/>
                  </a:lnTo>
                  <a:lnTo>
                    <a:pt x="104" y="71"/>
                  </a:lnTo>
                  <a:lnTo>
                    <a:pt x="123" y="37"/>
                  </a:lnTo>
                  <a:lnTo>
                    <a:pt x="123" y="54"/>
                  </a:lnTo>
                  <a:lnTo>
                    <a:pt x="123" y="37"/>
                  </a:lnTo>
                  <a:lnTo>
                    <a:pt x="123" y="17"/>
                  </a:lnTo>
                  <a:lnTo>
                    <a:pt x="144" y="17"/>
                  </a:lnTo>
                  <a:lnTo>
                    <a:pt x="163" y="17"/>
                  </a:lnTo>
                  <a:lnTo>
                    <a:pt x="184" y="17"/>
                  </a:lnTo>
                  <a:lnTo>
                    <a:pt x="203" y="17"/>
                  </a:lnTo>
                  <a:lnTo>
                    <a:pt x="223" y="17"/>
                  </a:lnTo>
                  <a:lnTo>
                    <a:pt x="244" y="0"/>
                  </a:lnTo>
                  <a:lnTo>
                    <a:pt x="263" y="0"/>
                  </a:lnTo>
                  <a:lnTo>
                    <a:pt x="263" y="17"/>
                  </a:lnTo>
                  <a:lnTo>
                    <a:pt x="303" y="17"/>
                  </a:lnTo>
                  <a:lnTo>
                    <a:pt x="303" y="37"/>
                  </a:lnTo>
                  <a:lnTo>
                    <a:pt x="324" y="37"/>
                  </a:lnTo>
                  <a:lnTo>
                    <a:pt x="324" y="54"/>
                  </a:lnTo>
                  <a:lnTo>
                    <a:pt x="303" y="90"/>
                  </a:lnTo>
                  <a:lnTo>
                    <a:pt x="263" y="90"/>
                  </a:lnTo>
                  <a:lnTo>
                    <a:pt x="263" y="144"/>
                  </a:lnTo>
                  <a:lnTo>
                    <a:pt x="284" y="161"/>
                  </a:lnTo>
                  <a:lnTo>
                    <a:pt x="303" y="198"/>
                  </a:lnTo>
                  <a:lnTo>
                    <a:pt x="324" y="198"/>
                  </a:lnTo>
                  <a:lnTo>
                    <a:pt x="344" y="234"/>
                  </a:lnTo>
                  <a:lnTo>
                    <a:pt x="365" y="252"/>
                  </a:lnTo>
                  <a:lnTo>
                    <a:pt x="384" y="303"/>
                  </a:lnTo>
                  <a:lnTo>
                    <a:pt x="365" y="323"/>
                  </a:lnTo>
                  <a:lnTo>
                    <a:pt x="365" y="340"/>
                  </a:lnTo>
                  <a:lnTo>
                    <a:pt x="324" y="340"/>
                  </a:lnTo>
                  <a:lnTo>
                    <a:pt x="324" y="357"/>
                  </a:lnTo>
                  <a:lnTo>
                    <a:pt x="303" y="357"/>
                  </a:lnTo>
                  <a:lnTo>
                    <a:pt x="284" y="357"/>
                  </a:lnTo>
                  <a:lnTo>
                    <a:pt x="284" y="376"/>
                  </a:lnTo>
                  <a:lnTo>
                    <a:pt x="263" y="376"/>
                  </a:lnTo>
                  <a:lnTo>
                    <a:pt x="263" y="394"/>
                  </a:lnTo>
                  <a:lnTo>
                    <a:pt x="263" y="411"/>
                  </a:lnTo>
                  <a:lnTo>
                    <a:pt x="244" y="411"/>
                  </a:lnTo>
                  <a:lnTo>
                    <a:pt x="244" y="394"/>
                  </a:lnTo>
                  <a:lnTo>
                    <a:pt x="223" y="394"/>
                  </a:lnTo>
                  <a:lnTo>
                    <a:pt x="223" y="376"/>
                  </a:lnTo>
                  <a:lnTo>
                    <a:pt x="244" y="376"/>
                  </a:lnTo>
                  <a:lnTo>
                    <a:pt x="244" y="357"/>
                  </a:lnTo>
                  <a:lnTo>
                    <a:pt x="223" y="357"/>
                  </a:lnTo>
                  <a:lnTo>
                    <a:pt x="203" y="357"/>
                  </a:lnTo>
                  <a:lnTo>
                    <a:pt x="184" y="357"/>
                  </a:lnTo>
                  <a:lnTo>
                    <a:pt x="184" y="340"/>
                  </a:lnTo>
                  <a:lnTo>
                    <a:pt x="163" y="323"/>
                  </a:lnTo>
                  <a:lnTo>
                    <a:pt x="144" y="323"/>
                  </a:lnTo>
                  <a:lnTo>
                    <a:pt x="123" y="323"/>
                  </a:lnTo>
                  <a:lnTo>
                    <a:pt x="123" y="303"/>
                  </a:lnTo>
                  <a:lnTo>
                    <a:pt x="104" y="286"/>
                  </a:lnTo>
                  <a:lnTo>
                    <a:pt x="82" y="286"/>
                  </a:lnTo>
                  <a:lnTo>
                    <a:pt x="63" y="286"/>
                  </a:lnTo>
                  <a:lnTo>
                    <a:pt x="63" y="303"/>
                  </a:lnTo>
                  <a:lnTo>
                    <a:pt x="82" y="303"/>
                  </a:lnTo>
                  <a:lnTo>
                    <a:pt x="82" y="323"/>
                  </a:lnTo>
                  <a:lnTo>
                    <a:pt x="63" y="340"/>
                  </a:lnTo>
                  <a:lnTo>
                    <a:pt x="63" y="357"/>
                  </a:lnTo>
                  <a:lnTo>
                    <a:pt x="63" y="376"/>
                  </a:lnTo>
                  <a:lnTo>
                    <a:pt x="63" y="394"/>
                  </a:lnTo>
                  <a:lnTo>
                    <a:pt x="82" y="411"/>
                  </a:lnTo>
                  <a:lnTo>
                    <a:pt x="82" y="430"/>
                  </a:lnTo>
                  <a:lnTo>
                    <a:pt x="104" y="430"/>
                  </a:lnTo>
                  <a:lnTo>
                    <a:pt x="123" y="467"/>
                  </a:lnTo>
                  <a:lnTo>
                    <a:pt x="184" y="484"/>
                  </a:lnTo>
                  <a:lnTo>
                    <a:pt x="184" y="520"/>
                  </a:lnTo>
                  <a:lnTo>
                    <a:pt x="184" y="538"/>
                  </a:lnTo>
                  <a:lnTo>
                    <a:pt x="184" y="555"/>
                  </a:lnTo>
                  <a:lnTo>
                    <a:pt x="203" y="574"/>
                  </a:lnTo>
                  <a:lnTo>
                    <a:pt x="203" y="591"/>
                  </a:lnTo>
                  <a:lnTo>
                    <a:pt x="223" y="591"/>
                  </a:lnTo>
                  <a:lnTo>
                    <a:pt x="203" y="591"/>
                  </a:lnTo>
                  <a:lnTo>
                    <a:pt x="184" y="591"/>
                  </a:lnTo>
                  <a:lnTo>
                    <a:pt x="184" y="610"/>
                  </a:lnTo>
                  <a:lnTo>
                    <a:pt x="184" y="591"/>
                  </a:lnTo>
                  <a:lnTo>
                    <a:pt x="144" y="591"/>
                  </a:lnTo>
                  <a:lnTo>
                    <a:pt x="123" y="555"/>
                  </a:lnTo>
                  <a:lnTo>
                    <a:pt x="104" y="538"/>
                  </a:lnTo>
                  <a:lnTo>
                    <a:pt x="82" y="501"/>
                  </a:lnTo>
                  <a:lnTo>
                    <a:pt x="82" y="484"/>
                  </a:lnTo>
                  <a:lnTo>
                    <a:pt x="63" y="467"/>
                  </a:lnTo>
                  <a:lnTo>
                    <a:pt x="63" y="430"/>
                  </a:lnTo>
                  <a:lnTo>
                    <a:pt x="63" y="411"/>
                  </a:lnTo>
                  <a:lnTo>
                    <a:pt x="42" y="411"/>
                  </a:lnTo>
                  <a:lnTo>
                    <a:pt x="21" y="411"/>
                  </a:lnTo>
                  <a:lnTo>
                    <a:pt x="21" y="394"/>
                  </a:lnTo>
                  <a:lnTo>
                    <a:pt x="42" y="376"/>
                  </a:lnTo>
                  <a:lnTo>
                    <a:pt x="42" y="35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6" name="Freeform 1004"/>
            <p:cNvSpPr>
              <a:spLocks/>
            </p:cNvSpPr>
            <p:nvPr/>
          </p:nvSpPr>
          <p:spPr bwMode="gray">
            <a:xfrm>
              <a:off x="2789" y="1832"/>
              <a:ext cx="593" cy="383"/>
            </a:xfrm>
            <a:custGeom>
              <a:avLst/>
              <a:gdLst>
                <a:gd name="T0" fmla="*/ 281 w 1184"/>
                <a:gd name="T1" fmla="*/ 133 h 768"/>
                <a:gd name="T2" fmla="*/ 281 w 1184"/>
                <a:gd name="T3" fmla="*/ 152 h 768"/>
                <a:gd name="T4" fmla="*/ 262 w 1184"/>
                <a:gd name="T5" fmla="*/ 152 h 768"/>
                <a:gd name="T6" fmla="*/ 241 w 1184"/>
                <a:gd name="T7" fmla="*/ 156 h 768"/>
                <a:gd name="T8" fmla="*/ 252 w 1184"/>
                <a:gd name="T9" fmla="*/ 178 h 768"/>
                <a:gd name="T10" fmla="*/ 246 w 1184"/>
                <a:gd name="T11" fmla="*/ 187 h 768"/>
                <a:gd name="T12" fmla="*/ 231 w 1184"/>
                <a:gd name="T13" fmla="*/ 174 h 768"/>
                <a:gd name="T14" fmla="*/ 216 w 1184"/>
                <a:gd name="T15" fmla="*/ 156 h 768"/>
                <a:gd name="T16" fmla="*/ 211 w 1184"/>
                <a:gd name="T17" fmla="*/ 138 h 768"/>
                <a:gd name="T18" fmla="*/ 191 w 1184"/>
                <a:gd name="T19" fmla="*/ 124 h 768"/>
                <a:gd name="T20" fmla="*/ 171 w 1184"/>
                <a:gd name="T21" fmla="*/ 111 h 768"/>
                <a:gd name="T22" fmla="*/ 171 w 1184"/>
                <a:gd name="T23" fmla="*/ 129 h 768"/>
                <a:gd name="T24" fmla="*/ 186 w 1184"/>
                <a:gd name="T25" fmla="*/ 142 h 768"/>
                <a:gd name="T26" fmla="*/ 201 w 1184"/>
                <a:gd name="T27" fmla="*/ 147 h 768"/>
                <a:gd name="T28" fmla="*/ 201 w 1184"/>
                <a:gd name="T29" fmla="*/ 156 h 768"/>
                <a:gd name="T30" fmla="*/ 201 w 1184"/>
                <a:gd name="T31" fmla="*/ 169 h 768"/>
                <a:gd name="T32" fmla="*/ 191 w 1184"/>
                <a:gd name="T33" fmla="*/ 165 h 768"/>
                <a:gd name="T34" fmla="*/ 181 w 1184"/>
                <a:gd name="T35" fmla="*/ 152 h 768"/>
                <a:gd name="T36" fmla="*/ 156 w 1184"/>
                <a:gd name="T37" fmla="*/ 142 h 768"/>
                <a:gd name="T38" fmla="*/ 136 w 1184"/>
                <a:gd name="T39" fmla="*/ 124 h 768"/>
                <a:gd name="T40" fmla="*/ 111 w 1184"/>
                <a:gd name="T41" fmla="*/ 129 h 768"/>
                <a:gd name="T42" fmla="*/ 95 w 1184"/>
                <a:gd name="T43" fmla="*/ 142 h 768"/>
                <a:gd name="T44" fmla="*/ 70 w 1184"/>
                <a:gd name="T45" fmla="*/ 156 h 768"/>
                <a:gd name="T46" fmla="*/ 60 w 1184"/>
                <a:gd name="T47" fmla="*/ 178 h 768"/>
                <a:gd name="T48" fmla="*/ 40 w 1184"/>
                <a:gd name="T49" fmla="*/ 187 h 768"/>
                <a:gd name="T50" fmla="*/ 10 w 1184"/>
                <a:gd name="T51" fmla="*/ 182 h 768"/>
                <a:gd name="T52" fmla="*/ 0 w 1184"/>
                <a:gd name="T53" fmla="*/ 169 h 768"/>
                <a:gd name="T54" fmla="*/ 5 w 1184"/>
                <a:gd name="T55" fmla="*/ 142 h 768"/>
                <a:gd name="T56" fmla="*/ 10 w 1184"/>
                <a:gd name="T57" fmla="*/ 129 h 768"/>
                <a:gd name="T58" fmla="*/ 35 w 1184"/>
                <a:gd name="T59" fmla="*/ 129 h 768"/>
                <a:gd name="T60" fmla="*/ 60 w 1184"/>
                <a:gd name="T61" fmla="*/ 129 h 768"/>
                <a:gd name="T62" fmla="*/ 65 w 1184"/>
                <a:gd name="T63" fmla="*/ 106 h 768"/>
                <a:gd name="T64" fmla="*/ 40 w 1184"/>
                <a:gd name="T65" fmla="*/ 93 h 768"/>
                <a:gd name="T66" fmla="*/ 50 w 1184"/>
                <a:gd name="T67" fmla="*/ 85 h 768"/>
                <a:gd name="T68" fmla="*/ 56 w 1184"/>
                <a:gd name="T69" fmla="*/ 75 h 768"/>
                <a:gd name="T70" fmla="*/ 80 w 1184"/>
                <a:gd name="T71" fmla="*/ 75 h 768"/>
                <a:gd name="T72" fmla="*/ 100 w 1184"/>
                <a:gd name="T73" fmla="*/ 62 h 768"/>
                <a:gd name="T74" fmla="*/ 116 w 1184"/>
                <a:gd name="T75" fmla="*/ 40 h 768"/>
                <a:gd name="T76" fmla="*/ 141 w 1184"/>
                <a:gd name="T77" fmla="*/ 40 h 768"/>
                <a:gd name="T78" fmla="*/ 136 w 1184"/>
                <a:gd name="T79" fmla="*/ 13 h 768"/>
                <a:gd name="T80" fmla="*/ 151 w 1184"/>
                <a:gd name="T81" fmla="*/ 8 h 768"/>
                <a:gd name="T82" fmla="*/ 146 w 1184"/>
                <a:gd name="T83" fmla="*/ 26 h 768"/>
                <a:gd name="T84" fmla="*/ 156 w 1184"/>
                <a:gd name="T85" fmla="*/ 35 h 768"/>
                <a:gd name="T86" fmla="*/ 171 w 1184"/>
                <a:gd name="T87" fmla="*/ 35 h 768"/>
                <a:gd name="T88" fmla="*/ 191 w 1184"/>
                <a:gd name="T89" fmla="*/ 35 h 768"/>
                <a:gd name="T90" fmla="*/ 211 w 1184"/>
                <a:gd name="T91" fmla="*/ 26 h 768"/>
                <a:gd name="T92" fmla="*/ 221 w 1184"/>
                <a:gd name="T93" fmla="*/ 31 h 768"/>
                <a:gd name="T94" fmla="*/ 252 w 1184"/>
                <a:gd name="T95" fmla="*/ 40 h 768"/>
                <a:gd name="T96" fmla="*/ 252 w 1184"/>
                <a:gd name="T97" fmla="*/ 62 h 768"/>
                <a:gd name="T98" fmla="*/ 241 w 1184"/>
                <a:gd name="T99" fmla="*/ 80 h 768"/>
                <a:gd name="T100" fmla="*/ 266 w 1184"/>
                <a:gd name="T101" fmla="*/ 85 h 768"/>
                <a:gd name="T102" fmla="*/ 287 w 1184"/>
                <a:gd name="T103" fmla="*/ 102 h 768"/>
                <a:gd name="T104" fmla="*/ 291 w 1184"/>
                <a:gd name="T105" fmla="*/ 111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4"/>
                <a:gd name="T160" fmla="*/ 0 h 768"/>
                <a:gd name="T161" fmla="*/ 1184 w 1184"/>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4" h="768">
                  <a:moveTo>
                    <a:pt x="1144" y="465"/>
                  </a:moveTo>
                  <a:lnTo>
                    <a:pt x="1144" y="482"/>
                  </a:lnTo>
                  <a:lnTo>
                    <a:pt x="1144" y="499"/>
                  </a:lnTo>
                  <a:lnTo>
                    <a:pt x="1144" y="518"/>
                  </a:lnTo>
                  <a:lnTo>
                    <a:pt x="1123" y="536"/>
                  </a:lnTo>
                  <a:lnTo>
                    <a:pt x="1123" y="553"/>
                  </a:lnTo>
                  <a:lnTo>
                    <a:pt x="1123" y="572"/>
                  </a:lnTo>
                  <a:lnTo>
                    <a:pt x="1144" y="589"/>
                  </a:lnTo>
                  <a:lnTo>
                    <a:pt x="1144" y="609"/>
                  </a:lnTo>
                  <a:lnTo>
                    <a:pt x="1123" y="609"/>
                  </a:lnTo>
                  <a:lnTo>
                    <a:pt x="1104" y="609"/>
                  </a:lnTo>
                  <a:lnTo>
                    <a:pt x="1084" y="626"/>
                  </a:lnTo>
                  <a:lnTo>
                    <a:pt x="1063" y="626"/>
                  </a:lnTo>
                  <a:lnTo>
                    <a:pt x="1063" y="609"/>
                  </a:lnTo>
                  <a:lnTo>
                    <a:pt x="1044" y="609"/>
                  </a:lnTo>
                  <a:lnTo>
                    <a:pt x="1023" y="609"/>
                  </a:lnTo>
                  <a:lnTo>
                    <a:pt x="1004" y="609"/>
                  </a:lnTo>
                  <a:lnTo>
                    <a:pt x="1004" y="626"/>
                  </a:lnTo>
                  <a:lnTo>
                    <a:pt x="983" y="626"/>
                  </a:lnTo>
                  <a:lnTo>
                    <a:pt x="963" y="626"/>
                  </a:lnTo>
                  <a:lnTo>
                    <a:pt x="983" y="643"/>
                  </a:lnTo>
                  <a:lnTo>
                    <a:pt x="983" y="662"/>
                  </a:lnTo>
                  <a:lnTo>
                    <a:pt x="983" y="680"/>
                  </a:lnTo>
                  <a:lnTo>
                    <a:pt x="1004" y="697"/>
                  </a:lnTo>
                  <a:lnTo>
                    <a:pt x="1004" y="714"/>
                  </a:lnTo>
                  <a:lnTo>
                    <a:pt x="983" y="697"/>
                  </a:lnTo>
                  <a:lnTo>
                    <a:pt x="963" y="697"/>
                  </a:lnTo>
                  <a:lnTo>
                    <a:pt x="983" y="714"/>
                  </a:lnTo>
                  <a:lnTo>
                    <a:pt x="963" y="731"/>
                  </a:lnTo>
                  <a:lnTo>
                    <a:pt x="983" y="751"/>
                  </a:lnTo>
                  <a:lnTo>
                    <a:pt x="963" y="751"/>
                  </a:lnTo>
                  <a:lnTo>
                    <a:pt x="944" y="731"/>
                  </a:lnTo>
                  <a:lnTo>
                    <a:pt x="944" y="714"/>
                  </a:lnTo>
                  <a:lnTo>
                    <a:pt x="944" y="697"/>
                  </a:lnTo>
                  <a:lnTo>
                    <a:pt x="923" y="697"/>
                  </a:lnTo>
                  <a:lnTo>
                    <a:pt x="904" y="680"/>
                  </a:lnTo>
                  <a:lnTo>
                    <a:pt x="904" y="662"/>
                  </a:lnTo>
                  <a:lnTo>
                    <a:pt x="881" y="643"/>
                  </a:lnTo>
                  <a:lnTo>
                    <a:pt x="862" y="643"/>
                  </a:lnTo>
                  <a:lnTo>
                    <a:pt x="862" y="626"/>
                  </a:lnTo>
                  <a:lnTo>
                    <a:pt x="862" y="609"/>
                  </a:lnTo>
                  <a:lnTo>
                    <a:pt x="862" y="589"/>
                  </a:lnTo>
                  <a:lnTo>
                    <a:pt x="862" y="572"/>
                  </a:lnTo>
                  <a:lnTo>
                    <a:pt x="862" y="553"/>
                  </a:lnTo>
                  <a:lnTo>
                    <a:pt x="841" y="553"/>
                  </a:lnTo>
                  <a:lnTo>
                    <a:pt x="821" y="536"/>
                  </a:lnTo>
                  <a:lnTo>
                    <a:pt x="821" y="518"/>
                  </a:lnTo>
                  <a:lnTo>
                    <a:pt x="802" y="518"/>
                  </a:lnTo>
                  <a:lnTo>
                    <a:pt x="762" y="518"/>
                  </a:lnTo>
                  <a:lnTo>
                    <a:pt x="762" y="499"/>
                  </a:lnTo>
                  <a:lnTo>
                    <a:pt x="741" y="465"/>
                  </a:lnTo>
                  <a:lnTo>
                    <a:pt x="722" y="465"/>
                  </a:lnTo>
                  <a:lnTo>
                    <a:pt x="702" y="465"/>
                  </a:lnTo>
                  <a:lnTo>
                    <a:pt x="702" y="446"/>
                  </a:lnTo>
                  <a:lnTo>
                    <a:pt x="681" y="446"/>
                  </a:lnTo>
                  <a:lnTo>
                    <a:pt x="662" y="446"/>
                  </a:lnTo>
                  <a:lnTo>
                    <a:pt x="662" y="465"/>
                  </a:lnTo>
                  <a:lnTo>
                    <a:pt x="662" y="482"/>
                  </a:lnTo>
                  <a:lnTo>
                    <a:pt x="662" y="499"/>
                  </a:lnTo>
                  <a:lnTo>
                    <a:pt x="681" y="518"/>
                  </a:lnTo>
                  <a:lnTo>
                    <a:pt x="702" y="518"/>
                  </a:lnTo>
                  <a:lnTo>
                    <a:pt x="702" y="536"/>
                  </a:lnTo>
                  <a:lnTo>
                    <a:pt x="722" y="553"/>
                  </a:lnTo>
                  <a:lnTo>
                    <a:pt x="722" y="572"/>
                  </a:lnTo>
                  <a:lnTo>
                    <a:pt x="741" y="572"/>
                  </a:lnTo>
                  <a:lnTo>
                    <a:pt x="762" y="572"/>
                  </a:lnTo>
                  <a:lnTo>
                    <a:pt x="781" y="572"/>
                  </a:lnTo>
                  <a:lnTo>
                    <a:pt x="762" y="572"/>
                  </a:lnTo>
                  <a:lnTo>
                    <a:pt x="781" y="589"/>
                  </a:lnTo>
                  <a:lnTo>
                    <a:pt x="802" y="589"/>
                  </a:lnTo>
                  <a:lnTo>
                    <a:pt x="802" y="609"/>
                  </a:lnTo>
                  <a:lnTo>
                    <a:pt x="821" y="609"/>
                  </a:lnTo>
                  <a:lnTo>
                    <a:pt x="841" y="626"/>
                  </a:lnTo>
                  <a:lnTo>
                    <a:pt x="821" y="626"/>
                  </a:lnTo>
                  <a:lnTo>
                    <a:pt x="802" y="626"/>
                  </a:lnTo>
                  <a:lnTo>
                    <a:pt x="781" y="626"/>
                  </a:lnTo>
                  <a:lnTo>
                    <a:pt x="802" y="643"/>
                  </a:lnTo>
                  <a:lnTo>
                    <a:pt x="802" y="662"/>
                  </a:lnTo>
                  <a:lnTo>
                    <a:pt x="821" y="662"/>
                  </a:lnTo>
                  <a:lnTo>
                    <a:pt x="802" y="680"/>
                  </a:lnTo>
                  <a:lnTo>
                    <a:pt x="781" y="697"/>
                  </a:lnTo>
                  <a:lnTo>
                    <a:pt x="762" y="697"/>
                  </a:lnTo>
                  <a:lnTo>
                    <a:pt x="762" y="680"/>
                  </a:lnTo>
                  <a:lnTo>
                    <a:pt x="781" y="680"/>
                  </a:lnTo>
                  <a:lnTo>
                    <a:pt x="762" y="662"/>
                  </a:lnTo>
                  <a:lnTo>
                    <a:pt x="762" y="643"/>
                  </a:lnTo>
                  <a:lnTo>
                    <a:pt x="762" y="626"/>
                  </a:lnTo>
                  <a:lnTo>
                    <a:pt x="741" y="626"/>
                  </a:lnTo>
                  <a:lnTo>
                    <a:pt x="741" y="609"/>
                  </a:lnTo>
                  <a:lnTo>
                    <a:pt x="722" y="609"/>
                  </a:lnTo>
                  <a:lnTo>
                    <a:pt x="681" y="589"/>
                  </a:lnTo>
                  <a:lnTo>
                    <a:pt x="681" y="572"/>
                  </a:lnTo>
                  <a:lnTo>
                    <a:pt x="662" y="572"/>
                  </a:lnTo>
                  <a:lnTo>
                    <a:pt x="641" y="572"/>
                  </a:lnTo>
                  <a:lnTo>
                    <a:pt x="622" y="572"/>
                  </a:lnTo>
                  <a:lnTo>
                    <a:pt x="622" y="553"/>
                  </a:lnTo>
                  <a:lnTo>
                    <a:pt x="622" y="518"/>
                  </a:lnTo>
                  <a:lnTo>
                    <a:pt x="601" y="499"/>
                  </a:lnTo>
                  <a:lnTo>
                    <a:pt x="562" y="499"/>
                  </a:lnTo>
                  <a:lnTo>
                    <a:pt x="541" y="499"/>
                  </a:lnTo>
                  <a:lnTo>
                    <a:pt x="541" y="518"/>
                  </a:lnTo>
                  <a:lnTo>
                    <a:pt x="501" y="518"/>
                  </a:lnTo>
                  <a:lnTo>
                    <a:pt x="482" y="518"/>
                  </a:lnTo>
                  <a:lnTo>
                    <a:pt x="482" y="536"/>
                  </a:lnTo>
                  <a:lnTo>
                    <a:pt x="441" y="518"/>
                  </a:lnTo>
                  <a:lnTo>
                    <a:pt x="422" y="518"/>
                  </a:lnTo>
                  <a:lnTo>
                    <a:pt x="399" y="518"/>
                  </a:lnTo>
                  <a:lnTo>
                    <a:pt x="380" y="536"/>
                  </a:lnTo>
                  <a:lnTo>
                    <a:pt x="380" y="553"/>
                  </a:lnTo>
                  <a:lnTo>
                    <a:pt x="380" y="572"/>
                  </a:lnTo>
                  <a:lnTo>
                    <a:pt x="359" y="572"/>
                  </a:lnTo>
                  <a:lnTo>
                    <a:pt x="359" y="589"/>
                  </a:lnTo>
                  <a:lnTo>
                    <a:pt x="340" y="609"/>
                  </a:lnTo>
                  <a:lnTo>
                    <a:pt x="299" y="626"/>
                  </a:lnTo>
                  <a:lnTo>
                    <a:pt x="280" y="626"/>
                  </a:lnTo>
                  <a:lnTo>
                    <a:pt x="280" y="662"/>
                  </a:lnTo>
                  <a:lnTo>
                    <a:pt x="280" y="680"/>
                  </a:lnTo>
                  <a:lnTo>
                    <a:pt x="280" y="697"/>
                  </a:lnTo>
                  <a:lnTo>
                    <a:pt x="259" y="697"/>
                  </a:lnTo>
                  <a:lnTo>
                    <a:pt x="240" y="714"/>
                  </a:lnTo>
                  <a:lnTo>
                    <a:pt x="221" y="731"/>
                  </a:lnTo>
                  <a:lnTo>
                    <a:pt x="221" y="751"/>
                  </a:lnTo>
                  <a:lnTo>
                    <a:pt x="199" y="751"/>
                  </a:lnTo>
                  <a:lnTo>
                    <a:pt x="180" y="751"/>
                  </a:lnTo>
                  <a:lnTo>
                    <a:pt x="159" y="751"/>
                  </a:lnTo>
                  <a:lnTo>
                    <a:pt x="140" y="751"/>
                  </a:lnTo>
                  <a:lnTo>
                    <a:pt x="100" y="768"/>
                  </a:lnTo>
                  <a:lnTo>
                    <a:pt x="80" y="751"/>
                  </a:lnTo>
                  <a:lnTo>
                    <a:pt x="80" y="731"/>
                  </a:lnTo>
                  <a:lnTo>
                    <a:pt x="40" y="731"/>
                  </a:lnTo>
                  <a:lnTo>
                    <a:pt x="19" y="731"/>
                  </a:lnTo>
                  <a:lnTo>
                    <a:pt x="19" y="714"/>
                  </a:lnTo>
                  <a:lnTo>
                    <a:pt x="19" y="697"/>
                  </a:lnTo>
                  <a:lnTo>
                    <a:pt x="0" y="697"/>
                  </a:lnTo>
                  <a:lnTo>
                    <a:pt x="0" y="680"/>
                  </a:lnTo>
                  <a:lnTo>
                    <a:pt x="0" y="662"/>
                  </a:lnTo>
                  <a:lnTo>
                    <a:pt x="19" y="643"/>
                  </a:lnTo>
                  <a:lnTo>
                    <a:pt x="19" y="626"/>
                  </a:lnTo>
                  <a:lnTo>
                    <a:pt x="19" y="609"/>
                  </a:lnTo>
                  <a:lnTo>
                    <a:pt x="19" y="572"/>
                  </a:lnTo>
                  <a:lnTo>
                    <a:pt x="19" y="553"/>
                  </a:lnTo>
                  <a:lnTo>
                    <a:pt x="0" y="536"/>
                  </a:lnTo>
                  <a:lnTo>
                    <a:pt x="19" y="536"/>
                  </a:lnTo>
                  <a:lnTo>
                    <a:pt x="19" y="518"/>
                  </a:lnTo>
                  <a:lnTo>
                    <a:pt x="40" y="518"/>
                  </a:lnTo>
                  <a:lnTo>
                    <a:pt x="59" y="518"/>
                  </a:lnTo>
                  <a:lnTo>
                    <a:pt x="80" y="518"/>
                  </a:lnTo>
                  <a:lnTo>
                    <a:pt x="100" y="518"/>
                  </a:lnTo>
                  <a:lnTo>
                    <a:pt x="119" y="518"/>
                  </a:lnTo>
                  <a:lnTo>
                    <a:pt x="140" y="518"/>
                  </a:lnTo>
                  <a:lnTo>
                    <a:pt x="159" y="518"/>
                  </a:lnTo>
                  <a:lnTo>
                    <a:pt x="180" y="518"/>
                  </a:lnTo>
                  <a:lnTo>
                    <a:pt x="199" y="518"/>
                  </a:lnTo>
                  <a:lnTo>
                    <a:pt x="221" y="518"/>
                  </a:lnTo>
                  <a:lnTo>
                    <a:pt x="240" y="518"/>
                  </a:lnTo>
                  <a:lnTo>
                    <a:pt x="259" y="499"/>
                  </a:lnTo>
                  <a:lnTo>
                    <a:pt x="259" y="482"/>
                  </a:lnTo>
                  <a:lnTo>
                    <a:pt x="259" y="465"/>
                  </a:lnTo>
                  <a:lnTo>
                    <a:pt x="259" y="446"/>
                  </a:lnTo>
                  <a:lnTo>
                    <a:pt x="259" y="428"/>
                  </a:lnTo>
                  <a:lnTo>
                    <a:pt x="240" y="428"/>
                  </a:lnTo>
                  <a:lnTo>
                    <a:pt x="221" y="409"/>
                  </a:lnTo>
                  <a:lnTo>
                    <a:pt x="221" y="392"/>
                  </a:lnTo>
                  <a:lnTo>
                    <a:pt x="180" y="375"/>
                  </a:lnTo>
                  <a:lnTo>
                    <a:pt x="159" y="375"/>
                  </a:lnTo>
                  <a:lnTo>
                    <a:pt x="159" y="357"/>
                  </a:lnTo>
                  <a:lnTo>
                    <a:pt x="140" y="357"/>
                  </a:lnTo>
                  <a:lnTo>
                    <a:pt x="159" y="340"/>
                  </a:lnTo>
                  <a:lnTo>
                    <a:pt x="180" y="340"/>
                  </a:lnTo>
                  <a:lnTo>
                    <a:pt x="199" y="340"/>
                  </a:lnTo>
                  <a:lnTo>
                    <a:pt x="221" y="340"/>
                  </a:lnTo>
                  <a:lnTo>
                    <a:pt x="240" y="340"/>
                  </a:lnTo>
                  <a:lnTo>
                    <a:pt x="221" y="340"/>
                  </a:lnTo>
                  <a:lnTo>
                    <a:pt x="221" y="323"/>
                  </a:lnTo>
                  <a:lnTo>
                    <a:pt x="221" y="303"/>
                  </a:lnTo>
                  <a:lnTo>
                    <a:pt x="240" y="303"/>
                  </a:lnTo>
                  <a:lnTo>
                    <a:pt x="259" y="323"/>
                  </a:lnTo>
                  <a:lnTo>
                    <a:pt x="280" y="323"/>
                  </a:lnTo>
                  <a:lnTo>
                    <a:pt x="280" y="303"/>
                  </a:lnTo>
                  <a:lnTo>
                    <a:pt x="320" y="303"/>
                  </a:lnTo>
                  <a:lnTo>
                    <a:pt x="340" y="286"/>
                  </a:lnTo>
                  <a:lnTo>
                    <a:pt x="340" y="269"/>
                  </a:lnTo>
                  <a:lnTo>
                    <a:pt x="359" y="269"/>
                  </a:lnTo>
                  <a:lnTo>
                    <a:pt x="380" y="250"/>
                  </a:lnTo>
                  <a:lnTo>
                    <a:pt x="399" y="250"/>
                  </a:lnTo>
                  <a:lnTo>
                    <a:pt x="422" y="232"/>
                  </a:lnTo>
                  <a:lnTo>
                    <a:pt x="422" y="213"/>
                  </a:lnTo>
                  <a:lnTo>
                    <a:pt x="422" y="196"/>
                  </a:lnTo>
                  <a:lnTo>
                    <a:pt x="441" y="179"/>
                  </a:lnTo>
                  <a:lnTo>
                    <a:pt x="462" y="160"/>
                  </a:lnTo>
                  <a:lnTo>
                    <a:pt x="482" y="160"/>
                  </a:lnTo>
                  <a:lnTo>
                    <a:pt x="501" y="160"/>
                  </a:lnTo>
                  <a:lnTo>
                    <a:pt x="522" y="160"/>
                  </a:lnTo>
                  <a:lnTo>
                    <a:pt x="541" y="160"/>
                  </a:lnTo>
                  <a:lnTo>
                    <a:pt x="562" y="160"/>
                  </a:lnTo>
                  <a:lnTo>
                    <a:pt x="562" y="142"/>
                  </a:lnTo>
                  <a:lnTo>
                    <a:pt x="562" y="125"/>
                  </a:lnTo>
                  <a:lnTo>
                    <a:pt x="562" y="106"/>
                  </a:lnTo>
                  <a:lnTo>
                    <a:pt x="541" y="89"/>
                  </a:lnTo>
                  <a:lnTo>
                    <a:pt x="541" y="52"/>
                  </a:lnTo>
                  <a:lnTo>
                    <a:pt x="541" y="35"/>
                  </a:lnTo>
                  <a:lnTo>
                    <a:pt x="562" y="16"/>
                  </a:lnTo>
                  <a:lnTo>
                    <a:pt x="601" y="0"/>
                  </a:lnTo>
                  <a:lnTo>
                    <a:pt x="601" y="16"/>
                  </a:lnTo>
                  <a:lnTo>
                    <a:pt x="601" y="35"/>
                  </a:lnTo>
                  <a:lnTo>
                    <a:pt x="622" y="35"/>
                  </a:lnTo>
                  <a:lnTo>
                    <a:pt x="622" y="52"/>
                  </a:lnTo>
                  <a:lnTo>
                    <a:pt x="601" y="69"/>
                  </a:lnTo>
                  <a:lnTo>
                    <a:pt x="581" y="89"/>
                  </a:lnTo>
                  <a:lnTo>
                    <a:pt x="581" y="106"/>
                  </a:lnTo>
                  <a:lnTo>
                    <a:pt x="601" y="125"/>
                  </a:lnTo>
                  <a:lnTo>
                    <a:pt x="581" y="125"/>
                  </a:lnTo>
                  <a:lnTo>
                    <a:pt x="601" y="125"/>
                  </a:lnTo>
                  <a:lnTo>
                    <a:pt x="622" y="125"/>
                  </a:lnTo>
                  <a:lnTo>
                    <a:pt x="622" y="142"/>
                  </a:lnTo>
                  <a:lnTo>
                    <a:pt x="641" y="142"/>
                  </a:lnTo>
                  <a:lnTo>
                    <a:pt x="681" y="125"/>
                  </a:lnTo>
                  <a:lnTo>
                    <a:pt x="702" y="125"/>
                  </a:lnTo>
                  <a:lnTo>
                    <a:pt x="681" y="125"/>
                  </a:lnTo>
                  <a:lnTo>
                    <a:pt x="681" y="142"/>
                  </a:lnTo>
                  <a:lnTo>
                    <a:pt x="702" y="160"/>
                  </a:lnTo>
                  <a:lnTo>
                    <a:pt x="722" y="160"/>
                  </a:lnTo>
                  <a:lnTo>
                    <a:pt x="722" y="142"/>
                  </a:lnTo>
                  <a:lnTo>
                    <a:pt x="741" y="142"/>
                  </a:lnTo>
                  <a:lnTo>
                    <a:pt x="762" y="142"/>
                  </a:lnTo>
                  <a:lnTo>
                    <a:pt x="781" y="125"/>
                  </a:lnTo>
                  <a:lnTo>
                    <a:pt x="802" y="125"/>
                  </a:lnTo>
                  <a:lnTo>
                    <a:pt x="802" y="106"/>
                  </a:lnTo>
                  <a:lnTo>
                    <a:pt x="821" y="106"/>
                  </a:lnTo>
                  <a:lnTo>
                    <a:pt x="841" y="106"/>
                  </a:lnTo>
                  <a:lnTo>
                    <a:pt x="862" y="106"/>
                  </a:lnTo>
                  <a:lnTo>
                    <a:pt x="862" y="125"/>
                  </a:lnTo>
                  <a:lnTo>
                    <a:pt x="841" y="125"/>
                  </a:lnTo>
                  <a:lnTo>
                    <a:pt x="862" y="125"/>
                  </a:lnTo>
                  <a:lnTo>
                    <a:pt x="881" y="125"/>
                  </a:lnTo>
                  <a:lnTo>
                    <a:pt x="923" y="125"/>
                  </a:lnTo>
                  <a:lnTo>
                    <a:pt x="944" y="125"/>
                  </a:lnTo>
                  <a:lnTo>
                    <a:pt x="963" y="125"/>
                  </a:lnTo>
                  <a:lnTo>
                    <a:pt x="983" y="125"/>
                  </a:lnTo>
                  <a:lnTo>
                    <a:pt x="1004" y="160"/>
                  </a:lnTo>
                  <a:lnTo>
                    <a:pt x="1004" y="179"/>
                  </a:lnTo>
                  <a:lnTo>
                    <a:pt x="1004" y="196"/>
                  </a:lnTo>
                  <a:lnTo>
                    <a:pt x="983" y="213"/>
                  </a:lnTo>
                  <a:lnTo>
                    <a:pt x="1004" y="213"/>
                  </a:lnTo>
                  <a:lnTo>
                    <a:pt x="1004" y="250"/>
                  </a:lnTo>
                  <a:lnTo>
                    <a:pt x="1004" y="269"/>
                  </a:lnTo>
                  <a:lnTo>
                    <a:pt x="1004" y="286"/>
                  </a:lnTo>
                  <a:lnTo>
                    <a:pt x="983" y="286"/>
                  </a:lnTo>
                  <a:lnTo>
                    <a:pt x="963" y="303"/>
                  </a:lnTo>
                  <a:lnTo>
                    <a:pt x="963" y="323"/>
                  </a:lnTo>
                  <a:lnTo>
                    <a:pt x="963" y="340"/>
                  </a:lnTo>
                  <a:lnTo>
                    <a:pt x="963" y="357"/>
                  </a:lnTo>
                  <a:lnTo>
                    <a:pt x="1004" y="357"/>
                  </a:lnTo>
                  <a:lnTo>
                    <a:pt x="1044" y="357"/>
                  </a:lnTo>
                  <a:lnTo>
                    <a:pt x="1063" y="340"/>
                  </a:lnTo>
                  <a:lnTo>
                    <a:pt x="1084" y="340"/>
                  </a:lnTo>
                  <a:lnTo>
                    <a:pt x="1104" y="357"/>
                  </a:lnTo>
                  <a:lnTo>
                    <a:pt x="1123" y="392"/>
                  </a:lnTo>
                  <a:lnTo>
                    <a:pt x="1144" y="392"/>
                  </a:lnTo>
                  <a:lnTo>
                    <a:pt x="1144" y="409"/>
                  </a:lnTo>
                  <a:lnTo>
                    <a:pt x="1144" y="428"/>
                  </a:lnTo>
                  <a:lnTo>
                    <a:pt x="1144" y="446"/>
                  </a:lnTo>
                  <a:lnTo>
                    <a:pt x="1163" y="446"/>
                  </a:lnTo>
                  <a:lnTo>
                    <a:pt x="1184" y="446"/>
                  </a:lnTo>
                  <a:lnTo>
                    <a:pt x="1163" y="446"/>
                  </a:lnTo>
                  <a:lnTo>
                    <a:pt x="1163" y="465"/>
                  </a:lnTo>
                  <a:lnTo>
                    <a:pt x="1144" y="465"/>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7" name="Freeform 1005"/>
            <p:cNvSpPr>
              <a:spLocks/>
            </p:cNvSpPr>
            <p:nvPr/>
          </p:nvSpPr>
          <p:spPr bwMode="gray">
            <a:xfrm>
              <a:off x="3010" y="1536"/>
              <a:ext cx="391" cy="348"/>
            </a:xfrm>
            <a:custGeom>
              <a:avLst/>
              <a:gdLst>
                <a:gd name="T0" fmla="*/ 35 w 782"/>
                <a:gd name="T1" fmla="*/ 134 h 697"/>
                <a:gd name="T2" fmla="*/ 11 w 782"/>
                <a:gd name="T3" fmla="*/ 143 h 697"/>
                <a:gd name="T4" fmla="*/ 6 w 782"/>
                <a:gd name="T5" fmla="*/ 134 h 697"/>
                <a:gd name="T6" fmla="*/ 6 w 782"/>
                <a:gd name="T7" fmla="*/ 129 h 697"/>
                <a:gd name="T8" fmla="*/ 0 w 782"/>
                <a:gd name="T9" fmla="*/ 116 h 697"/>
                <a:gd name="T10" fmla="*/ 0 w 782"/>
                <a:gd name="T11" fmla="*/ 102 h 697"/>
                <a:gd name="T12" fmla="*/ 11 w 782"/>
                <a:gd name="T13" fmla="*/ 98 h 697"/>
                <a:gd name="T14" fmla="*/ 25 w 782"/>
                <a:gd name="T15" fmla="*/ 89 h 697"/>
                <a:gd name="T16" fmla="*/ 30 w 782"/>
                <a:gd name="T17" fmla="*/ 85 h 697"/>
                <a:gd name="T18" fmla="*/ 50 w 782"/>
                <a:gd name="T19" fmla="*/ 71 h 697"/>
                <a:gd name="T20" fmla="*/ 60 w 782"/>
                <a:gd name="T21" fmla="*/ 62 h 697"/>
                <a:gd name="T22" fmla="*/ 66 w 782"/>
                <a:gd name="T23" fmla="*/ 49 h 697"/>
                <a:gd name="T24" fmla="*/ 85 w 782"/>
                <a:gd name="T25" fmla="*/ 36 h 697"/>
                <a:gd name="T26" fmla="*/ 71 w 782"/>
                <a:gd name="T27" fmla="*/ 36 h 697"/>
                <a:gd name="T28" fmla="*/ 75 w 782"/>
                <a:gd name="T29" fmla="*/ 31 h 697"/>
                <a:gd name="T30" fmla="*/ 85 w 782"/>
                <a:gd name="T31" fmla="*/ 27 h 697"/>
                <a:gd name="T32" fmla="*/ 95 w 782"/>
                <a:gd name="T33" fmla="*/ 27 h 697"/>
                <a:gd name="T34" fmla="*/ 105 w 782"/>
                <a:gd name="T35" fmla="*/ 17 h 697"/>
                <a:gd name="T36" fmla="*/ 105 w 782"/>
                <a:gd name="T37" fmla="*/ 17 h 697"/>
                <a:gd name="T38" fmla="*/ 120 w 782"/>
                <a:gd name="T39" fmla="*/ 13 h 697"/>
                <a:gd name="T40" fmla="*/ 125 w 782"/>
                <a:gd name="T41" fmla="*/ 8 h 697"/>
                <a:gd name="T42" fmla="*/ 136 w 782"/>
                <a:gd name="T43" fmla="*/ 0 h 697"/>
                <a:gd name="T44" fmla="*/ 146 w 782"/>
                <a:gd name="T45" fmla="*/ 4 h 697"/>
                <a:gd name="T46" fmla="*/ 151 w 782"/>
                <a:gd name="T47" fmla="*/ 8 h 697"/>
                <a:gd name="T48" fmla="*/ 156 w 782"/>
                <a:gd name="T49" fmla="*/ 4 h 697"/>
                <a:gd name="T50" fmla="*/ 166 w 782"/>
                <a:gd name="T51" fmla="*/ 4 h 697"/>
                <a:gd name="T52" fmla="*/ 176 w 782"/>
                <a:gd name="T53" fmla="*/ 4 h 697"/>
                <a:gd name="T54" fmla="*/ 181 w 782"/>
                <a:gd name="T55" fmla="*/ 4 h 697"/>
                <a:gd name="T56" fmla="*/ 186 w 782"/>
                <a:gd name="T57" fmla="*/ 13 h 697"/>
                <a:gd name="T58" fmla="*/ 181 w 782"/>
                <a:gd name="T59" fmla="*/ 13 h 697"/>
                <a:gd name="T60" fmla="*/ 186 w 782"/>
                <a:gd name="T61" fmla="*/ 22 h 697"/>
                <a:gd name="T62" fmla="*/ 181 w 782"/>
                <a:gd name="T63" fmla="*/ 31 h 697"/>
                <a:gd name="T64" fmla="*/ 186 w 782"/>
                <a:gd name="T65" fmla="*/ 44 h 697"/>
                <a:gd name="T66" fmla="*/ 181 w 782"/>
                <a:gd name="T67" fmla="*/ 53 h 697"/>
                <a:gd name="T68" fmla="*/ 186 w 782"/>
                <a:gd name="T69" fmla="*/ 62 h 697"/>
                <a:gd name="T70" fmla="*/ 191 w 782"/>
                <a:gd name="T71" fmla="*/ 71 h 697"/>
                <a:gd name="T72" fmla="*/ 191 w 782"/>
                <a:gd name="T73" fmla="*/ 85 h 697"/>
                <a:gd name="T74" fmla="*/ 191 w 782"/>
                <a:gd name="T75" fmla="*/ 98 h 697"/>
                <a:gd name="T76" fmla="*/ 171 w 782"/>
                <a:gd name="T77" fmla="*/ 116 h 697"/>
                <a:gd name="T78" fmla="*/ 141 w 782"/>
                <a:gd name="T79" fmla="*/ 121 h 697"/>
                <a:gd name="T80" fmla="*/ 125 w 782"/>
                <a:gd name="T81" fmla="*/ 116 h 697"/>
                <a:gd name="T82" fmla="*/ 120 w 782"/>
                <a:gd name="T83" fmla="*/ 107 h 697"/>
                <a:gd name="T84" fmla="*/ 120 w 782"/>
                <a:gd name="T85" fmla="*/ 98 h 697"/>
                <a:gd name="T86" fmla="*/ 120 w 782"/>
                <a:gd name="T87" fmla="*/ 93 h 697"/>
                <a:gd name="T88" fmla="*/ 136 w 782"/>
                <a:gd name="T89" fmla="*/ 80 h 697"/>
                <a:gd name="T90" fmla="*/ 151 w 782"/>
                <a:gd name="T91" fmla="*/ 71 h 697"/>
                <a:gd name="T92" fmla="*/ 141 w 782"/>
                <a:gd name="T93" fmla="*/ 66 h 697"/>
                <a:gd name="T94" fmla="*/ 125 w 782"/>
                <a:gd name="T95" fmla="*/ 71 h 697"/>
                <a:gd name="T96" fmla="*/ 115 w 782"/>
                <a:gd name="T97" fmla="*/ 80 h 697"/>
                <a:gd name="T98" fmla="*/ 100 w 782"/>
                <a:gd name="T99" fmla="*/ 89 h 697"/>
                <a:gd name="T100" fmla="*/ 95 w 782"/>
                <a:gd name="T101" fmla="*/ 102 h 697"/>
                <a:gd name="T102" fmla="*/ 95 w 782"/>
                <a:gd name="T103" fmla="*/ 111 h 697"/>
                <a:gd name="T104" fmla="*/ 105 w 782"/>
                <a:gd name="T105" fmla="*/ 125 h 697"/>
                <a:gd name="T106" fmla="*/ 91 w 782"/>
                <a:gd name="T107" fmla="*/ 138 h 697"/>
                <a:gd name="T108" fmla="*/ 91 w 782"/>
                <a:gd name="T109" fmla="*/ 151 h 697"/>
                <a:gd name="T110" fmla="*/ 81 w 782"/>
                <a:gd name="T111" fmla="*/ 160 h 697"/>
                <a:gd name="T112" fmla="*/ 66 w 782"/>
                <a:gd name="T113" fmla="*/ 170 h 697"/>
                <a:gd name="T114" fmla="*/ 60 w 782"/>
                <a:gd name="T115" fmla="*/ 160 h 697"/>
                <a:gd name="T116" fmla="*/ 50 w 782"/>
                <a:gd name="T117" fmla="*/ 147 h 697"/>
                <a:gd name="T118" fmla="*/ 46 w 782"/>
                <a:gd name="T119" fmla="*/ 138 h 6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2"/>
                <a:gd name="T181" fmla="*/ 0 h 697"/>
                <a:gd name="T182" fmla="*/ 782 w 782"/>
                <a:gd name="T183" fmla="*/ 697 h 6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2" h="697">
                  <a:moveTo>
                    <a:pt x="181" y="518"/>
                  </a:moveTo>
                  <a:lnTo>
                    <a:pt x="160" y="501"/>
                  </a:lnTo>
                  <a:lnTo>
                    <a:pt x="140" y="538"/>
                  </a:lnTo>
                  <a:lnTo>
                    <a:pt x="100" y="574"/>
                  </a:lnTo>
                  <a:lnTo>
                    <a:pt x="60" y="574"/>
                  </a:lnTo>
                  <a:lnTo>
                    <a:pt x="41" y="574"/>
                  </a:lnTo>
                  <a:lnTo>
                    <a:pt x="21" y="555"/>
                  </a:lnTo>
                  <a:lnTo>
                    <a:pt x="0" y="538"/>
                  </a:lnTo>
                  <a:lnTo>
                    <a:pt x="21" y="538"/>
                  </a:lnTo>
                  <a:lnTo>
                    <a:pt x="21" y="518"/>
                  </a:lnTo>
                  <a:lnTo>
                    <a:pt x="41" y="518"/>
                  </a:lnTo>
                  <a:lnTo>
                    <a:pt x="21" y="518"/>
                  </a:lnTo>
                  <a:lnTo>
                    <a:pt x="0" y="518"/>
                  </a:lnTo>
                  <a:lnTo>
                    <a:pt x="21" y="501"/>
                  </a:lnTo>
                  <a:lnTo>
                    <a:pt x="0" y="465"/>
                  </a:lnTo>
                  <a:lnTo>
                    <a:pt x="0" y="447"/>
                  </a:lnTo>
                  <a:lnTo>
                    <a:pt x="0" y="430"/>
                  </a:lnTo>
                  <a:lnTo>
                    <a:pt x="0" y="411"/>
                  </a:lnTo>
                  <a:lnTo>
                    <a:pt x="21" y="411"/>
                  </a:lnTo>
                  <a:lnTo>
                    <a:pt x="21" y="394"/>
                  </a:lnTo>
                  <a:lnTo>
                    <a:pt x="41" y="394"/>
                  </a:lnTo>
                  <a:lnTo>
                    <a:pt x="41" y="374"/>
                  </a:lnTo>
                  <a:lnTo>
                    <a:pt x="81" y="374"/>
                  </a:lnTo>
                  <a:lnTo>
                    <a:pt x="100" y="357"/>
                  </a:lnTo>
                  <a:lnTo>
                    <a:pt x="121" y="340"/>
                  </a:lnTo>
                  <a:lnTo>
                    <a:pt x="140" y="340"/>
                  </a:lnTo>
                  <a:lnTo>
                    <a:pt x="121" y="340"/>
                  </a:lnTo>
                  <a:lnTo>
                    <a:pt x="160" y="321"/>
                  </a:lnTo>
                  <a:lnTo>
                    <a:pt x="181" y="286"/>
                  </a:lnTo>
                  <a:lnTo>
                    <a:pt x="200" y="286"/>
                  </a:lnTo>
                  <a:lnTo>
                    <a:pt x="221" y="267"/>
                  </a:lnTo>
                  <a:lnTo>
                    <a:pt x="221" y="250"/>
                  </a:lnTo>
                  <a:lnTo>
                    <a:pt x="240" y="250"/>
                  </a:lnTo>
                  <a:lnTo>
                    <a:pt x="240" y="232"/>
                  </a:lnTo>
                  <a:lnTo>
                    <a:pt x="240" y="215"/>
                  </a:lnTo>
                  <a:lnTo>
                    <a:pt x="261" y="198"/>
                  </a:lnTo>
                  <a:lnTo>
                    <a:pt x="300" y="179"/>
                  </a:lnTo>
                  <a:lnTo>
                    <a:pt x="321" y="179"/>
                  </a:lnTo>
                  <a:lnTo>
                    <a:pt x="340" y="144"/>
                  </a:lnTo>
                  <a:lnTo>
                    <a:pt x="361" y="108"/>
                  </a:lnTo>
                  <a:lnTo>
                    <a:pt x="321" y="125"/>
                  </a:lnTo>
                  <a:lnTo>
                    <a:pt x="281" y="144"/>
                  </a:lnTo>
                  <a:lnTo>
                    <a:pt x="300" y="125"/>
                  </a:lnTo>
                  <a:lnTo>
                    <a:pt x="321" y="125"/>
                  </a:lnTo>
                  <a:lnTo>
                    <a:pt x="300" y="125"/>
                  </a:lnTo>
                  <a:lnTo>
                    <a:pt x="300" y="108"/>
                  </a:lnTo>
                  <a:lnTo>
                    <a:pt x="321" y="108"/>
                  </a:lnTo>
                  <a:lnTo>
                    <a:pt x="340" y="108"/>
                  </a:lnTo>
                  <a:lnTo>
                    <a:pt x="361" y="108"/>
                  </a:lnTo>
                  <a:lnTo>
                    <a:pt x="380" y="125"/>
                  </a:lnTo>
                  <a:lnTo>
                    <a:pt x="380" y="108"/>
                  </a:lnTo>
                  <a:lnTo>
                    <a:pt x="380" y="88"/>
                  </a:lnTo>
                  <a:lnTo>
                    <a:pt x="400" y="88"/>
                  </a:lnTo>
                  <a:lnTo>
                    <a:pt x="421" y="71"/>
                  </a:lnTo>
                  <a:lnTo>
                    <a:pt x="400" y="71"/>
                  </a:lnTo>
                  <a:lnTo>
                    <a:pt x="421" y="54"/>
                  </a:lnTo>
                  <a:lnTo>
                    <a:pt x="421" y="71"/>
                  </a:lnTo>
                  <a:lnTo>
                    <a:pt x="440" y="54"/>
                  </a:lnTo>
                  <a:lnTo>
                    <a:pt x="463" y="54"/>
                  </a:lnTo>
                  <a:lnTo>
                    <a:pt x="482" y="54"/>
                  </a:lnTo>
                  <a:lnTo>
                    <a:pt x="503" y="54"/>
                  </a:lnTo>
                  <a:lnTo>
                    <a:pt x="522" y="35"/>
                  </a:lnTo>
                  <a:lnTo>
                    <a:pt x="503" y="35"/>
                  </a:lnTo>
                  <a:lnTo>
                    <a:pt x="503" y="17"/>
                  </a:lnTo>
                  <a:lnTo>
                    <a:pt x="522" y="17"/>
                  </a:lnTo>
                  <a:lnTo>
                    <a:pt x="542" y="0"/>
                  </a:lnTo>
                  <a:lnTo>
                    <a:pt x="542" y="17"/>
                  </a:lnTo>
                  <a:lnTo>
                    <a:pt x="563" y="17"/>
                  </a:lnTo>
                  <a:lnTo>
                    <a:pt x="582" y="17"/>
                  </a:lnTo>
                  <a:lnTo>
                    <a:pt x="603" y="0"/>
                  </a:lnTo>
                  <a:lnTo>
                    <a:pt x="622" y="17"/>
                  </a:lnTo>
                  <a:lnTo>
                    <a:pt x="603" y="35"/>
                  </a:lnTo>
                  <a:lnTo>
                    <a:pt x="582" y="54"/>
                  </a:lnTo>
                  <a:lnTo>
                    <a:pt x="622" y="35"/>
                  </a:lnTo>
                  <a:lnTo>
                    <a:pt x="622" y="17"/>
                  </a:lnTo>
                  <a:lnTo>
                    <a:pt x="643" y="17"/>
                  </a:lnTo>
                  <a:lnTo>
                    <a:pt x="643" y="35"/>
                  </a:lnTo>
                  <a:lnTo>
                    <a:pt x="663" y="17"/>
                  </a:lnTo>
                  <a:lnTo>
                    <a:pt x="682" y="17"/>
                  </a:lnTo>
                  <a:lnTo>
                    <a:pt x="682" y="0"/>
                  </a:lnTo>
                  <a:lnTo>
                    <a:pt x="703" y="17"/>
                  </a:lnTo>
                  <a:lnTo>
                    <a:pt x="703" y="35"/>
                  </a:lnTo>
                  <a:lnTo>
                    <a:pt x="703" y="17"/>
                  </a:lnTo>
                  <a:lnTo>
                    <a:pt x="722" y="17"/>
                  </a:lnTo>
                  <a:lnTo>
                    <a:pt x="743" y="17"/>
                  </a:lnTo>
                  <a:lnTo>
                    <a:pt x="762" y="35"/>
                  </a:lnTo>
                  <a:lnTo>
                    <a:pt x="743" y="54"/>
                  </a:lnTo>
                  <a:lnTo>
                    <a:pt x="722" y="54"/>
                  </a:lnTo>
                  <a:lnTo>
                    <a:pt x="703" y="54"/>
                  </a:lnTo>
                  <a:lnTo>
                    <a:pt x="722" y="54"/>
                  </a:lnTo>
                  <a:lnTo>
                    <a:pt x="743" y="71"/>
                  </a:lnTo>
                  <a:lnTo>
                    <a:pt x="762" y="71"/>
                  </a:lnTo>
                  <a:lnTo>
                    <a:pt x="743" y="88"/>
                  </a:lnTo>
                  <a:lnTo>
                    <a:pt x="722" y="108"/>
                  </a:lnTo>
                  <a:lnTo>
                    <a:pt x="703" y="108"/>
                  </a:lnTo>
                  <a:lnTo>
                    <a:pt x="722" y="125"/>
                  </a:lnTo>
                  <a:lnTo>
                    <a:pt x="743" y="144"/>
                  </a:lnTo>
                  <a:lnTo>
                    <a:pt x="743" y="161"/>
                  </a:lnTo>
                  <a:lnTo>
                    <a:pt x="743" y="179"/>
                  </a:lnTo>
                  <a:lnTo>
                    <a:pt x="722" y="179"/>
                  </a:lnTo>
                  <a:lnTo>
                    <a:pt x="722" y="198"/>
                  </a:lnTo>
                  <a:lnTo>
                    <a:pt x="722" y="215"/>
                  </a:lnTo>
                  <a:lnTo>
                    <a:pt x="743" y="232"/>
                  </a:lnTo>
                  <a:lnTo>
                    <a:pt x="762" y="250"/>
                  </a:lnTo>
                  <a:lnTo>
                    <a:pt x="743" y="250"/>
                  </a:lnTo>
                  <a:lnTo>
                    <a:pt x="743" y="267"/>
                  </a:lnTo>
                  <a:lnTo>
                    <a:pt x="743" y="286"/>
                  </a:lnTo>
                  <a:lnTo>
                    <a:pt x="762" y="286"/>
                  </a:lnTo>
                  <a:lnTo>
                    <a:pt x="762" y="303"/>
                  </a:lnTo>
                  <a:lnTo>
                    <a:pt x="762" y="321"/>
                  </a:lnTo>
                  <a:lnTo>
                    <a:pt x="762" y="340"/>
                  </a:lnTo>
                  <a:lnTo>
                    <a:pt x="782" y="340"/>
                  </a:lnTo>
                  <a:lnTo>
                    <a:pt x="782" y="357"/>
                  </a:lnTo>
                  <a:lnTo>
                    <a:pt x="762" y="394"/>
                  </a:lnTo>
                  <a:lnTo>
                    <a:pt x="722" y="430"/>
                  </a:lnTo>
                  <a:lnTo>
                    <a:pt x="703" y="447"/>
                  </a:lnTo>
                  <a:lnTo>
                    <a:pt x="682" y="465"/>
                  </a:lnTo>
                  <a:lnTo>
                    <a:pt x="622" y="484"/>
                  </a:lnTo>
                  <a:lnTo>
                    <a:pt x="582" y="484"/>
                  </a:lnTo>
                  <a:lnTo>
                    <a:pt x="563" y="484"/>
                  </a:lnTo>
                  <a:lnTo>
                    <a:pt x="542" y="501"/>
                  </a:lnTo>
                  <a:lnTo>
                    <a:pt x="522" y="484"/>
                  </a:lnTo>
                  <a:lnTo>
                    <a:pt x="503" y="465"/>
                  </a:lnTo>
                  <a:lnTo>
                    <a:pt x="482" y="465"/>
                  </a:lnTo>
                  <a:lnTo>
                    <a:pt x="482" y="447"/>
                  </a:lnTo>
                  <a:lnTo>
                    <a:pt x="482" y="430"/>
                  </a:lnTo>
                  <a:lnTo>
                    <a:pt x="503" y="430"/>
                  </a:lnTo>
                  <a:lnTo>
                    <a:pt x="482" y="411"/>
                  </a:lnTo>
                  <a:lnTo>
                    <a:pt x="482" y="394"/>
                  </a:lnTo>
                  <a:lnTo>
                    <a:pt x="463" y="394"/>
                  </a:lnTo>
                  <a:lnTo>
                    <a:pt x="463" y="374"/>
                  </a:lnTo>
                  <a:lnTo>
                    <a:pt x="482" y="374"/>
                  </a:lnTo>
                  <a:lnTo>
                    <a:pt x="463" y="374"/>
                  </a:lnTo>
                  <a:lnTo>
                    <a:pt x="503" y="357"/>
                  </a:lnTo>
                  <a:lnTo>
                    <a:pt x="542" y="321"/>
                  </a:lnTo>
                  <a:lnTo>
                    <a:pt x="563" y="303"/>
                  </a:lnTo>
                  <a:lnTo>
                    <a:pt x="582" y="286"/>
                  </a:lnTo>
                  <a:lnTo>
                    <a:pt x="603" y="286"/>
                  </a:lnTo>
                  <a:lnTo>
                    <a:pt x="622" y="286"/>
                  </a:lnTo>
                  <a:lnTo>
                    <a:pt x="603" y="267"/>
                  </a:lnTo>
                  <a:lnTo>
                    <a:pt x="563" y="267"/>
                  </a:lnTo>
                  <a:lnTo>
                    <a:pt x="542" y="250"/>
                  </a:lnTo>
                  <a:lnTo>
                    <a:pt x="503" y="267"/>
                  </a:lnTo>
                  <a:lnTo>
                    <a:pt x="503" y="286"/>
                  </a:lnTo>
                  <a:lnTo>
                    <a:pt x="482" y="286"/>
                  </a:lnTo>
                  <a:lnTo>
                    <a:pt x="482" y="303"/>
                  </a:lnTo>
                  <a:lnTo>
                    <a:pt x="463" y="321"/>
                  </a:lnTo>
                  <a:lnTo>
                    <a:pt x="421" y="340"/>
                  </a:lnTo>
                  <a:lnTo>
                    <a:pt x="421" y="357"/>
                  </a:lnTo>
                  <a:lnTo>
                    <a:pt x="400" y="357"/>
                  </a:lnTo>
                  <a:lnTo>
                    <a:pt x="380" y="374"/>
                  </a:lnTo>
                  <a:lnTo>
                    <a:pt x="380" y="394"/>
                  </a:lnTo>
                  <a:lnTo>
                    <a:pt x="380" y="411"/>
                  </a:lnTo>
                  <a:lnTo>
                    <a:pt x="361" y="430"/>
                  </a:lnTo>
                  <a:lnTo>
                    <a:pt x="361" y="447"/>
                  </a:lnTo>
                  <a:lnTo>
                    <a:pt x="380" y="447"/>
                  </a:lnTo>
                  <a:lnTo>
                    <a:pt x="380" y="465"/>
                  </a:lnTo>
                  <a:lnTo>
                    <a:pt x="421" y="484"/>
                  </a:lnTo>
                  <a:lnTo>
                    <a:pt x="421" y="501"/>
                  </a:lnTo>
                  <a:lnTo>
                    <a:pt x="400" y="518"/>
                  </a:lnTo>
                  <a:lnTo>
                    <a:pt x="380" y="538"/>
                  </a:lnTo>
                  <a:lnTo>
                    <a:pt x="361" y="555"/>
                  </a:lnTo>
                  <a:lnTo>
                    <a:pt x="340" y="574"/>
                  </a:lnTo>
                  <a:lnTo>
                    <a:pt x="340" y="591"/>
                  </a:lnTo>
                  <a:lnTo>
                    <a:pt x="361" y="607"/>
                  </a:lnTo>
                  <a:lnTo>
                    <a:pt x="361" y="626"/>
                  </a:lnTo>
                  <a:lnTo>
                    <a:pt x="340" y="626"/>
                  </a:lnTo>
                  <a:lnTo>
                    <a:pt x="321" y="643"/>
                  </a:lnTo>
                  <a:lnTo>
                    <a:pt x="300" y="643"/>
                  </a:lnTo>
                  <a:lnTo>
                    <a:pt x="281" y="660"/>
                  </a:lnTo>
                  <a:lnTo>
                    <a:pt x="261" y="680"/>
                  </a:lnTo>
                  <a:lnTo>
                    <a:pt x="240" y="697"/>
                  </a:lnTo>
                  <a:lnTo>
                    <a:pt x="240" y="680"/>
                  </a:lnTo>
                  <a:lnTo>
                    <a:pt x="240" y="643"/>
                  </a:lnTo>
                  <a:lnTo>
                    <a:pt x="221" y="626"/>
                  </a:lnTo>
                  <a:lnTo>
                    <a:pt x="221" y="607"/>
                  </a:lnTo>
                  <a:lnTo>
                    <a:pt x="200" y="591"/>
                  </a:lnTo>
                  <a:lnTo>
                    <a:pt x="200" y="574"/>
                  </a:lnTo>
                  <a:lnTo>
                    <a:pt x="181" y="574"/>
                  </a:lnTo>
                  <a:lnTo>
                    <a:pt x="181" y="555"/>
                  </a:lnTo>
                  <a:lnTo>
                    <a:pt x="181" y="538"/>
                  </a:lnTo>
                  <a:lnTo>
                    <a:pt x="181" y="5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08" name="Freeform 1006"/>
            <p:cNvSpPr>
              <a:spLocks/>
            </p:cNvSpPr>
            <p:nvPr/>
          </p:nvSpPr>
          <p:spPr bwMode="gray">
            <a:xfrm>
              <a:off x="3220" y="1357"/>
              <a:ext cx="2642" cy="867"/>
            </a:xfrm>
            <a:custGeom>
              <a:avLst/>
              <a:gdLst>
                <a:gd name="T0" fmla="*/ 935 w 5283"/>
                <a:gd name="T1" fmla="*/ 322 h 1735"/>
                <a:gd name="T2" fmla="*/ 929 w 5283"/>
                <a:gd name="T3" fmla="*/ 268 h 1735"/>
                <a:gd name="T4" fmla="*/ 970 w 5283"/>
                <a:gd name="T5" fmla="*/ 219 h 1735"/>
                <a:gd name="T6" fmla="*/ 1060 w 5283"/>
                <a:gd name="T7" fmla="*/ 197 h 1735"/>
                <a:gd name="T8" fmla="*/ 1126 w 5283"/>
                <a:gd name="T9" fmla="*/ 192 h 1735"/>
                <a:gd name="T10" fmla="*/ 1055 w 5283"/>
                <a:gd name="T11" fmla="*/ 250 h 1735"/>
                <a:gd name="T12" fmla="*/ 1101 w 5283"/>
                <a:gd name="T13" fmla="*/ 250 h 1735"/>
                <a:gd name="T14" fmla="*/ 1151 w 5283"/>
                <a:gd name="T15" fmla="*/ 210 h 1735"/>
                <a:gd name="T16" fmla="*/ 1236 w 5283"/>
                <a:gd name="T17" fmla="*/ 179 h 1735"/>
                <a:gd name="T18" fmla="*/ 1261 w 5283"/>
                <a:gd name="T19" fmla="*/ 152 h 1735"/>
                <a:gd name="T20" fmla="*/ 1296 w 5283"/>
                <a:gd name="T21" fmla="*/ 139 h 1735"/>
                <a:gd name="T22" fmla="*/ 1170 w 5283"/>
                <a:gd name="T23" fmla="*/ 103 h 1735"/>
                <a:gd name="T24" fmla="*/ 1085 w 5283"/>
                <a:gd name="T25" fmla="*/ 94 h 1735"/>
                <a:gd name="T26" fmla="*/ 985 w 5283"/>
                <a:gd name="T27" fmla="*/ 67 h 1735"/>
                <a:gd name="T28" fmla="*/ 880 w 5283"/>
                <a:gd name="T29" fmla="*/ 80 h 1735"/>
                <a:gd name="T30" fmla="*/ 834 w 5283"/>
                <a:gd name="T31" fmla="*/ 58 h 1735"/>
                <a:gd name="T32" fmla="*/ 734 w 5283"/>
                <a:gd name="T33" fmla="*/ 58 h 1735"/>
                <a:gd name="T34" fmla="*/ 713 w 5283"/>
                <a:gd name="T35" fmla="*/ 40 h 1735"/>
                <a:gd name="T36" fmla="*/ 683 w 5283"/>
                <a:gd name="T37" fmla="*/ 13 h 1735"/>
                <a:gd name="T38" fmla="*/ 593 w 5283"/>
                <a:gd name="T39" fmla="*/ 22 h 1735"/>
                <a:gd name="T40" fmla="*/ 503 w 5283"/>
                <a:gd name="T41" fmla="*/ 54 h 1735"/>
                <a:gd name="T42" fmla="*/ 438 w 5283"/>
                <a:gd name="T43" fmla="*/ 80 h 1735"/>
                <a:gd name="T44" fmla="*/ 423 w 5283"/>
                <a:gd name="T45" fmla="*/ 112 h 1735"/>
                <a:gd name="T46" fmla="*/ 388 w 5283"/>
                <a:gd name="T47" fmla="*/ 71 h 1735"/>
                <a:gd name="T48" fmla="*/ 352 w 5283"/>
                <a:gd name="T49" fmla="*/ 112 h 1735"/>
                <a:gd name="T50" fmla="*/ 282 w 5283"/>
                <a:gd name="T51" fmla="*/ 121 h 1735"/>
                <a:gd name="T52" fmla="*/ 201 w 5283"/>
                <a:gd name="T53" fmla="*/ 130 h 1735"/>
                <a:gd name="T54" fmla="*/ 171 w 5283"/>
                <a:gd name="T55" fmla="*/ 148 h 1735"/>
                <a:gd name="T56" fmla="*/ 116 w 5283"/>
                <a:gd name="T57" fmla="*/ 148 h 1735"/>
                <a:gd name="T58" fmla="*/ 156 w 5283"/>
                <a:gd name="T59" fmla="*/ 130 h 1735"/>
                <a:gd name="T60" fmla="*/ 76 w 5283"/>
                <a:gd name="T61" fmla="*/ 121 h 1735"/>
                <a:gd name="T62" fmla="*/ 81 w 5283"/>
                <a:gd name="T63" fmla="*/ 156 h 1735"/>
                <a:gd name="T64" fmla="*/ 71 w 5283"/>
                <a:gd name="T65" fmla="*/ 201 h 1735"/>
                <a:gd name="T66" fmla="*/ 36 w 5283"/>
                <a:gd name="T67" fmla="*/ 219 h 1735"/>
                <a:gd name="T68" fmla="*/ 16 w 5283"/>
                <a:gd name="T69" fmla="*/ 246 h 1735"/>
                <a:gd name="T70" fmla="*/ 31 w 5283"/>
                <a:gd name="T71" fmla="*/ 268 h 1735"/>
                <a:gd name="T72" fmla="*/ 26 w 5283"/>
                <a:gd name="T73" fmla="*/ 313 h 1735"/>
                <a:gd name="T74" fmla="*/ 71 w 5283"/>
                <a:gd name="T75" fmla="*/ 335 h 1735"/>
                <a:gd name="T76" fmla="*/ 106 w 5283"/>
                <a:gd name="T77" fmla="*/ 353 h 1735"/>
                <a:gd name="T78" fmla="*/ 141 w 5283"/>
                <a:gd name="T79" fmla="*/ 340 h 1735"/>
                <a:gd name="T80" fmla="*/ 181 w 5283"/>
                <a:gd name="T81" fmla="*/ 380 h 1735"/>
                <a:gd name="T82" fmla="*/ 222 w 5283"/>
                <a:gd name="T83" fmla="*/ 394 h 1735"/>
                <a:gd name="T84" fmla="*/ 222 w 5283"/>
                <a:gd name="T85" fmla="*/ 362 h 1735"/>
                <a:gd name="T86" fmla="*/ 262 w 5283"/>
                <a:gd name="T87" fmla="*/ 335 h 1735"/>
                <a:gd name="T88" fmla="*/ 252 w 5283"/>
                <a:gd name="T89" fmla="*/ 371 h 1735"/>
                <a:gd name="T90" fmla="*/ 257 w 5283"/>
                <a:gd name="T91" fmla="*/ 394 h 1735"/>
                <a:gd name="T92" fmla="*/ 287 w 5283"/>
                <a:gd name="T93" fmla="*/ 412 h 1735"/>
                <a:gd name="T94" fmla="*/ 337 w 5283"/>
                <a:gd name="T95" fmla="*/ 433 h 1735"/>
                <a:gd name="T96" fmla="*/ 378 w 5283"/>
                <a:gd name="T97" fmla="*/ 416 h 1735"/>
                <a:gd name="T98" fmla="*/ 407 w 5283"/>
                <a:gd name="T99" fmla="*/ 420 h 1735"/>
                <a:gd name="T100" fmla="*/ 438 w 5283"/>
                <a:gd name="T101" fmla="*/ 394 h 1735"/>
                <a:gd name="T102" fmla="*/ 518 w 5283"/>
                <a:gd name="T103" fmla="*/ 327 h 1735"/>
                <a:gd name="T104" fmla="*/ 593 w 5283"/>
                <a:gd name="T105" fmla="*/ 309 h 1735"/>
                <a:gd name="T106" fmla="*/ 678 w 5283"/>
                <a:gd name="T107" fmla="*/ 309 h 1735"/>
                <a:gd name="T108" fmla="*/ 779 w 5283"/>
                <a:gd name="T109" fmla="*/ 295 h 1735"/>
                <a:gd name="T110" fmla="*/ 849 w 5283"/>
                <a:gd name="T111" fmla="*/ 313 h 1735"/>
                <a:gd name="T112" fmla="*/ 884 w 5283"/>
                <a:gd name="T113" fmla="*/ 344 h 17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3"/>
                <a:gd name="T172" fmla="*/ 0 h 1735"/>
                <a:gd name="T173" fmla="*/ 5283 w 5283"/>
                <a:gd name="T174" fmla="*/ 1735 h 17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3" h="1735">
                  <a:moveTo>
                    <a:pt x="3457" y="1486"/>
                  </a:moveTo>
                  <a:lnTo>
                    <a:pt x="3497" y="1486"/>
                  </a:lnTo>
                  <a:lnTo>
                    <a:pt x="3536" y="1505"/>
                  </a:lnTo>
                  <a:lnTo>
                    <a:pt x="3576" y="1486"/>
                  </a:lnTo>
                  <a:lnTo>
                    <a:pt x="3597" y="1468"/>
                  </a:lnTo>
                  <a:lnTo>
                    <a:pt x="3637" y="1415"/>
                  </a:lnTo>
                  <a:lnTo>
                    <a:pt x="3657" y="1378"/>
                  </a:lnTo>
                  <a:lnTo>
                    <a:pt x="3697" y="1342"/>
                  </a:lnTo>
                  <a:lnTo>
                    <a:pt x="3716" y="1325"/>
                  </a:lnTo>
                  <a:lnTo>
                    <a:pt x="3737" y="1290"/>
                  </a:lnTo>
                  <a:lnTo>
                    <a:pt x="3737" y="1273"/>
                  </a:lnTo>
                  <a:lnTo>
                    <a:pt x="3737" y="1236"/>
                  </a:lnTo>
                  <a:lnTo>
                    <a:pt x="3756" y="1236"/>
                  </a:lnTo>
                  <a:lnTo>
                    <a:pt x="3756" y="1200"/>
                  </a:lnTo>
                  <a:lnTo>
                    <a:pt x="3776" y="1182"/>
                  </a:lnTo>
                  <a:lnTo>
                    <a:pt x="3776" y="1165"/>
                  </a:lnTo>
                  <a:lnTo>
                    <a:pt x="3776" y="1146"/>
                  </a:lnTo>
                  <a:lnTo>
                    <a:pt x="3756" y="1110"/>
                  </a:lnTo>
                  <a:lnTo>
                    <a:pt x="3737" y="1092"/>
                  </a:lnTo>
                  <a:lnTo>
                    <a:pt x="3716" y="1075"/>
                  </a:lnTo>
                  <a:lnTo>
                    <a:pt x="3657" y="1092"/>
                  </a:lnTo>
                  <a:lnTo>
                    <a:pt x="3616" y="1075"/>
                  </a:lnTo>
                  <a:lnTo>
                    <a:pt x="3597" y="1056"/>
                  </a:lnTo>
                  <a:lnTo>
                    <a:pt x="3637" y="1021"/>
                  </a:lnTo>
                  <a:lnTo>
                    <a:pt x="3657" y="985"/>
                  </a:lnTo>
                  <a:lnTo>
                    <a:pt x="3697" y="966"/>
                  </a:lnTo>
                  <a:lnTo>
                    <a:pt x="3737" y="933"/>
                  </a:lnTo>
                  <a:lnTo>
                    <a:pt x="3776" y="897"/>
                  </a:lnTo>
                  <a:lnTo>
                    <a:pt x="3816" y="879"/>
                  </a:lnTo>
                  <a:lnTo>
                    <a:pt x="3877" y="879"/>
                  </a:lnTo>
                  <a:lnTo>
                    <a:pt x="3958" y="879"/>
                  </a:lnTo>
                  <a:lnTo>
                    <a:pt x="4019" y="860"/>
                  </a:lnTo>
                  <a:lnTo>
                    <a:pt x="4058" y="879"/>
                  </a:lnTo>
                  <a:lnTo>
                    <a:pt x="4098" y="879"/>
                  </a:lnTo>
                  <a:lnTo>
                    <a:pt x="4119" y="879"/>
                  </a:lnTo>
                  <a:lnTo>
                    <a:pt x="4138" y="879"/>
                  </a:lnTo>
                  <a:lnTo>
                    <a:pt x="4158" y="879"/>
                  </a:lnTo>
                  <a:lnTo>
                    <a:pt x="4179" y="879"/>
                  </a:lnTo>
                  <a:lnTo>
                    <a:pt x="4198" y="824"/>
                  </a:lnTo>
                  <a:lnTo>
                    <a:pt x="4238" y="789"/>
                  </a:lnTo>
                  <a:lnTo>
                    <a:pt x="4298" y="770"/>
                  </a:lnTo>
                  <a:lnTo>
                    <a:pt x="4338" y="770"/>
                  </a:lnTo>
                  <a:lnTo>
                    <a:pt x="4380" y="770"/>
                  </a:lnTo>
                  <a:lnTo>
                    <a:pt x="4359" y="789"/>
                  </a:lnTo>
                  <a:lnTo>
                    <a:pt x="4359" y="806"/>
                  </a:lnTo>
                  <a:lnTo>
                    <a:pt x="4380" y="806"/>
                  </a:lnTo>
                  <a:lnTo>
                    <a:pt x="4401" y="806"/>
                  </a:lnTo>
                  <a:lnTo>
                    <a:pt x="4461" y="753"/>
                  </a:lnTo>
                  <a:lnTo>
                    <a:pt x="4480" y="753"/>
                  </a:lnTo>
                  <a:lnTo>
                    <a:pt x="4501" y="770"/>
                  </a:lnTo>
                  <a:lnTo>
                    <a:pt x="4461" y="806"/>
                  </a:lnTo>
                  <a:lnTo>
                    <a:pt x="4421" y="824"/>
                  </a:lnTo>
                  <a:lnTo>
                    <a:pt x="4401" y="824"/>
                  </a:lnTo>
                  <a:lnTo>
                    <a:pt x="4380" y="843"/>
                  </a:lnTo>
                  <a:lnTo>
                    <a:pt x="4338" y="879"/>
                  </a:lnTo>
                  <a:lnTo>
                    <a:pt x="4338" y="914"/>
                  </a:lnTo>
                  <a:lnTo>
                    <a:pt x="4298" y="933"/>
                  </a:lnTo>
                  <a:lnTo>
                    <a:pt x="4259" y="950"/>
                  </a:lnTo>
                  <a:lnTo>
                    <a:pt x="4238" y="966"/>
                  </a:lnTo>
                  <a:lnTo>
                    <a:pt x="4219" y="1002"/>
                  </a:lnTo>
                  <a:lnTo>
                    <a:pt x="4238" y="1056"/>
                  </a:lnTo>
                  <a:lnTo>
                    <a:pt x="4259" y="1129"/>
                  </a:lnTo>
                  <a:lnTo>
                    <a:pt x="4259" y="1182"/>
                  </a:lnTo>
                  <a:lnTo>
                    <a:pt x="4298" y="1146"/>
                  </a:lnTo>
                  <a:lnTo>
                    <a:pt x="4319" y="1110"/>
                  </a:lnTo>
                  <a:lnTo>
                    <a:pt x="4359" y="1092"/>
                  </a:lnTo>
                  <a:lnTo>
                    <a:pt x="4359" y="1056"/>
                  </a:lnTo>
                  <a:lnTo>
                    <a:pt x="4401" y="1056"/>
                  </a:lnTo>
                  <a:lnTo>
                    <a:pt x="4401" y="1039"/>
                  </a:lnTo>
                  <a:lnTo>
                    <a:pt x="4401" y="1002"/>
                  </a:lnTo>
                  <a:lnTo>
                    <a:pt x="4421" y="985"/>
                  </a:lnTo>
                  <a:lnTo>
                    <a:pt x="4440" y="985"/>
                  </a:lnTo>
                  <a:lnTo>
                    <a:pt x="4440" y="966"/>
                  </a:lnTo>
                  <a:lnTo>
                    <a:pt x="4440" y="950"/>
                  </a:lnTo>
                  <a:lnTo>
                    <a:pt x="4440" y="933"/>
                  </a:lnTo>
                  <a:lnTo>
                    <a:pt x="4461" y="879"/>
                  </a:lnTo>
                  <a:lnTo>
                    <a:pt x="4521" y="843"/>
                  </a:lnTo>
                  <a:lnTo>
                    <a:pt x="4542" y="824"/>
                  </a:lnTo>
                  <a:lnTo>
                    <a:pt x="4580" y="824"/>
                  </a:lnTo>
                  <a:lnTo>
                    <a:pt x="4601" y="843"/>
                  </a:lnTo>
                  <a:lnTo>
                    <a:pt x="4620" y="860"/>
                  </a:lnTo>
                  <a:lnTo>
                    <a:pt x="4661" y="843"/>
                  </a:lnTo>
                  <a:lnTo>
                    <a:pt x="4720" y="824"/>
                  </a:lnTo>
                  <a:lnTo>
                    <a:pt x="4760" y="806"/>
                  </a:lnTo>
                  <a:lnTo>
                    <a:pt x="4782" y="770"/>
                  </a:lnTo>
                  <a:lnTo>
                    <a:pt x="4841" y="753"/>
                  </a:lnTo>
                  <a:lnTo>
                    <a:pt x="4862" y="753"/>
                  </a:lnTo>
                  <a:lnTo>
                    <a:pt x="4924" y="735"/>
                  </a:lnTo>
                  <a:lnTo>
                    <a:pt x="4962" y="735"/>
                  </a:lnTo>
                  <a:lnTo>
                    <a:pt x="4943" y="716"/>
                  </a:lnTo>
                  <a:lnTo>
                    <a:pt x="4924" y="699"/>
                  </a:lnTo>
                  <a:lnTo>
                    <a:pt x="4924" y="680"/>
                  </a:lnTo>
                  <a:lnTo>
                    <a:pt x="4903" y="680"/>
                  </a:lnTo>
                  <a:lnTo>
                    <a:pt x="4924" y="645"/>
                  </a:lnTo>
                  <a:lnTo>
                    <a:pt x="4962" y="645"/>
                  </a:lnTo>
                  <a:lnTo>
                    <a:pt x="4983" y="626"/>
                  </a:lnTo>
                  <a:lnTo>
                    <a:pt x="4983" y="609"/>
                  </a:lnTo>
                  <a:lnTo>
                    <a:pt x="4983" y="593"/>
                  </a:lnTo>
                  <a:lnTo>
                    <a:pt x="5002" y="593"/>
                  </a:lnTo>
                  <a:lnTo>
                    <a:pt x="5043" y="609"/>
                  </a:lnTo>
                  <a:lnTo>
                    <a:pt x="5102" y="645"/>
                  </a:lnTo>
                  <a:lnTo>
                    <a:pt x="5123" y="645"/>
                  </a:lnTo>
                  <a:lnTo>
                    <a:pt x="5183" y="662"/>
                  </a:lnTo>
                  <a:lnTo>
                    <a:pt x="5183" y="645"/>
                  </a:lnTo>
                  <a:lnTo>
                    <a:pt x="5202" y="645"/>
                  </a:lnTo>
                  <a:lnTo>
                    <a:pt x="5202" y="626"/>
                  </a:lnTo>
                  <a:lnTo>
                    <a:pt x="5242" y="609"/>
                  </a:lnTo>
                  <a:lnTo>
                    <a:pt x="5283" y="593"/>
                  </a:lnTo>
                  <a:lnTo>
                    <a:pt x="5242" y="574"/>
                  </a:lnTo>
                  <a:lnTo>
                    <a:pt x="5183" y="557"/>
                  </a:lnTo>
                  <a:lnTo>
                    <a:pt x="5142" y="538"/>
                  </a:lnTo>
                  <a:lnTo>
                    <a:pt x="5102" y="520"/>
                  </a:lnTo>
                  <a:lnTo>
                    <a:pt x="5043" y="503"/>
                  </a:lnTo>
                  <a:lnTo>
                    <a:pt x="5002" y="467"/>
                  </a:lnTo>
                  <a:lnTo>
                    <a:pt x="4962" y="467"/>
                  </a:lnTo>
                  <a:lnTo>
                    <a:pt x="4903" y="430"/>
                  </a:lnTo>
                  <a:lnTo>
                    <a:pt x="4841" y="413"/>
                  </a:lnTo>
                  <a:lnTo>
                    <a:pt x="4782" y="413"/>
                  </a:lnTo>
                  <a:lnTo>
                    <a:pt x="4720" y="413"/>
                  </a:lnTo>
                  <a:lnTo>
                    <a:pt x="4680" y="413"/>
                  </a:lnTo>
                  <a:lnTo>
                    <a:pt x="4661" y="413"/>
                  </a:lnTo>
                  <a:lnTo>
                    <a:pt x="4661" y="467"/>
                  </a:lnTo>
                  <a:lnTo>
                    <a:pt x="4641" y="449"/>
                  </a:lnTo>
                  <a:lnTo>
                    <a:pt x="4620" y="430"/>
                  </a:lnTo>
                  <a:lnTo>
                    <a:pt x="4601" y="413"/>
                  </a:lnTo>
                  <a:lnTo>
                    <a:pt x="4580" y="413"/>
                  </a:lnTo>
                  <a:lnTo>
                    <a:pt x="4480" y="413"/>
                  </a:lnTo>
                  <a:lnTo>
                    <a:pt x="4401" y="413"/>
                  </a:lnTo>
                  <a:lnTo>
                    <a:pt x="4359" y="413"/>
                  </a:lnTo>
                  <a:lnTo>
                    <a:pt x="4338" y="376"/>
                  </a:lnTo>
                  <a:lnTo>
                    <a:pt x="4298" y="359"/>
                  </a:lnTo>
                  <a:lnTo>
                    <a:pt x="4238" y="359"/>
                  </a:lnTo>
                  <a:lnTo>
                    <a:pt x="4198" y="359"/>
                  </a:lnTo>
                  <a:lnTo>
                    <a:pt x="4138" y="359"/>
                  </a:lnTo>
                  <a:lnTo>
                    <a:pt x="4119" y="359"/>
                  </a:lnTo>
                  <a:lnTo>
                    <a:pt x="4098" y="323"/>
                  </a:lnTo>
                  <a:lnTo>
                    <a:pt x="4079" y="305"/>
                  </a:lnTo>
                  <a:lnTo>
                    <a:pt x="4058" y="305"/>
                  </a:lnTo>
                  <a:lnTo>
                    <a:pt x="3998" y="286"/>
                  </a:lnTo>
                  <a:lnTo>
                    <a:pt x="3939" y="269"/>
                  </a:lnTo>
                  <a:lnTo>
                    <a:pt x="3899" y="269"/>
                  </a:lnTo>
                  <a:lnTo>
                    <a:pt x="3837" y="269"/>
                  </a:lnTo>
                  <a:lnTo>
                    <a:pt x="3776" y="286"/>
                  </a:lnTo>
                  <a:lnTo>
                    <a:pt x="3737" y="305"/>
                  </a:lnTo>
                  <a:lnTo>
                    <a:pt x="3737" y="340"/>
                  </a:lnTo>
                  <a:lnTo>
                    <a:pt x="3657" y="340"/>
                  </a:lnTo>
                  <a:lnTo>
                    <a:pt x="3597" y="340"/>
                  </a:lnTo>
                  <a:lnTo>
                    <a:pt x="3557" y="340"/>
                  </a:lnTo>
                  <a:lnTo>
                    <a:pt x="3536" y="340"/>
                  </a:lnTo>
                  <a:lnTo>
                    <a:pt x="3517" y="323"/>
                  </a:lnTo>
                  <a:lnTo>
                    <a:pt x="3476" y="323"/>
                  </a:lnTo>
                  <a:lnTo>
                    <a:pt x="3476" y="340"/>
                  </a:lnTo>
                  <a:lnTo>
                    <a:pt x="3457" y="359"/>
                  </a:lnTo>
                  <a:lnTo>
                    <a:pt x="3417" y="359"/>
                  </a:lnTo>
                  <a:lnTo>
                    <a:pt x="3394" y="323"/>
                  </a:lnTo>
                  <a:lnTo>
                    <a:pt x="3394" y="286"/>
                  </a:lnTo>
                  <a:lnTo>
                    <a:pt x="3394" y="269"/>
                  </a:lnTo>
                  <a:lnTo>
                    <a:pt x="3394" y="250"/>
                  </a:lnTo>
                  <a:lnTo>
                    <a:pt x="3394" y="234"/>
                  </a:lnTo>
                  <a:lnTo>
                    <a:pt x="3334" y="234"/>
                  </a:lnTo>
                  <a:lnTo>
                    <a:pt x="3254" y="217"/>
                  </a:lnTo>
                  <a:lnTo>
                    <a:pt x="3234" y="217"/>
                  </a:lnTo>
                  <a:lnTo>
                    <a:pt x="3215" y="234"/>
                  </a:lnTo>
                  <a:lnTo>
                    <a:pt x="3194" y="250"/>
                  </a:lnTo>
                  <a:lnTo>
                    <a:pt x="3175" y="250"/>
                  </a:lnTo>
                  <a:lnTo>
                    <a:pt x="3115" y="250"/>
                  </a:lnTo>
                  <a:lnTo>
                    <a:pt x="3075" y="250"/>
                  </a:lnTo>
                  <a:lnTo>
                    <a:pt x="3054" y="234"/>
                  </a:lnTo>
                  <a:lnTo>
                    <a:pt x="2994" y="234"/>
                  </a:lnTo>
                  <a:lnTo>
                    <a:pt x="2935" y="234"/>
                  </a:lnTo>
                  <a:lnTo>
                    <a:pt x="2852" y="198"/>
                  </a:lnTo>
                  <a:lnTo>
                    <a:pt x="2833" y="181"/>
                  </a:lnTo>
                  <a:lnTo>
                    <a:pt x="2753" y="234"/>
                  </a:lnTo>
                  <a:lnTo>
                    <a:pt x="2731" y="234"/>
                  </a:lnTo>
                  <a:lnTo>
                    <a:pt x="2731" y="217"/>
                  </a:lnTo>
                  <a:lnTo>
                    <a:pt x="2753" y="217"/>
                  </a:lnTo>
                  <a:lnTo>
                    <a:pt x="2793" y="198"/>
                  </a:lnTo>
                  <a:lnTo>
                    <a:pt x="2793" y="181"/>
                  </a:lnTo>
                  <a:lnTo>
                    <a:pt x="2833" y="181"/>
                  </a:lnTo>
                  <a:lnTo>
                    <a:pt x="2852" y="163"/>
                  </a:lnTo>
                  <a:lnTo>
                    <a:pt x="2893" y="144"/>
                  </a:lnTo>
                  <a:lnTo>
                    <a:pt x="2912" y="127"/>
                  </a:lnTo>
                  <a:lnTo>
                    <a:pt x="2935" y="127"/>
                  </a:lnTo>
                  <a:lnTo>
                    <a:pt x="2935" y="110"/>
                  </a:lnTo>
                  <a:lnTo>
                    <a:pt x="2935" y="90"/>
                  </a:lnTo>
                  <a:lnTo>
                    <a:pt x="2893" y="73"/>
                  </a:lnTo>
                  <a:lnTo>
                    <a:pt x="2852" y="54"/>
                  </a:lnTo>
                  <a:lnTo>
                    <a:pt x="2812" y="54"/>
                  </a:lnTo>
                  <a:lnTo>
                    <a:pt x="2793" y="54"/>
                  </a:lnTo>
                  <a:lnTo>
                    <a:pt x="2731" y="54"/>
                  </a:lnTo>
                  <a:lnTo>
                    <a:pt x="2712" y="54"/>
                  </a:lnTo>
                  <a:lnTo>
                    <a:pt x="2693" y="19"/>
                  </a:lnTo>
                  <a:lnTo>
                    <a:pt x="2672" y="0"/>
                  </a:lnTo>
                  <a:lnTo>
                    <a:pt x="2612" y="0"/>
                  </a:lnTo>
                  <a:lnTo>
                    <a:pt x="2572" y="0"/>
                  </a:lnTo>
                  <a:lnTo>
                    <a:pt x="2532" y="37"/>
                  </a:lnTo>
                  <a:lnTo>
                    <a:pt x="2513" y="54"/>
                  </a:lnTo>
                  <a:lnTo>
                    <a:pt x="2472" y="73"/>
                  </a:lnTo>
                  <a:lnTo>
                    <a:pt x="2430" y="90"/>
                  </a:lnTo>
                  <a:lnTo>
                    <a:pt x="2370" y="90"/>
                  </a:lnTo>
                  <a:lnTo>
                    <a:pt x="2349" y="73"/>
                  </a:lnTo>
                  <a:lnTo>
                    <a:pt x="2330" y="73"/>
                  </a:lnTo>
                  <a:lnTo>
                    <a:pt x="2290" y="90"/>
                  </a:lnTo>
                  <a:lnTo>
                    <a:pt x="2230" y="110"/>
                  </a:lnTo>
                  <a:lnTo>
                    <a:pt x="2171" y="127"/>
                  </a:lnTo>
                  <a:lnTo>
                    <a:pt x="2109" y="163"/>
                  </a:lnTo>
                  <a:lnTo>
                    <a:pt x="2090" y="181"/>
                  </a:lnTo>
                  <a:lnTo>
                    <a:pt x="2090" y="198"/>
                  </a:lnTo>
                  <a:lnTo>
                    <a:pt x="2071" y="217"/>
                  </a:lnTo>
                  <a:lnTo>
                    <a:pt x="2010" y="217"/>
                  </a:lnTo>
                  <a:lnTo>
                    <a:pt x="1969" y="217"/>
                  </a:lnTo>
                  <a:lnTo>
                    <a:pt x="1908" y="234"/>
                  </a:lnTo>
                  <a:lnTo>
                    <a:pt x="1889" y="250"/>
                  </a:lnTo>
                  <a:lnTo>
                    <a:pt x="1889" y="269"/>
                  </a:lnTo>
                  <a:lnTo>
                    <a:pt x="1889" y="286"/>
                  </a:lnTo>
                  <a:lnTo>
                    <a:pt x="1908" y="305"/>
                  </a:lnTo>
                  <a:lnTo>
                    <a:pt x="1889" y="305"/>
                  </a:lnTo>
                  <a:lnTo>
                    <a:pt x="1848" y="305"/>
                  </a:lnTo>
                  <a:lnTo>
                    <a:pt x="1808" y="305"/>
                  </a:lnTo>
                  <a:lnTo>
                    <a:pt x="1749" y="323"/>
                  </a:lnTo>
                  <a:lnTo>
                    <a:pt x="1749" y="305"/>
                  </a:lnTo>
                  <a:lnTo>
                    <a:pt x="1749" y="286"/>
                  </a:lnTo>
                  <a:lnTo>
                    <a:pt x="1727" y="269"/>
                  </a:lnTo>
                  <a:lnTo>
                    <a:pt x="1708" y="305"/>
                  </a:lnTo>
                  <a:lnTo>
                    <a:pt x="1689" y="305"/>
                  </a:lnTo>
                  <a:lnTo>
                    <a:pt x="1668" y="323"/>
                  </a:lnTo>
                  <a:lnTo>
                    <a:pt x="1689" y="359"/>
                  </a:lnTo>
                  <a:lnTo>
                    <a:pt x="1689" y="376"/>
                  </a:lnTo>
                  <a:lnTo>
                    <a:pt x="1689" y="413"/>
                  </a:lnTo>
                  <a:lnTo>
                    <a:pt x="1689" y="449"/>
                  </a:lnTo>
                  <a:lnTo>
                    <a:pt x="1708" y="484"/>
                  </a:lnTo>
                  <a:lnTo>
                    <a:pt x="1689" y="503"/>
                  </a:lnTo>
                  <a:lnTo>
                    <a:pt x="1668" y="484"/>
                  </a:lnTo>
                  <a:lnTo>
                    <a:pt x="1649" y="430"/>
                  </a:lnTo>
                  <a:lnTo>
                    <a:pt x="1649" y="359"/>
                  </a:lnTo>
                  <a:lnTo>
                    <a:pt x="1649" y="323"/>
                  </a:lnTo>
                  <a:lnTo>
                    <a:pt x="1649" y="305"/>
                  </a:lnTo>
                  <a:lnTo>
                    <a:pt x="1668" y="286"/>
                  </a:lnTo>
                  <a:lnTo>
                    <a:pt x="1608" y="269"/>
                  </a:lnTo>
                  <a:lnTo>
                    <a:pt x="1549" y="286"/>
                  </a:lnTo>
                  <a:lnTo>
                    <a:pt x="1487" y="323"/>
                  </a:lnTo>
                  <a:lnTo>
                    <a:pt x="1487" y="359"/>
                  </a:lnTo>
                  <a:lnTo>
                    <a:pt x="1487" y="413"/>
                  </a:lnTo>
                  <a:lnTo>
                    <a:pt x="1487" y="430"/>
                  </a:lnTo>
                  <a:lnTo>
                    <a:pt x="1528" y="467"/>
                  </a:lnTo>
                  <a:lnTo>
                    <a:pt x="1549" y="484"/>
                  </a:lnTo>
                  <a:lnTo>
                    <a:pt x="1528" y="484"/>
                  </a:lnTo>
                  <a:lnTo>
                    <a:pt x="1487" y="484"/>
                  </a:lnTo>
                  <a:lnTo>
                    <a:pt x="1466" y="467"/>
                  </a:lnTo>
                  <a:lnTo>
                    <a:pt x="1407" y="449"/>
                  </a:lnTo>
                  <a:lnTo>
                    <a:pt x="1386" y="430"/>
                  </a:lnTo>
                  <a:lnTo>
                    <a:pt x="1305" y="413"/>
                  </a:lnTo>
                  <a:lnTo>
                    <a:pt x="1286" y="430"/>
                  </a:lnTo>
                  <a:lnTo>
                    <a:pt x="1286" y="449"/>
                  </a:lnTo>
                  <a:lnTo>
                    <a:pt x="1286" y="467"/>
                  </a:lnTo>
                  <a:lnTo>
                    <a:pt x="1267" y="484"/>
                  </a:lnTo>
                  <a:lnTo>
                    <a:pt x="1246" y="484"/>
                  </a:lnTo>
                  <a:lnTo>
                    <a:pt x="1205" y="467"/>
                  </a:lnTo>
                  <a:lnTo>
                    <a:pt x="1167" y="467"/>
                  </a:lnTo>
                  <a:lnTo>
                    <a:pt x="1127" y="484"/>
                  </a:lnTo>
                  <a:lnTo>
                    <a:pt x="1065" y="484"/>
                  </a:lnTo>
                  <a:lnTo>
                    <a:pt x="1046" y="467"/>
                  </a:lnTo>
                  <a:lnTo>
                    <a:pt x="1006" y="484"/>
                  </a:lnTo>
                  <a:lnTo>
                    <a:pt x="944" y="503"/>
                  </a:lnTo>
                  <a:lnTo>
                    <a:pt x="904" y="538"/>
                  </a:lnTo>
                  <a:lnTo>
                    <a:pt x="864" y="557"/>
                  </a:lnTo>
                  <a:lnTo>
                    <a:pt x="823" y="557"/>
                  </a:lnTo>
                  <a:lnTo>
                    <a:pt x="804" y="557"/>
                  </a:lnTo>
                  <a:lnTo>
                    <a:pt x="804" y="538"/>
                  </a:lnTo>
                  <a:lnTo>
                    <a:pt x="804" y="520"/>
                  </a:lnTo>
                  <a:lnTo>
                    <a:pt x="804" y="484"/>
                  </a:lnTo>
                  <a:lnTo>
                    <a:pt x="804" y="467"/>
                  </a:lnTo>
                  <a:lnTo>
                    <a:pt x="785" y="484"/>
                  </a:lnTo>
                  <a:lnTo>
                    <a:pt x="745" y="538"/>
                  </a:lnTo>
                  <a:lnTo>
                    <a:pt x="745" y="557"/>
                  </a:lnTo>
                  <a:lnTo>
                    <a:pt x="764" y="557"/>
                  </a:lnTo>
                  <a:lnTo>
                    <a:pt x="764" y="574"/>
                  </a:lnTo>
                  <a:lnTo>
                    <a:pt x="745" y="593"/>
                  </a:lnTo>
                  <a:lnTo>
                    <a:pt x="723" y="593"/>
                  </a:lnTo>
                  <a:lnTo>
                    <a:pt x="683" y="593"/>
                  </a:lnTo>
                  <a:lnTo>
                    <a:pt x="683" y="609"/>
                  </a:lnTo>
                  <a:lnTo>
                    <a:pt x="664" y="626"/>
                  </a:lnTo>
                  <a:lnTo>
                    <a:pt x="645" y="645"/>
                  </a:lnTo>
                  <a:lnTo>
                    <a:pt x="604" y="645"/>
                  </a:lnTo>
                  <a:lnTo>
                    <a:pt x="543" y="645"/>
                  </a:lnTo>
                  <a:lnTo>
                    <a:pt x="543" y="662"/>
                  </a:lnTo>
                  <a:lnTo>
                    <a:pt x="543" y="680"/>
                  </a:lnTo>
                  <a:lnTo>
                    <a:pt x="503" y="645"/>
                  </a:lnTo>
                  <a:lnTo>
                    <a:pt x="482" y="626"/>
                  </a:lnTo>
                  <a:lnTo>
                    <a:pt x="462" y="593"/>
                  </a:lnTo>
                  <a:lnTo>
                    <a:pt x="503" y="593"/>
                  </a:lnTo>
                  <a:lnTo>
                    <a:pt x="543" y="593"/>
                  </a:lnTo>
                  <a:lnTo>
                    <a:pt x="583" y="593"/>
                  </a:lnTo>
                  <a:lnTo>
                    <a:pt x="604" y="609"/>
                  </a:lnTo>
                  <a:lnTo>
                    <a:pt x="624" y="593"/>
                  </a:lnTo>
                  <a:lnTo>
                    <a:pt x="664" y="593"/>
                  </a:lnTo>
                  <a:lnTo>
                    <a:pt x="683" y="574"/>
                  </a:lnTo>
                  <a:lnTo>
                    <a:pt x="683" y="557"/>
                  </a:lnTo>
                  <a:lnTo>
                    <a:pt x="664" y="538"/>
                  </a:lnTo>
                  <a:lnTo>
                    <a:pt x="624" y="520"/>
                  </a:lnTo>
                  <a:lnTo>
                    <a:pt x="583" y="503"/>
                  </a:lnTo>
                  <a:lnTo>
                    <a:pt x="543" y="467"/>
                  </a:lnTo>
                  <a:lnTo>
                    <a:pt x="482" y="467"/>
                  </a:lnTo>
                  <a:lnTo>
                    <a:pt x="401" y="430"/>
                  </a:lnTo>
                  <a:lnTo>
                    <a:pt x="363" y="430"/>
                  </a:lnTo>
                  <a:lnTo>
                    <a:pt x="341" y="430"/>
                  </a:lnTo>
                  <a:lnTo>
                    <a:pt x="322" y="449"/>
                  </a:lnTo>
                  <a:lnTo>
                    <a:pt x="301" y="467"/>
                  </a:lnTo>
                  <a:lnTo>
                    <a:pt x="282" y="467"/>
                  </a:lnTo>
                  <a:lnTo>
                    <a:pt x="301" y="484"/>
                  </a:lnTo>
                  <a:lnTo>
                    <a:pt x="322" y="503"/>
                  </a:lnTo>
                  <a:lnTo>
                    <a:pt x="322" y="520"/>
                  </a:lnTo>
                  <a:lnTo>
                    <a:pt x="322" y="538"/>
                  </a:lnTo>
                  <a:lnTo>
                    <a:pt x="301" y="538"/>
                  </a:lnTo>
                  <a:lnTo>
                    <a:pt x="301" y="557"/>
                  </a:lnTo>
                  <a:lnTo>
                    <a:pt x="301" y="574"/>
                  </a:lnTo>
                  <a:lnTo>
                    <a:pt x="322" y="593"/>
                  </a:lnTo>
                  <a:lnTo>
                    <a:pt x="341" y="609"/>
                  </a:lnTo>
                  <a:lnTo>
                    <a:pt x="322" y="609"/>
                  </a:lnTo>
                  <a:lnTo>
                    <a:pt x="322" y="626"/>
                  </a:lnTo>
                  <a:lnTo>
                    <a:pt x="322" y="645"/>
                  </a:lnTo>
                  <a:lnTo>
                    <a:pt x="341" y="645"/>
                  </a:lnTo>
                  <a:lnTo>
                    <a:pt x="341" y="662"/>
                  </a:lnTo>
                  <a:lnTo>
                    <a:pt x="341" y="680"/>
                  </a:lnTo>
                  <a:lnTo>
                    <a:pt x="341" y="699"/>
                  </a:lnTo>
                  <a:lnTo>
                    <a:pt x="363" y="699"/>
                  </a:lnTo>
                  <a:lnTo>
                    <a:pt x="363" y="716"/>
                  </a:lnTo>
                  <a:lnTo>
                    <a:pt x="341" y="753"/>
                  </a:lnTo>
                  <a:lnTo>
                    <a:pt x="301" y="789"/>
                  </a:lnTo>
                  <a:lnTo>
                    <a:pt x="282" y="806"/>
                  </a:lnTo>
                  <a:lnTo>
                    <a:pt x="282" y="824"/>
                  </a:lnTo>
                  <a:lnTo>
                    <a:pt x="282" y="843"/>
                  </a:lnTo>
                  <a:lnTo>
                    <a:pt x="301" y="860"/>
                  </a:lnTo>
                  <a:lnTo>
                    <a:pt x="282" y="860"/>
                  </a:lnTo>
                  <a:lnTo>
                    <a:pt x="263" y="879"/>
                  </a:lnTo>
                  <a:lnTo>
                    <a:pt x="242" y="879"/>
                  </a:lnTo>
                  <a:lnTo>
                    <a:pt x="222" y="879"/>
                  </a:lnTo>
                  <a:lnTo>
                    <a:pt x="201" y="879"/>
                  </a:lnTo>
                  <a:lnTo>
                    <a:pt x="182" y="879"/>
                  </a:lnTo>
                  <a:lnTo>
                    <a:pt x="142" y="879"/>
                  </a:lnTo>
                  <a:lnTo>
                    <a:pt x="123" y="879"/>
                  </a:lnTo>
                  <a:lnTo>
                    <a:pt x="123" y="897"/>
                  </a:lnTo>
                  <a:lnTo>
                    <a:pt x="142" y="933"/>
                  </a:lnTo>
                  <a:lnTo>
                    <a:pt x="142" y="950"/>
                  </a:lnTo>
                  <a:lnTo>
                    <a:pt x="142" y="966"/>
                  </a:lnTo>
                  <a:lnTo>
                    <a:pt x="123" y="950"/>
                  </a:lnTo>
                  <a:lnTo>
                    <a:pt x="101" y="933"/>
                  </a:lnTo>
                  <a:lnTo>
                    <a:pt x="82" y="933"/>
                  </a:lnTo>
                  <a:lnTo>
                    <a:pt x="82" y="950"/>
                  </a:lnTo>
                  <a:lnTo>
                    <a:pt x="61" y="985"/>
                  </a:lnTo>
                  <a:lnTo>
                    <a:pt x="42" y="1002"/>
                  </a:lnTo>
                  <a:lnTo>
                    <a:pt x="42" y="1039"/>
                  </a:lnTo>
                  <a:lnTo>
                    <a:pt x="19" y="1056"/>
                  </a:lnTo>
                  <a:lnTo>
                    <a:pt x="0" y="1075"/>
                  </a:lnTo>
                  <a:lnTo>
                    <a:pt x="19" y="1075"/>
                  </a:lnTo>
                  <a:lnTo>
                    <a:pt x="42" y="1075"/>
                  </a:lnTo>
                  <a:lnTo>
                    <a:pt x="61" y="1075"/>
                  </a:lnTo>
                  <a:lnTo>
                    <a:pt x="82" y="1075"/>
                  </a:lnTo>
                  <a:lnTo>
                    <a:pt x="101" y="1075"/>
                  </a:lnTo>
                  <a:lnTo>
                    <a:pt x="123" y="1075"/>
                  </a:lnTo>
                  <a:lnTo>
                    <a:pt x="142" y="1110"/>
                  </a:lnTo>
                  <a:lnTo>
                    <a:pt x="142" y="1129"/>
                  </a:lnTo>
                  <a:lnTo>
                    <a:pt x="142" y="1146"/>
                  </a:lnTo>
                  <a:lnTo>
                    <a:pt x="123" y="1165"/>
                  </a:lnTo>
                  <a:lnTo>
                    <a:pt x="142" y="1165"/>
                  </a:lnTo>
                  <a:lnTo>
                    <a:pt x="142" y="1200"/>
                  </a:lnTo>
                  <a:lnTo>
                    <a:pt x="142" y="1219"/>
                  </a:lnTo>
                  <a:lnTo>
                    <a:pt x="142" y="1236"/>
                  </a:lnTo>
                  <a:lnTo>
                    <a:pt x="123" y="1236"/>
                  </a:lnTo>
                  <a:lnTo>
                    <a:pt x="101" y="1253"/>
                  </a:lnTo>
                  <a:lnTo>
                    <a:pt x="101" y="1273"/>
                  </a:lnTo>
                  <a:lnTo>
                    <a:pt x="101" y="1290"/>
                  </a:lnTo>
                  <a:lnTo>
                    <a:pt x="101" y="1309"/>
                  </a:lnTo>
                  <a:lnTo>
                    <a:pt x="142" y="1309"/>
                  </a:lnTo>
                  <a:lnTo>
                    <a:pt x="182" y="1309"/>
                  </a:lnTo>
                  <a:lnTo>
                    <a:pt x="201" y="1290"/>
                  </a:lnTo>
                  <a:lnTo>
                    <a:pt x="222" y="1290"/>
                  </a:lnTo>
                  <a:lnTo>
                    <a:pt x="242" y="1309"/>
                  </a:lnTo>
                  <a:lnTo>
                    <a:pt x="263" y="1342"/>
                  </a:lnTo>
                  <a:lnTo>
                    <a:pt x="282" y="1342"/>
                  </a:lnTo>
                  <a:lnTo>
                    <a:pt x="282" y="1361"/>
                  </a:lnTo>
                  <a:lnTo>
                    <a:pt x="282" y="1378"/>
                  </a:lnTo>
                  <a:lnTo>
                    <a:pt x="282" y="1396"/>
                  </a:lnTo>
                  <a:lnTo>
                    <a:pt x="301" y="1396"/>
                  </a:lnTo>
                  <a:lnTo>
                    <a:pt x="322" y="1396"/>
                  </a:lnTo>
                  <a:lnTo>
                    <a:pt x="341" y="1378"/>
                  </a:lnTo>
                  <a:lnTo>
                    <a:pt x="341" y="1361"/>
                  </a:lnTo>
                  <a:lnTo>
                    <a:pt x="363" y="1361"/>
                  </a:lnTo>
                  <a:lnTo>
                    <a:pt x="401" y="1378"/>
                  </a:lnTo>
                  <a:lnTo>
                    <a:pt x="422" y="1415"/>
                  </a:lnTo>
                  <a:lnTo>
                    <a:pt x="462" y="1432"/>
                  </a:lnTo>
                  <a:lnTo>
                    <a:pt x="482" y="1432"/>
                  </a:lnTo>
                  <a:lnTo>
                    <a:pt x="503" y="1415"/>
                  </a:lnTo>
                  <a:lnTo>
                    <a:pt x="524" y="1396"/>
                  </a:lnTo>
                  <a:lnTo>
                    <a:pt x="503" y="1396"/>
                  </a:lnTo>
                  <a:lnTo>
                    <a:pt x="482" y="1396"/>
                  </a:lnTo>
                  <a:lnTo>
                    <a:pt x="503" y="1378"/>
                  </a:lnTo>
                  <a:lnTo>
                    <a:pt x="543" y="1361"/>
                  </a:lnTo>
                  <a:lnTo>
                    <a:pt x="583" y="1342"/>
                  </a:lnTo>
                  <a:lnTo>
                    <a:pt x="564" y="1361"/>
                  </a:lnTo>
                  <a:lnTo>
                    <a:pt x="583" y="1378"/>
                  </a:lnTo>
                  <a:lnTo>
                    <a:pt x="564" y="1396"/>
                  </a:lnTo>
                  <a:lnTo>
                    <a:pt x="543" y="1396"/>
                  </a:lnTo>
                  <a:lnTo>
                    <a:pt x="564" y="1432"/>
                  </a:lnTo>
                  <a:lnTo>
                    <a:pt x="604" y="1449"/>
                  </a:lnTo>
                  <a:lnTo>
                    <a:pt x="645" y="1468"/>
                  </a:lnTo>
                  <a:lnTo>
                    <a:pt x="683" y="1486"/>
                  </a:lnTo>
                  <a:lnTo>
                    <a:pt x="683" y="1522"/>
                  </a:lnTo>
                  <a:lnTo>
                    <a:pt x="704" y="1522"/>
                  </a:lnTo>
                  <a:lnTo>
                    <a:pt x="723" y="1522"/>
                  </a:lnTo>
                  <a:lnTo>
                    <a:pt x="745" y="1522"/>
                  </a:lnTo>
                  <a:lnTo>
                    <a:pt x="745" y="1539"/>
                  </a:lnTo>
                  <a:lnTo>
                    <a:pt x="764" y="1576"/>
                  </a:lnTo>
                  <a:lnTo>
                    <a:pt x="785" y="1576"/>
                  </a:lnTo>
                  <a:lnTo>
                    <a:pt x="804" y="1593"/>
                  </a:lnTo>
                  <a:lnTo>
                    <a:pt x="804" y="1612"/>
                  </a:lnTo>
                  <a:lnTo>
                    <a:pt x="844" y="1612"/>
                  </a:lnTo>
                  <a:lnTo>
                    <a:pt x="864" y="1612"/>
                  </a:lnTo>
                  <a:lnTo>
                    <a:pt x="885" y="1593"/>
                  </a:lnTo>
                  <a:lnTo>
                    <a:pt x="885" y="1576"/>
                  </a:lnTo>
                  <a:lnTo>
                    <a:pt x="885" y="1593"/>
                  </a:lnTo>
                  <a:lnTo>
                    <a:pt x="904" y="1593"/>
                  </a:lnTo>
                  <a:lnTo>
                    <a:pt x="904" y="1612"/>
                  </a:lnTo>
                  <a:lnTo>
                    <a:pt x="923" y="1612"/>
                  </a:lnTo>
                  <a:lnTo>
                    <a:pt x="923" y="1593"/>
                  </a:lnTo>
                  <a:lnTo>
                    <a:pt x="944" y="1576"/>
                  </a:lnTo>
                  <a:lnTo>
                    <a:pt x="923" y="1539"/>
                  </a:lnTo>
                  <a:lnTo>
                    <a:pt x="885" y="1505"/>
                  </a:lnTo>
                  <a:lnTo>
                    <a:pt x="885" y="1468"/>
                  </a:lnTo>
                  <a:lnTo>
                    <a:pt x="885" y="1449"/>
                  </a:lnTo>
                  <a:lnTo>
                    <a:pt x="864" y="1432"/>
                  </a:lnTo>
                  <a:lnTo>
                    <a:pt x="844" y="1415"/>
                  </a:lnTo>
                  <a:lnTo>
                    <a:pt x="864" y="1396"/>
                  </a:lnTo>
                  <a:lnTo>
                    <a:pt x="885" y="1378"/>
                  </a:lnTo>
                  <a:lnTo>
                    <a:pt x="904" y="1361"/>
                  </a:lnTo>
                  <a:lnTo>
                    <a:pt x="923" y="1361"/>
                  </a:lnTo>
                  <a:lnTo>
                    <a:pt x="944" y="1342"/>
                  </a:lnTo>
                  <a:lnTo>
                    <a:pt x="963" y="1342"/>
                  </a:lnTo>
                  <a:lnTo>
                    <a:pt x="1006" y="1342"/>
                  </a:lnTo>
                  <a:lnTo>
                    <a:pt x="1046" y="1342"/>
                  </a:lnTo>
                  <a:lnTo>
                    <a:pt x="1086" y="1378"/>
                  </a:lnTo>
                  <a:lnTo>
                    <a:pt x="1086" y="1396"/>
                  </a:lnTo>
                  <a:lnTo>
                    <a:pt x="1065" y="1396"/>
                  </a:lnTo>
                  <a:lnTo>
                    <a:pt x="1027" y="1396"/>
                  </a:lnTo>
                  <a:lnTo>
                    <a:pt x="1006" y="1396"/>
                  </a:lnTo>
                  <a:lnTo>
                    <a:pt x="963" y="1415"/>
                  </a:lnTo>
                  <a:lnTo>
                    <a:pt x="944" y="1432"/>
                  </a:lnTo>
                  <a:lnTo>
                    <a:pt x="963" y="1449"/>
                  </a:lnTo>
                  <a:lnTo>
                    <a:pt x="985" y="1468"/>
                  </a:lnTo>
                  <a:lnTo>
                    <a:pt x="1006" y="1486"/>
                  </a:lnTo>
                  <a:lnTo>
                    <a:pt x="1027" y="1505"/>
                  </a:lnTo>
                  <a:lnTo>
                    <a:pt x="1027" y="1539"/>
                  </a:lnTo>
                  <a:lnTo>
                    <a:pt x="1046" y="1522"/>
                  </a:lnTo>
                  <a:lnTo>
                    <a:pt x="1065" y="1522"/>
                  </a:lnTo>
                  <a:lnTo>
                    <a:pt x="1086" y="1522"/>
                  </a:lnTo>
                  <a:lnTo>
                    <a:pt x="1086" y="1539"/>
                  </a:lnTo>
                  <a:lnTo>
                    <a:pt x="1086" y="1559"/>
                  </a:lnTo>
                  <a:lnTo>
                    <a:pt x="1065" y="1559"/>
                  </a:lnTo>
                  <a:lnTo>
                    <a:pt x="1046" y="1576"/>
                  </a:lnTo>
                  <a:lnTo>
                    <a:pt x="1027" y="1576"/>
                  </a:lnTo>
                  <a:lnTo>
                    <a:pt x="1065" y="1593"/>
                  </a:lnTo>
                  <a:lnTo>
                    <a:pt x="1065" y="1612"/>
                  </a:lnTo>
                  <a:lnTo>
                    <a:pt x="1086" y="1630"/>
                  </a:lnTo>
                  <a:lnTo>
                    <a:pt x="1086" y="1649"/>
                  </a:lnTo>
                  <a:lnTo>
                    <a:pt x="1065" y="1649"/>
                  </a:lnTo>
                  <a:lnTo>
                    <a:pt x="1086" y="1664"/>
                  </a:lnTo>
                  <a:lnTo>
                    <a:pt x="1086" y="1649"/>
                  </a:lnTo>
                  <a:lnTo>
                    <a:pt x="1105" y="1649"/>
                  </a:lnTo>
                  <a:lnTo>
                    <a:pt x="1127" y="1649"/>
                  </a:lnTo>
                  <a:lnTo>
                    <a:pt x="1146" y="1649"/>
                  </a:lnTo>
                  <a:lnTo>
                    <a:pt x="1167" y="1630"/>
                  </a:lnTo>
                  <a:lnTo>
                    <a:pt x="1186" y="1649"/>
                  </a:lnTo>
                  <a:lnTo>
                    <a:pt x="1205" y="1649"/>
                  </a:lnTo>
                  <a:lnTo>
                    <a:pt x="1226" y="1649"/>
                  </a:lnTo>
                  <a:lnTo>
                    <a:pt x="1246" y="1664"/>
                  </a:lnTo>
                  <a:lnTo>
                    <a:pt x="1286" y="1681"/>
                  </a:lnTo>
                  <a:lnTo>
                    <a:pt x="1305" y="1701"/>
                  </a:lnTo>
                  <a:lnTo>
                    <a:pt x="1305" y="1718"/>
                  </a:lnTo>
                  <a:lnTo>
                    <a:pt x="1326" y="1718"/>
                  </a:lnTo>
                  <a:lnTo>
                    <a:pt x="1345" y="1735"/>
                  </a:lnTo>
                  <a:lnTo>
                    <a:pt x="1345" y="1718"/>
                  </a:lnTo>
                  <a:lnTo>
                    <a:pt x="1367" y="1718"/>
                  </a:lnTo>
                  <a:lnTo>
                    <a:pt x="1386" y="1701"/>
                  </a:lnTo>
                  <a:lnTo>
                    <a:pt x="1407" y="1701"/>
                  </a:lnTo>
                  <a:lnTo>
                    <a:pt x="1407" y="1681"/>
                  </a:lnTo>
                  <a:lnTo>
                    <a:pt x="1426" y="1664"/>
                  </a:lnTo>
                  <a:lnTo>
                    <a:pt x="1445" y="1664"/>
                  </a:lnTo>
                  <a:lnTo>
                    <a:pt x="1466" y="1664"/>
                  </a:lnTo>
                  <a:lnTo>
                    <a:pt x="1487" y="1664"/>
                  </a:lnTo>
                  <a:lnTo>
                    <a:pt x="1509" y="1664"/>
                  </a:lnTo>
                  <a:lnTo>
                    <a:pt x="1509" y="1681"/>
                  </a:lnTo>
                  <a:lnTo>
                    <a:pt x="1528" y="1681"/>
                  </a:lnTo>
                  <a:lnTo>
                    <a:pt x="1549" y="1681"/>
                  </a:lnTo>
                  <a:lnTo>
                    <a:pt x="1549" y="1664"/>
                  </a:lnTo>
                  <a:lnTo>
                    <a:pt x="1568" y="1649"/>
                  </a:lnTo>
                  <a:lnTo>
                    <a:pt x="1587" y="1649"/>
                  </a:lnTo>
                  <a:lnTo>
                    <a:pt x="1608" y="1630"/>
                  </a:lnTo>
                  <a:lnTo>
                    <a:pt x="1608" y="1649"/>
                  </a:lnTo>
                  <a:lnTo>
                    <a:pt x="1608" y="1664"/>
                  </a:lnTo>
                  <a:lnTo>
                    <a:pt x="1628" y="1681"/>
                  </a:lnTo>
                  <a:lnTo>
                    <a:pt x="1649" y="1681"/>
                  </a:lnTo>
                  <a:lnTo>
                    <a:pt x="1689" y="1664"/>
                  </a:lnTo>
                  <a:lnTo>
                    <a:pt x="1708" y="1664"/>
                  </a:lnTo>
                  <a:lnTo>
                    <a:pt x="1727" y="1664"/>
                  </a:lnTo>
                  <a:lnTo>
                    <a:pt x="1727" y="1649"/>
                  </a:lnTo>
                  <a:lnTo>
                    <a:pt x="1708" y="1649"/>
                  </a:lnTo>
                  <a:lnTo>
                    <a:pt x="1689" y="1630"/>
                  </a:lnTo>
                  <a:lnTo>
                    <a:pt x="1689" y="1593"/>
                  </a:lnTo>
                  <a:lnTo>
                    <a:pt x="1708" y="1576"/>
                  </a:lnTo>
                  <a:lnTo>
                    <a:pt x="1749" y="1576"/>
                  </a:lnTo>
                  <a:lnTo>
                    <a:pt x="1789" y="1559"/>
                  </a:lnTo>
                  <a:lnTo>
                    <a:pt x="1827" y="1539"/>
                  </a:lnTo>
                  <a:lnTo>
                    <a:pt x="1889" y="1522"/>
                  </a:lnTo>
                  <a:lnTo>
                    <a:pt x="1889" y="1468"/>
                  </a:lnTo>
                  <a:lnTo>
                    <a:pt x="1908" y="1396"/>
                  </a:lnTo>
                  <a:lnTo>
                    <a:pt x="1948" y="1396"/>
                  </a:lnTo>
                  <a:lnTo>
                    <a:pt x="1969" y="1361"/>
                  </a:lnTo>
                  <a:lnTo>
                    <a:pt x="2010" y="1342"/>
                  </a:lnTo>
                  <a:lnTo>
                    <a:pt x="2050" y="1342"/>
                  </a:lnTo>
                  <a:lnTo>
                    <a:pt x="2071" y="1309"/>
                  </a:lnTo>
                  <a:lnTo>
                    <a:pt x="2071" y="1290"/>
                  </a:lnTo>
                  <a:lnTo>
                    <a:pt x="2109" y="1273"/>
                  </a:lnTo>
                  <a:lnTo>
                    <a:pt x="2171" y="1236"/>
                  </a:lnTo>
                  <a:lnTo>
                    <a:pt x="2230" y="1236"/>
                  </a:lnTo>
                  <a:lnTo>
                    <a:pt x="2230" y="1219"/>
                  </a:lnTo>
                  <a:lnTo>
                    <a:pt x="2250" y="1200"/>
                  </a:lnTo>
                  <a:lnTo>
                    <a:pt x="2290" y="1200"/>
                  </a:lnTo>
                  <a:lnTo>
                    <a:pt x="2311" y="1219"/>
                  </a:lnTo>
                  <a:lnTo>
                    <a:pt x="2330" y="1236"/>
                  </a:lnTo>
                  <a:lnTo>
                    <a:pt x="2370" y="1236"/>
                  </a:lnTo>
                  <a:lnTo>
                    <a:pt x="2411" y="1219"/>
                  </a:lnTo>
                  <a:lnTo>
                    <a:pt x="2430" y="1165"/>
                  </a:lnTo>
                  <a:lnTo>
                    <a:pt x="2472" y="1165"/>
                  </a:lnTo>
                  <a:lnTo>
                    <a:pt x="2491" y="1165"/>
                  </a:lnTo>
                  <a:lnTo>
                    <a:pt x="2532" y="1165"/>
                  </a:lnTo>
                  <a:lnTo>
                    <a:pt x="2553" y="1182"/>
                  </a:lnTo>
                  <a:lnTo>
                    <a:pt x="2593" y="1219"/>
                  </a:lnTo>
                  <a:lnTo>
                    <a:pt x="2612" y="1219"/>
                  </a:lnTo>
                  <a:lnTo>
                    <a:pt x="2653" y="1219"/>
                  </a:lnTo>
                  <a:lnTo>
                    <a:pt x="2712" y="1236"/>
                  </a:lnTo>
                  <a:lnTo>
                    <a:pt x="2753" y="1236"/>
                  </a:lnTo>
                  <a:lnTo>
                    <a:pt x="2793" y="1253"/>
                  </a:lnTo>
                  <a:lnTo>
                    <a:pt x="2852" y="1253"/>
                  </a:lnTo>
                  <a:lnTo>
                    <a:pt x="2912" y="1236"/>
                  </a:lnTo>
                  <a:lnTo>
                    <a:pt x="2975" y="1236"/>
                  </a:lnTo>
                  <a:lnTo>
                    <a:pt x="3035" y="1236"/>
                  </a:lnTo>
                  <a:lnTo>
                    <a:pt x="3054" y="1236"/>
                  </a:lnTo>
                  <a:lnTo>
                    <a:pt x="3075" y="1236"/>
                  </a:lnTo>
                  <a:lnTo>
                    <a:pt x="3094" y="1219"/>
                  </a:lnTo>
                  <a:lnTo>
                    <a:pt x="3115" y="1182"/>
                  </a:lnTo>
                  <a:lnTo>
                    <a:pt x="3135" y="1165"/>
                  </a:lnTo>
                  <a:lnTo>
                    <a:pt x="3135" y="1129"/>
                  </a:lnTo>
                  <a:lnTo>
                    <a:pt x="3175" y="1110"/>
                  </a:lnTo>
                  <a:lnTo>
                    <a:pt x="3215" y="1110"/>
                  </a:lnTo>
                  <a:lnTo>
                    <a:pt x="3275" y="1110"/>
                  </a:lnTo>
                  <a:lnTo>
                    <a:pt x="3315" y="1146"/>
                  </a:lnTo>
                  <a:lnTo>
                    <a:pt x="3334" y="1182"/>
                  </a:lnTo>
                  <a:lnTo>
                    <a:pt x="3334" y="1236"/>
                  </a:lnTo>
                  <a:lnTo>
                    <a:pt x="3374" y="1236"/>
                  </a:lnTo>
                  <a:lnTo>
                    <a:pt x="3394" y="1253"/>
                  </a:lnTo>
                  <a:lnTo>
                    <a:pt x="3436" y="1273"/>
                  </a:lnTo>
                  <a:lnTo>
                    <a:pt x="3457" y="1290"/>
                  </a:lnTo>
                  <a:lnTo>
                    <a:pt x="3457" y="1309"/>
                  </a:lnTo>
                  <a:lnTo>
                    <a:pt x="3497" y="1325"/>
                  </a:lnTo>
                  <a:lnTo>
                    <a:pt x="3536" y="1309"/>
                  </a:lnTo>
                  <a:lnTo>
                    <a:pt x="3536" y="1290"/>
                  </a:lnTo>
                  <a:lnTo>
                    <a:pt x="3576" y="1290"/>
                  </a:lnTo>
                  <a:lnTo>
                    <a:pt x="3576" y="1309"/>
                  </a:lnTo>
                  <a:lnTo>
                    <a:pt x="3557" y="1342"/>
                  </a:lnTo>
                  <a:lnTo>
                    <a:pt x="3536" y="1378"/>
                  </a:lnTo>
                  <a:lnTo>
                    <a:pt x="3517" y="1396"/>
                  </a:lnTo>
                  <a:lnTo>
                    <a:pt x="3497" y="1396"/>
                  </a:lnTo>
                  <a:lnTo>
                    <a:pt x="3457" y="1415"/>
                  </a:lnTo>
                  <a:lnTo>
                    <a:pt x="3476" y="1449"/>
                  </a:lnTo>
                  <a:lnTo>
                    <a:pt x="3457" y="1468"/>
                  </a:lnTo>
                  <a:lnTo>
                    <a:pt x="3457" y="148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09" name="Freeform 1007"/>
            <p:cNvSpPr>
              <a:spLocks/>
            </p:cNvSpPr>
            <p:nvPr/>
          </p:nvSpPr>
          <p:spPr bwMode="gray">
            <a:xfrm>
              <a:off x="4064" y="1911"/>
              <a:ext cx="945" cy="538"/>
            </a:xfrm>
            <a:custGeom>
              <a:avLst/>
              <a:gdLst>
                <a:gd name="T0" fmla="*/ 357 w 1891"/>
                <a:gd name="T1" fmla="*/ 162 h 1074"/>
                <a:gd name="T2" fmla="*/ 362 w 1891"/>
                <a:gd name="T3" fmla="*/ 148 h 1074"/>
                <a:gd name="T4" fmla="*/ 367 w 1891"/>
                <a:gd name="T5" fmla="*/ 139 h 1074"/>
                <a:gd name="T6" fmla="*/ 357 w 1891"/>
                <a:gd name="T7" fmla="*/ 143 h 1074"/>
                <a:gd name="T8" fmla="*/ 341 w 1891"/>
                <a:gd name="T9" fmla="*/ 135 h 1074"/>
                <a:gd name="T10" fmla="*/ 357 w 1891"/>
                <a:gd name="T11" fmla="*/ 121 h 1074"/>
                <a:gd name="T12" fmla="*/ 372 w 1891"/>
                <a:gd name="T13" fmla="*/ 117 h 1074"/>
                <a:gd name="T14" fmla="*/ 382 w 1891"/>
                <a:gd name="T15" fmla="*/ 121 h 1074"/>
                <a:gd name="T16" fmla="*/ 397 w 1891"/>
                <a:gd name="T17" fmla="*/ 126 h 1074"/>
                <a:gd name="T18" fmla="*/ 397 w 1891"/>
                <a:gd name="T19" fmla="*/ 135 h 1074"/>
                <a:gd name="T20" fmla="*/ 411 w 1891"/>
                <a:gd name="T21" fmla="*/ 143 h 1074"/>
                <a:gd name="T22" fmla="*/ 411 w 1891"/>
                <a:gd name="T23" fmla="*/ 153 h 1074"/>
                <a:gd name="T24" fmla="*/ 411 w 1891"/>
                <a:gd name="T25" fmla="*/ 162 h 1074"/>
                <a:gd name="T26" fmla="*/ 427 w 1891"/>
                <a:gd name="T27" fmla="*/ 153 h 1074"/>
                <a:gd name="T28" fmla="*/ 417 w 1891"/>
                <a:gd name="T29" fmla="*/ 130 h 1074"/>
                <a:gd name="T30" fmla="*/ 417 w 1891"/>
                <a:gd name="T31" fmla="*/ 117 h 1074"/>
                <a:gd name="T32" fmla="*/ 427 w 1891"/>
                <a:gd name="T33" fmla="*/ 108 h 1074"/>
                <a:gd name="T34" fmla="*/ 442 w 1891"/>
                <a:gd name="T35" fmla="*/ 90 h 1074"/>
                <a:gd name="T36" fmla="*/ 457 w 1891"/>
                <a:gd name="T37" fmla="*/ 72 h 1074"/>
                <a:gd name="T38" fmla="*/ 472 w 1891"/>
                <a:gd name="T39" fmla="*/ 45 h 1074"/>
                <a:gd name="T40" fmla="*/ 442 w 1891"/>
                <a:gd name="T41" fmla="*/ 50 h 1074"/>
                <a:gd name="T42" fmla="*/ 421 w 1891"/>
                <a:gd name="T43" fmla="*/ 32 h 1074"/>
                <a:gd name="T44" fmla="*/ 397 w 1891"/>
                <a:gd name="T45" fmla="*/ 0 h 1074"/>
                <a:gd name="T46" fmla="*/ 362 w 1891"/>
                <a:gd name="T47" fmla="*/ 14 h 1074"/>
                <a:gd name="T48" fmla="*/ 341 w 1891"/>
                <a:gd name="T49" fmla="*/ 32 h 1074"/>
                <a:gd name="T50" fmla="*/ 291 w 1891"/>
                <a:gd name="T51" fmla="*/ 36 h 1074"/>
                <a:gd name="T52" fmla="*/ 241 w 1891"/>
                <a:gd name="T53" fmla="*/ 28 h 1074"/>
                <a:gd name="T54" fmla="*/ 211 w 1891"/>
                <a:gd name="T55" fmla="*/ 14 h 1074"/>
                <a:gd name="T56" fmla="*/ 181 w 1891"/>
                <a:gd name="T57" fmla="*/ 28 h 1074"/>
                <a:gd name="T58" fmla="*/ 150 w 1891"/>
                <a:gd name="T59" fmla="*/ 23 h 1074"/>
                <a:gd name="T60" fmla="*/ 121 w 1891"/>
                <a:gd name="T61" fmla="*/ 32 h 1074"/>
                <a:gd name="T62" fmla="*/ 90 w 1891"/>
                <a:gd name="T63" fmla="*/ 58 h 1074"/>
                <a:gd name="T64" fmla="*/ 55 w 1891"/>
                <a:gd name="T65" fmla="*/ 72 h 1074"/>
                <a:gd name="T66" fmla="*/ 25 w 1891"/>
                <a:gd name="T67" fmla="*/ 113 h 1074"/>
                <a:gd name="T68" fmla="*/ 0 w 1891"/>
                <a:gd name="T69" fmla="*/ 130 h 1074"/>
                <a:gd name="T70" fmla="*/ 10 w 1891"/>
                <a:gd name="T71" fmla="*/ 143 h 1074"/>
                <a:gd name="T72" fmla="*/ 25 w 1891"/>
                <a:gd name="T73" fmla="*/ 153 h 1074"/>
                <a:gd name="T74" fmla="*/ 45 w 1891"/>
                <a:gd name="T75" fmla="*/ 148 h 1074"/>
                <a:gd name="T76" fmla="*/ 50 w 1891"/>
                <a:gd name="T77" fmla="*/ 162 h 1074"/>
                <a:gd name="T78" fmla="*/ 45 w 1891"/>
                <a:gd name="T79" fmla="*/ 175 h 1074"/>
                <a:gd name="T80" fmla="*/ 40 w 1891"/>
                <a:gd name="T81" fmla="*/ 189 h 1074"/>
                <a:gd name="T82" fmla="*/ 65 w 1891"/>
                <a:gd name="T83" fmla="*/ 193 h 1074"/>
                <a:gd name="T84" fmla="*/ 80 w 1891"/>
                <a:gd name="T85" fmla="*/ 207 h 1074"/>
                <a:gd name="T86" fmla="*/ 100 w 1891"/>
                <a:gd name="T87" fmla="*/ 211 h 1074"/>
                <a:gd name="T88" fmla="*/ 115 w 1891"/>
                <a:gd name="T89" fmla="*/ 215 h 1074"/>
                <a:gd name="T90" fmla="*/ 135 w 1891"/>
                <a:gd name="T91" fmla="*/ 211 h 1074"/>
                <a:gd name="T92" fmla="*/ 156 w 1891"/>
                <a:gd name="T93" fmla="*/ 207 h 1074"/>
                <a:gd name="T94" fmla="*/ 175 w 1891"/>
                <a:gd name="T95" fmla="*/ 207 h 1074"/>
                <a:gd name="T96" fmla="*/ 191 w 1891"/>
                <a:gd name="T97" fmla="*/ 225 h 1074"/>
                <a:gd name="T98" fmla="*/ 185 w 1891"/>
                <a:gd name="T99" fmla="*/ 242 h 1074"/>
                <a:gd name="T100" fmla="*/ 196 w 1891"/>
                <a:gd name="T101" fmla="*/ 247 h 1074"/>
                <a:gd name="T102" fmla="*/ 211 w 1891"/>
                <a:gd name="T103" fmla="*/ 256 h 1074"/>
                <a:gd name="T104" fmla="*/ 216 w 1891"/>
                <a:gd name="T105" fmla="*/ 251 h 1074"/>
                <a:gd name="T106" fmla="*/ 236 w 1891"/>
                <a:gd name="T107" fmla="*/ 251 h 1074"/>
                <a:gd name="T108" fmla="*/ 256 w 1891"/>
                <a:gd name="T109" fmla="*/ 251 h 1074"/>
                <a:gd name="T110" fmla="*/ 266 w 1891"/>
                <a:gd name="T111" fmla="*/ 260 h 1074"/>
                <a:gd name="T112" fmla="*/ 276 w 1891"/>
                <a:gd name="T113" fmla="*/ 264 h 1074"/>
                <a:gd name="T114" fmla="*/ 286 w 1891"/>
                <a:gd name="T115" fmla="*/ 260 h 1074"/>
                <a:gd name="T116" fmla="*/ 306 w 1891"/>
                <a:gd name="T117" fmla="*/ 256 h 1074"/>
                <a:gd name="T118" fmla="*/ 332 w 1891"/>
                <a:gd name="T119" fmla="*/ 247 h 1074"/>
                <a:gd name="T120" fmla="*/ 351 w 1891"/>
                <a:gd name="T121" fmla="*/ 228 h 1074"/>
                <a:gd name="T122" fmla="*/ 367 w 1891"/>
                <a:gd name="T123" fmla="*/ 211 h 1074"/>
                <a:gd name="T124" fmla="*/ 367 w 1891"/>
                <a:gd name="T125" fmla="*/ 189 h 10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1"/>
                <a:gd name="T190" fmla="*/ 0 h 1074"/>
                <a:gd name="T191" fmla="*/ 1891 w 1891"/>
                <a:gd name="T192" fmla="*/ 1074 h 10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1" h="1074">
                  <a:moveTo>
                    <a:pt x="1448" y="681"/>
                  </a:moveTo>
                  <a:lnTo>
                    <a:pt x="1448" y="662"/>
                  </a:lnTo>
                  <a:lnTo>
                    <a:pt x="1448" y="644"/>
                  </a:lnTo>
                  <a:lnTo>
                    <a:pt x="1428" y="644"/>
                  </a:lnTo>
                  <a:lnTo>
                    <a:pt x="1407" y="644"/>
                  </a:lnTo>
                  <a:lnTo>
                    <a:pt x="1407" y="625"/>
                  </a:lnTo>
                  <a:lnTo>
                    <a:pt x="1428" y="608"/>
                  </a:lnTo>
                  <a:lnTo>
                    <a:pt x="1448" y="591"/>
                  </a:lnTo>
                  <a:lnTo>
                    <a:pt x="1488" y="571"/>
                  </a:lnTo>
                  <a:lnTo>
                    <a:pt x="1507" y="554"/>
                  </a:lnTo>
                  <a:lnTo>
                    <a:pt x="1488" y="554"/>
                  </a:lnTo>
                  <a:lnTo>
                    <a:pt x="1469" y="554"/>
                  </a:lnTo>
                  <a:lnTo>
                    <a:pt x="1448" y="539"/>
                  </a:lnTo>
                  <a:lnTo>
                    <a:pt x="1448" y="554"/>
                  </a:lnTo>
                  <a:lnTo>
                    <a:pt x="1428" y="554"/>
                  </a:lnTo>
                  <a:lnTo>
                    <a:pt x="1428" y="571"/>
                  </a:lnTo>
                  <a:lnTo>
                    <a:pt x="1407" y="571"/>
                  </a:lnTo>
                  <a:lnTo>
                    <a:pt x="1388" y="554"/>
                  </a:lnTo>
                  <a:lnTo>
                    <a:pt x="1388" y="539"/>
                  </a:lnTo>
                  <a:lnTo>
                    <a:pt x="1367" y="539"/>
                  </a:lnTo>
                  <a:lnTo>
                    <a:pt x="1348" y="520"/>
                  </a:lnTo>
                  <a:lnTo>
                    <a:pt x="1367" y="502"/>
                  </a:lnTo>
                  <a:lnTo>
                    <a:pt x="1407" y="502"/>
                  </a:lnTo>
                  <a:lnTo>
                    <a:pt x="1428" y="483"/>
                  </a:lnTo>
                  <a:lnTo>
                    <a:pt x="1448" y="466"/>
                  </a:lnTo>
                  <a:lnTo>
                    <a:pt x="1448" y="449"/>
                  </a:lnTo>
                  <a:lnTo>
                    <a:pt x="1469" y="449"/>
                  </a:lnTo>
                  <a:lnTo>
                    <a:pt x="1488" y="466"/>
                  </a:lnTo>
                  <a:lnTo>
                    <a:pt x="1469" y="483"/>
                  </a:lnTo>
                  <a:lnTo>
                    <a:pt x="1469" y="502"/>
                  </a:lnTo>
                  <a:lnTo>
                    <a:pt x="1507" y="502"/>
                  </a:lnTo>
                  <a:lnTo>
                    <a:pt x="1528" y="483"/>
                  </a:lnTo>
                  <a:lnTo>
                    <a:pt x="1568" y="466"/>
                  </a:lnTo>
                  <a:lnTo>
                    <a:pt x="1568" y="483"/>
                  </a:lnTo>
                  <a:lnTo>
                    <a:pt x="1588" y="483"/>
                  </a:lnTo>
                  <a:lnTo>
                    <a:pt x="1588" y="502"/>
                  </a:lnTo>
                  <a:lnTo>
                    <a:pt x="1588" y="520"/>
                  </a:lnTo>
                  <a:lnTo>
                    <a:pt x="1568" y="520"/>
                  </a:lnTo>
                  <a:lnTo>
                    <a:pt x="1568" y="539"/>
                  </a:lnTo>
                  <a:lnTo>
                    <a:pt x="1588" y="539"/>
                  </a:lnTo>
                  <a:lnTo>
                    <a:pt x="1609" y="539"/>
                  </a:lnTo>
                  <a:lnTo>
                    <a:pt x="1628" y="539"/>
                  </a:lnTo>
                  <a:lnTo>
                    <a:pt x="1647" y="554"/>
                  </a:lnTo>
                  <a:lnTo>
                    <a:pt x="1647" y="571"/>
                  </a:lnTo>
                  <a:lnTo>
                    <a:pt x="1628" y="571"/>
                  </a:lnTo>
                  <a:lnTo>
                    <a:pt x="1628" y="591"/>
                  </a:lnTo>
                  <a:lnTo>
                    <a:pt x="1647" y="591"/>
                  </a:lnTo>
                  <a:lnTo>
                    <a:pt x="1647" y="608"/>
                  </a:lnTo>
                  <a:lnTo>
                    <a:pt x="1628" y="608"/>
                  </a:lnTo>
                  <a:lnTo>
                    <a:pt x="1628" y="625"/>
                  </a:lnTo>
                  <a:lnTo>
                    <a:pt x="1628" y="644"/>
                  </a:lnTo>
                  <a:lnTo>
                    <a:pt x="1647" y="644"/>
                  </a:lnTo>
                  <a:lnTo>
                    <a:pt x="1668" y="644"/>
                  </a:lnTo>
                  <a:lnTo>
                    <a:pt x="1687" y="625"/>
                  </a:lnTo>
                  <a:lnTo>
                    <a:pt x="1709" y="625"/>
                  </a:lnTo>
                  <a:lnTo>
                    <a:pt x="1709" y="608"/>
                  </a:lnTo>
                  <a:lnTo>
                    <a:pt x="1709" y="591"/>
                  </a:lnTo>
                  <a:lnTo>
                    <a:pt x="1709" y="554"/>
                  </a:lnTo>
                  <a:lnTo>
                    <a:pt x="1709" y="539"/>
                  </a:lnTo>
                  <a:lnTo>
                    <a:pt x="1668" y="520"/>
                  </a:lnTo>
                  <a:lnTo>
                    <a:pt x="1668" y="502"/>
                  </a:lnTo>
                  <a:lnTo>
                    <a:pt x="1647" y="483"/>
                  </a:lnTo>
                  <a:lnTo>
                    <a:pt x="1647" y="466"/>
                  </a:lnTo>
                  <a:lnTo>
                    <a:pt x="1668" y="466"/>
                  </a:lnTo>
                  <a:lnTo>
                    <a:pt x="1687" y="466"/>
                  </a:lnTo>
                  <a:lnTo>
                    <a:pt x="1709" y="466"/>
                  </a:lnTo>
                  <a:lnTo>
                    <a:pt x="1709" y="449"/>
                  </a:lnTo>
                  <a:lnTo>
                    <a:pt x="1709" y="429"/>
                  </a:lnTo>
                  <a:lnTo>
                    <a:pt x="1730" y="412"/>
                  </a:lnTo>
                  <a:lnTo>
                    <a:pt x="1751" y="395"/>
                  </a:lnTo>
                  <a:lnTo>
                    <a:pt x="1770" y="376"/>
                  </a:lnTo>
                  <a:lnTo>
                    <a:pt x="1770" y="358"/>
                  </a:lnTo>
                  <a:lnTo>
                    <a:pt x="1789" y="339"/>
                  </a:lnTo>
                  <a:lnTo>
                    <a:pt x="1770" y="305"/>
                  </a:lnTo>
                  <a:lnTo>
                    <a:pt x="1810" y="286"/>
                  </a:lnTo>
                  <a:lnTo>
                    <a:pt x="1830" y="286"/>
                  </a:lnTo>
                  <a:lnTo>
                    <a:pt x="1851" y="268"/>
                  </a:lnTo>
                  <a:lnTo>
                    <a:pt x="1870" y="232"/>
                  </a:lnTo>
                  <a:lnTo>
                    <a:pt x="1891" y="199"/>
                  </a:lnTo>
                  <a:lnTo>
                    <a:pt x="1891" y="180"/>
                  </a:lnTo>
                  <a:lnTo>
                    <a:pt x="1851" y="180"/>
                  </a:lnTo>
                  <a:lnTo>
                    <a:pt x="1851" y="199"/>
                  </a:lnTo>
                  <a:lnTo>
                    <a:pt x="1810" y="215"/>
                  </a:lnTo>
                  <a:lnTo>
                    <a:pt x="1770" y="199"/>
                  </a:lnTo>
                  <a:lnTo>
                    <a:pt x="1770" y="180"/>
                  </a:lnTo>
                  <a:lnTo>
                    <a:pt x="1751" y="163"/>
                  </a:lnTo>
                  <a:lnTo>
                    <a:pt x="1709" y="143"/>
                  </a:lnTo>
                  <a:lnTo>
                    <a:pt x="1687" y="126"/>
                  </a:lnTo>
                  <a:lnTo>
                    <a:pt x="1647" y="126"/>
                  </a:lnTo>
                  <a:lnTo>
                    <a:pt x="1647" y="72"/>
                  </a:lnTo>
                  <a:lnTo>
                    <a:pt x="1628" y="36"/>
                  </a:lnTo>
                  <a:lnTo>
                    <a:pt x="1588" y="0"/>
                  </a:lnTo>
                  <a:lnTo>
                    <a:pt x="1528" y="0"/>
                  </a:lnTo>
                  <a:lnTo>
                    <a:pt x="1488" y="0"/>
                  </a:lnTo>
                  <a:lnTo>
                    <a:pt x="1448" y="19"/>
                  </a:lnTo>
                  <a:lnTo>
                    <a:pt x="1448" y="55"/>
                  </a:lnTo>
                  <a:lnTo>
                    <a:pt x="1428" y="72"/>
                  </a:lnTo>
                  <a:lnTo>
                    <a:pt x="1407" y="109"/>
                  </a:lnTo>
                  <a:lnTo>
                    <a:pt x="1388" y="126"/>
                  </a:lnTo>
                  <a:lnTo>
                    <a:pt x="1367" y="126"/>
                  </a:lnTo>
                  <a:lnTo>
                    <a:pt x="1348" y="126"/>
                  </a:lnTo>
                  <a:lnTo>
                    <a:pt x="1288" y="126"/>
                  </a:lnTo>
                  <a:lnTo>
                    <a:pt x="1225" y="126"/>
                  </a:lnTo>
                  <a:lnTo>
                    <a:pt x="1165" y="143"/>
                  </a:lnTo>
                  <a:lnTo>
                    <a:pt x="1106" y="143"/>
                  </a:lnTo>
                  <a:lnTo>
                    <a:pt x="1066" y="126"/>
                  </a:lnTo>
                  <a:lnTo>
                    <a:pt x="1025" y="126"/>
                  </a:lnTo>
                  <a:lnTo>
                    <a:pt x="966" y="109"/>
                  </a:lnTo>
                  <a:lnTo>
                    <a:pt x="925" y="109"/>
                  </a:lnTo>
                  <a:lnTo>
                    <a:pt x="906" y="109"/>
                  </a:lnTo>
                  <a:lnTo>
                    <a:pt x="866" y="72"/>
                  </a:lnTo>
                  <a:lnTo>
                    <a:pt x="845" y="55"/>
                  </a:lnTo>
                  <a:lnTo>
                    <a:pt x="804" y="55"/>
                  </a:lnTo>
                  <a:lnTo>
                    <a:pt x="785" y="55"/>
                  </a:lnTo>
                  <a:lnTo>
                    <a:pt x="743" y="55"/>
                  </a:lnTo>
                  <a:lnTo>
                    <a:pt x="724" y="109"/>
                  </a:lnTo>
                  <a:lnTo>
                    <a:pt x="683" y="126"/>
                  </a:lnTo>
                  <a:lnTo>
                    <a:pt x="643" y="126"/>
                  </a:lnTo>
                  <a:lnTo>
                    <a:pt x="624" y="109"/>
                  </a:lnTo>
                  <a:lnTo>
                    <a:pt x="603" y="90"/>
                  </a:lnTo>
                  <a:lnTo>
                    <a:pt x="563" y="90"/>
                  </a:lnTo>
                  <a:lnTo>
                    <a:pt x="543" y="109"/>
                  </a:lnTo>
                  <a:lnTo>
                    <a:pt x="543" y="126"/>
                  </a:lnTo>
                  <a:lnTo>
                    <a:pt x="484" y="126"/>
                  </a:lnTo>
                  <a:lnTo>
                    <a:pt x="422" y="163"/>
                  </a:lnTo>
                  <a:lnTo>
                    <a:pt x="382" y="180"/>
                  </a:lnTo>
                  <a:lnTo>
                    <a:pt x="382" y="199"/>
                  </a:lnTo>
                  <a:lnTo>
                    <a:pt x="363" y="232"/>
                  </a:lnTo>
                  <a:lnTo>
                    <a:pt x="323" y="232"/>
                  </a:lnTo>
                  <a:lnTo>
                    <a:pt x="282" y="251"/>
                  </a:lnTo>
                  <a:lnTo>
                    <a:pt x="261" y="286"/>
                  </a:lnTo>
                  <a:lnTo>
                    <a:pt x="221" y="286"/>
                  </a:lnTo>
                  <a:lnTo>
                    <a:pt x="200" y="358"/>
                  </a:lnTo>
                  <a:lnTo>
                    <a:pt x="200" y="412"/>
                  </a:lnTo>
                  <a:lnTo>
                    <a:pt x="140" y="429"/>
                  </a:lnTo>
                  <a:lnTo>
                    <a:pt x="100" y="449"/>
                  </a:lnTo>
                  <a:lnTo>
                    <a:pt x="60" y="466"/>
                  </a:lnTo>
                  <a:lnTo>
                    <a:pt x="21" y="466"/>
                  </a:lnTo>
                  <a:lnTo>
                    <a:pt x="0" y="483"/>
                  </a:lnTo>
                  <a:lnTo>
                    <a:pt x="0" y="520"/>
                  </a:lnTo>
                  <a:lnTo>
                    <a:pt x="21" y="539"/>
                  </a:lnTo>
                  <a:lnTo>
                    <a:pt x="40" y="539"/>
                  </a:lnTo>
                  <a:lnTo>
                    <a:pt x="40" y="554"/>
                  </a:lnTo>
                  <a:lnTo>
                    <a:pt x="40" y="571"/>
                  </a:lnTo>
                  <a:lnTo>
                    <a:pt x="60" y="571"/>
                  </a:lnTo>
                  <a:lnTo>
                    <a:pt x="60" y="591"/>
                  </a:lnTo>
                  <a:lnTo>
                    <a:pt x="81" y="591"/>
                  </a:lnTo>
                  <a:lnTo>
                    <a:pt x="100" y="608"/>
                  </a:lnTo>
                  <a:lnTo>
                    <a:pt x="121" y="608"/>
                  </a:lnTo>
                  <a:lnTo>
                    <a:pt x="140" y="608"/>
                  </a:lnTo>
                  <a:lnTo>
                    <a:pt x="161" y="591"/>
                  </a:lnTo>
                  <a:lnTo>
                    <a:pt x="181" y="591"/>
                  </a:lnTo>
                  <a:lnTo>
                    <a:pt x="200" y="591"/>
                  </a:lnTo>
                  <a:lnTo>
                    <a:pt x="200" y="608"/>
                  </a:lnTo>
                  <a:lnTo>
                    <a:pt x="200" y="625"/>
                  </a:lnTo>
                  <a:lnTo>
                    <a:pt x="200" y="644"/>
                  </a:lnTo>
                  <a:lnTo>
                    <a:pt x="181" y="644"/>
                  </a:lnTo>
                  <a:lnTo>
                    <a:pt x="161" y="662"/>
                  </a:lnTo>
                  <a:lnTo>
                    <a:pt x="181" y="681"/>
                  </a:lnTo>
                  <a:lnTo>
                    <a:pt x="181" y="698"/>
                  </a:lnTo>
                  <a:lnTo>
                    <a:pt x="181" y="715"/>
                  </a:lnTo>
                  <a:lnTo>
                    <a:pt x="161" y="715"/>
                  </a:lnTo>
                  <a:lnTo>
                    <a:pt x="161" y="735"/>
                  </a:lnTo>
                  <a:lnTo>
                    <a:pt x="161" y="752"/>
                  </a:lnTo>
                  <a:lnTo>
                    <a:pt x="181" y="752"/>
                  </a:lnTo>
                  <a:lnTo>
                    <a:pt x="200" y="769"/>
                  </a:lnTo>
                  <a:lnTo>
                    <a:pt x="221" y="769"/>
                  </a:lnTo>
                  <a:lnTo>
                    <a:pt x="261" y="769"/>
                  </a:lnTo>
                  <a:lnTo>
                    <a:pt x="282" y="788"/>
                  </a:lnTo>
                  <a:lnTo>
                    <a:pt x="303" y="806"/>
                  </a:lnTo>
                  <a:lnTo>
                    <a:pt x="323" y="806"/>
                  </a:lnTo>
                  <a:lnTo>
                    <a:pt x="323" y="825"/>
                  </a:lnTo>
                  <a:lnTo>
                    <a:pt x="344" y="825"/>
                  </a:lnTo>
                  <a:lnTo>
                    <a:pt x="363" y="825"/>
                  </a:lnTo>
                  <a:lnTo>
                    <a:pt x="382" y="842"/>
                  </a:lnTo>
                  <a:lnTo>
                    <a:pt x="403" y="842"/>
                  </a:lnTo>
                  <a:lnTo>
                    <a:pt x="422" y="842"/>
                  </a:lnTo>
                  <a:lnTo>
                    <a:pt x="444" y="842"/>
                  </a:lnTo>
                  <a:lnTo>
                    <a:pt x="463" y="842"/>
                  </a:lnTo>
                  <a:lnTo>
                    <a:pt x="463" y="859"/>
                  </a:lnTo>
                  <a:lnTo>
                    <a:pt x="484" y="859"/>
                  </a:lnTo>
                  <a:lnTo>
                    <a:pt x="503" y="842"/>
                  </a:lnTo>
                  <a:lnTo>
                    <a:pt x="522" y="842"/>
                  </a:lnTo>
                  <a:lnTo>
                    <a:pt x="543" y="842"/>
                  </a:lnTo>
                  <a:lnTo>
                    <a:pt x="563" y="842"/>
                  </a:lnTo>
                  <a:lnTo>
                    <a:pt x="584" y="842"/>
                  </a:lnTo>
                  <a:lnTo>
                    <a:pt x="603" y="842"/>
                  </a:lnTo>
                  <a:lnTo>
                    <a:pt x="624" y="825"/>
                  </a:lnTo>
                  <a:lnTo>
                    <a:pt x="643" y="806"/>
                  </a:lnTo>
                  <a:lnTo>
                    <a:pt x="662" y="806"/>
                  </a:lnTo>
                  <a:lnTo>
                    <a:pt x="683" y="806"/>
                  </a:lnTo>
                  <a:lnTo>
                    <a:pt x="703" y="825"/>
                  </a:lnTo>
                  <a:lnTo>
                    <a:pt x="743" y="842"/>
                  </a:lnTo>
                  <a:lnTo>
                    <a:pt x="766" y="842"/>
                  </a:lnTo>
                  <a:lnTo>
                    <a:pt x="766" y="859"/>
                  </a:lnTo>
                  <a:lnTo>
                    <a:pt x="766" y="896"/>
                  </a:lnTo>
                  <a:lnTo>
                    <a:pt x="766" y="911"/>
                  </a:lnTo>
                  <a:lnTo>
                    <a:pt x="743" y="930"/>
                  </a:lnTo>
                  <a:lnTo>
                    <a:pt x="743" y="948"/>
                  </a:lnTo>
                  <a:lnTo>
                    <a:pt x="743" y="967"/>
                  </a:lnTo>
                  <a:lnTo>
                    <a:pt x="766" y="967"/>
                  </a:lnTo>
                  <a:lnTo>
                    <a:pt x="766" y="948"/>
                  </a:lnTo>
                  <a:lnTo>
                    <a:pt x="785" y="967"/>
                  </a:lnTo>
                  <a:lnTo>
                    <a:pt x="785" y="984"/>
                  </a:lnTo>
                  <a:lnTo>
                    <a:pt x="785" y="1001"/>
                  </a:lnTo>
                  <a:lnTo>
                    <a:pt x="804" y="1021"/>
                  </a:lnTo>
                  <a:lnTo>
                    <a:pt x="826" y="1038"/>
                  </a:lnTo>
                  <a:lnTo>
                    <a:pt x="845" y="1021"/>
                  </a:lnTo>
                  <a:lnTo>
                    <a:pt x="845" y="1038"/>
                  </a:lnTo>
                  <a:lnTo>
                    <a:pt x="845" y="1021"/>
                  </a:lnTo>
                  <a:lnTo>
                    <a:pt x="845" y="1001"/>
                  </a:lnTo>
                  <a:lnTo>
                    <a:pt x="866" y="1001"/>
                  </a:lnTo>
                  <a:lnTo>
                    <a:pt x="885" y="1001"/>
                  </a:lnTo>
                  <a:lnTo>
                    <a:pt x="906" y="1001"/>
                  </a:lnTo>
                  <a:lnTo>
                    <a:pt x="925" y="1001"/>
                  </a:lnTo>
                  <a:lnTo>
                    <a:pt x="945" y="1001"/>
                  </a:lnTo>
                  <a:lnTo>
                    <a:pt x="966" y="984"/>
                  </a:lnTo>
                  <a:lnTo>
                    <a:pt x="985" y="984"/>
                  </a:lnTo>
                  <a:lnTo>
                    <a:pt x="985" y="1001"/>
                  </a:lnTo>
                  <a:lnTo>
                    <a:pt x="1025" y="1001"/>
                  </a:lnTo>
                  <a:lnTo>
                    <a:pt x="1025" y="1021"/>
                  </a:lnTo>
                  <a:lnTo>
                    <a:pt x="1046" y="1021"/>
                  </a:lnTo>
                  <a:lnTo>
                    <a:pt x="1046" y="1038"/>
                  </a:lnTo>
                  <a:lnTo>
                    <a:pt x="1066" y="1038"/>
                  </a:lnTo>
                  <a:lnTo>
                    <a:pt x="1046" y="1038"/>
                  </a:lnTo>
                  <a:lnTo>
                    <a:pt x="1066" y="1038"/>
                  </a:lnTo>
                  <a:lnTo>
                    <a:pt x="1085" y="1038"/>
                  </a:lnTo>
                  <a:lnTo>
                    <a:pt x="1106" y="1055"/>
                  </a:lnTo>
                  <a:lnTo>
                    <a:pt x="1106" y="1074"/>
                  </a:lnTo>
                  <a:lnTo>
                    <a:pt x="1125" y="1055"/>
                  </a:lnTo>
                  <a:lnTo>
                    <a:pt x="1125" y="1038"/>
                  </a:lnTo>
                  <a:lnTo>
                    <a:pt x="1146" y="1038"/>
                  </a:lnTo>
                  <a:lnTo>
                    <a:pt x="1165" y="1038"/>
                  </a:lnTo>
                  <a:lnTo>
                    <a:pt x="1165" y="1021"/>
                  </a:lnTo>
                  <a:lnTo>
                    <a:pt x="1206" y="1021"/>
                  </a:lnTo>
                  <a:lnTo>
                    <a:pt x="1225" y="1021"/>
                  </a:lnTo>
                  <a:lnTo>
                    <a:pt x="1225" y="1001"/>
                  </a:lnTo>
                  <a:lnTo>
                    <a:pt x="1248" y="1001"/>
                  </a:lnTo>
                  <a:lnTo>
                    <a:pt x="1307" y="1001"/>
                  </a:lnTo>
                  <a:lnTo>
                    <a:pt x="1328" y="984"/>
                  </a:lnTo>
                  <a:lnTo>
                    <a:pt x="1348" y="967"/>
                  </a:lnTo>
                  <a:lnTo>
                    <a:pt x="1367" y="948"/>
                  </a:lnTo>
                  <a:lnTo>
                    <a:pt x="1388" y="948"/>
                  </a:lnTo>
                  <a:lnTo>
                    <a:pt x="1407" y="911"/>
                  </a:lnTo>
                  <a:lnTo>
                    <a:pt x="1407" y="896"/>
                  </a:lnTo>
                  <a:lnTo>
                    <a:pt x="1428" y="879"/>
                  </a:lnTo>
                  <a:lnTo>
                    <a:pt x="1448" y="859"/>
                  </a:lnTo>
                  <a:lnTo>
                    <a:pt x="1469" y="842"/>
                  </a:lnTo>
                  <a:lnTo>
                    <a:pt x="1469" y="825"/>
                  </a:lnTo>
                  <a:lnTo>
                    <a:pt x="1469" y="806"/>
                  </a:lnTo>
                  <a:lnTo>
                    <a:pt x="1488" y="769"/>
                  </a:lnTo>
                  <a:lnTo>
                    <a:pt x="1469" y="752"/>
                  </a:lnTo>
                  <a:lnTo>
                    <a:pt x="1469" y="715"/>
                  </a:lnTo>
                  <a:lnTo>
                    <a:pt x="1448" y="698"/>
                  </a:lnTo>
                  <a:lnTo>
                    <a:pt x="1448" y="681"/>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0" name="Freeform 1008"/>
            <p:cNvSpPr>
              <a:spLocks/>
            </p:cNvSpPr>
            <p:nvPr/>
          </p:nvSpPr>
          <p:spPr bwMode="gray">
            <a:xfrm>
              <a:off x="1673" y="2564"/>
              <a:ext cx="725" cy="1030"/>
            </a:xfrm>
            <a:custGeom>
              <a:avLst/>
              <a:gdLst>
                <a:gd name="T0" fmla="*/ 30 w 1450"/>
                <a:gd name="T1" fmla="*/ 41 h 2059"/>
                <a:gd name="T2" fmla="*/ 41 w 1450"/>
                <a:gd name="T3" fmla="*/ 23 h 2059"/>
                <a:gd name="T4" fmla="*/ 66 w 1450"/>
                <a:gd name="T5" fmla="*/ 5 h 2059"/>
                <a:gd name="T6" fmla="*/ 76 w 1450"/>
                <a:gd name="T7" fmla="*/ 9 h 2059"/>
                <a:gd name="T8" fmla="*/ 81 w 1450"/>
                <a:gd name="T9" fmla="*/ 9 h 2059"/>
                <a:gd name="T10" fmla="*/ 91 w 1450"/>
                <a:gd name="T11" fmla="*/ 5 h 2059"/>
                <a:gd name="T12" fmla="*/ 121 w 1450"/>
                <a:gd name="T13" fmla="*/ 14 h 2059"/>
                <a:gd name="T14" fmla="*/ 151 w 1450"/>
                <a:gd name="T15" fmla="*/ 9 h 2059"/>
                <a:gd name="T16" fmla="*/ 161 w 1450"/>
                <a:gd name="T17" fmla="*/ 23 h 2059"/>
                <a:gd name="T18" fmla="*/ 191 w 1450"/>
                <a:gd name="T19" fmla="*/ 41 h 2059"/>
                <a:gd name="T20" fmla="*/ 226 w 1450"/>
                <a:gd name="T21" fmla="*/ 50 h 2059"/>
                <a:gd name="T22" fmla="*/ 246 w 1450"/>
                <a:gd name="T23" fmla="*/ 77 h 2059"/>
                <a:gd name="T24" fmla="*/ 236 w 1450"/>
                <a:gd name="T25" fmla="*/ 99 h 2059"/>
                <a:gd name="T26" fmla="*/ 262 w 1450"/>
                <a:gd name="T27" fmla="*/ 90 h 2059"/>
                <a:gd name="T28" fmla="*/ 287 w 1450"/>
                <a:gd name="T29" fmla="*/ 103 h 2059"/>
                <a:gd name="T30" fmla="*/ 308 w 1450"/>
                <a:gd name="T31" fmla="*/ 103 h 2059"/>
                <a:gd name="T32" fmla="*/ 347 w 1450"/>
                <a:gd name="T33" fmla="*/ 122 h 2059"/>
                <a:gd name="T34" fmla="*/ 343 w 1450"/>
                <a:gd name="T35" fmla="*/ 166 h 2059"/>
                <a:gd name="T36" fmla="*/ 328 w 1450"/>
                <a:gd name="T37" fmla="*/ 188 h 2059"/>
                <a:gd name="T38" fmla="*/ 322 w 1450"/>
                <a:gd name="T39" fmla="*/ 211 h 2059"/>
                <a:gd name="T40" fmla="*/ 312 w 1450"/>
                <a:gd name="T41" fmla="*/ 243 h 2059"/>
                <a:gd name="T42" fmla="*/ 282 w 1450"/>
                <a:gd name="T43" fmla="*/ 251 h 2059"/>
                <a:gd name="T44" fmla="*/ 251 w 1450"/>
                <a:gd name="T45" fmla="*/ 273 h 2059"/>
                <a:gd name="T46" fmla="*/ 236 w 1450"/>
                <a:gd name="T47" fmla="*/ 305 h 2059"/>
                <a:gd name="T48" fmla="*/ 201 w 1450"/>
                <a:gd name="T49" fmla="*/ 341 h 2059"/>
                <a:gd name="T50" fmla="*/ 186 w 1450"/>
                <a:gd name="T51" fmla="*/ 345 h 2059"/>
                <a:gd name="T52" fmla="*/ 186 w 1450"/>
                <a:gd name="T53" fmla="*/ 367 h 2059"/>
                <a:gd name="T54" fmla="*/ 151 w 1450"/>
                <a:gd name="T55" fmla="*/ 376 h 2059"/>
                <a:gd name="T56" fmla="*/ 142 w 1450"/>
                <a:gd name="T57" fmla="*/ 390 h 2059"/>
                <a:gd name="T58" fmla="*/ 142 w 1450"/>
                <a:gd name="T59" fmla="*/ 399 h 2059"/>
                <a:gd name="T60" fmla="*/ 131 w 1450"/>
                <a:gd name="T61" fmla="*/ 422 h 2059"/>
                <a:gd name="T62" fmla="*/ 121 w 1450"/>
                <a:gd name="T63" fmla="*/ 439 h 2059"/>
                <a:gd name="T64" fmla="*/ 111 w 1450"/>
                <a:gd name="T65" fmla="*/ 461 h 2059"/>
                <a:gd name="T66" fmla="*/ 106 w 1450"/>
                <a:gd name="T67" fmla="*/ 488 h 2059"/>
                <a:gd name="T68" fmla="*/ 125 w 1450"/>
                <a:gd name="T69" fmla="*/ 511 h 2059"/>
                <a:gd name="T70" fmla="*/ 100 w 1450"/>
                <a:gd name="T71" fmla="*/ 515 h 2059"/>
                <a:gd name="T72" fmla="*/ 81 w 1450"/>
                <a:gd name="T73" fmla="*/ 502 h 2059"/>
                <a:gd name="T74" fmla="*/ 61 w 1450"/>
                <a:gd name="T75" fmla="*/ 493 h 2059"/>
                <a:gd name="T76" fmla="*/ 55 w 1450"/>
                <a:gd name="T77" fmla="*/ 475 h 2059"/>
                <a:gd name="T78" fmla="*/ 55 w 1450"/>
                <a:gd name="T79" fmla="*/ 448 h 2059"/>
                <a:gd name="T80" fmla="*/ 55 w 1450"/>
                <a:gd name="T81" fmla="*/ 430 h 2059"/>
                <a:gd name="T82" fmla="*/ 71 w 1450"/>
                <a:gd name="T83" fmla="*/ 399 h 2059"/>
                <a:gd name="T84" fmla="*/ 66 w 1450"/>
                <a:gd name="T85" fmla="*/ 381 h 2059"/>
                <a:gd name="T86" fmla="*/ 71 w 1450"/>
                <a:gd name="T87" fmla="*/ 350 h 2059"/>
                <a:gd name="T88" fmla="*/ 81 w 1450"/>
                <a:gd name="T89" fmla="*/ 328 h 2059"/>
                <a:gd name="T90" fmla="*/ 81 w 1450"/>
                <a:gd name="T91" fmla="*/ 296 h 2059"/>
                <a:gd name="T92" fmla="*/ 86 w 1450"/>
                <a:gd name="T93" fmla="*/ 260 h 2059"/>
                <a:gd name="T94" fmla="*/ 91 w 1450"/>
                <a:gd name="T95" fmla="*/ 233 h 2059"/>
                <a:gd name="T96" fmla="*/ 71 w 1450"/>
                <a:gd name="T97" fmla="*/ 202 h 2059"/>
                <a:gd name="T98" fmla="*/ 41 w 1450"/>
                <a:gd name="T99" fmla="*/ 188 h 2059"/>
                <a:gd name="T100" fmla="*/ 30 w 1450"/>
                <a:gd name="T101" fmla="*/ 162 h 2059"/>
                <a:gd name="T102" fmla="*/ 15 w 1450"/>
                <a:gd name="T103" fmla="*/ 135 h 2059"/>
                <a:gd name="T104" fmla="*/ 0 w 1450"/>
                <a:gd name="T105" fmla="*/ 113 h 2059"/>
                <a:gd name="T106" fmla="*/ 6 w 1450"/>
                <a:gd name="T107" fmla="*/ 103 h 2059"/>
                <a:gd name="T108" fmla="*/ 21 w 1450"/>
                <a:gd name="T109" fmla="*/ 72 h 20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50"/>
                <a:gd name="T166" fmla="*/ 0 h 2059"/>
                <a:gd name="T167" fmla="*/ 1450 w 1450"/>
                <a:gd name="T168" fmla="*/ 2059 h 20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50" h="2059">
                  <a:moveTo>
                    <a:pt x="140" y="217"/>
                  </a:moveTo>
                  <a:lnTo>
                    <a:pt x="121" y="199"/>
                  </a:lnTo>
                  <a:lnTo>
                    <a:pt x="121" y="180"/>
                  </a:lnTo>
                  <a:lnTo>
                    <a:pt x="140" y="180"/>
                  </a:lnTo>
                  <a:lnTo>
                    <a:pt x="140" y="163"/>
                  </a:lnTo>
                  <a:lnTo>
                    <a:pt x="121" y="163"/>
                  </a:lnTo>
                  <a:lnTo>
                    <a:pt x="121" y="144"/>
                  </a:lnTo>
                  <a:lnTo>
                    <a:pt x="102" y="144"/>
                  </a:lnTo>
                  <a:lnTo>
                    <a:pt x="121" y="126"/>
                  </a:lnTo>
                  <a:lnTo>
                    <a:pt x="140" y="109"/>
                  </a:lnTo>
                  <a:lnTo>
                    <a:pt x="140" y="90"/>
                  </a:lnTo>
                  <a:lnTo>
                    <a:pt x="161" y="90"/>
                  </a:lnTo>
                  <a:lnTo>
                    <a:pt x="181" y="90"/>
                  </a:lnTo>
                  <a:lnTo>
                    <a:pt x="181" y="73"/>
                  </a:lnTo>
                  <a:lnTo>
                    <a:pt x="181" y="55"/>
                  </a:lnTo>
                  <a:lnTo>
                    <a:pt x="202" y="36"/>
                  </a:lnTo>
                  <a:lnTo>
                    <a:pt x="244" y="36"/>
                  </a:lnTo>
                  <a:lnTo>
                    <a:pt x="263" y="19"/>
                  </a:lnTo>
                  <a:lnTo>
                    <a:pt x="284" y="19"/>
                  </a:lnTo>
                  <a:lnTo>
                    <a:pt x="304" y="19"/>
                  </a:lnTo>
                  <a:lnTo>
                    <a:pt x="323" y="0"/>
                  </a:lnTo>
                  <a:lnTo>
                    <a:pt x="323" y="19"/>
                  </a:lnTo>
                  <a:lnTo>
                    <a:pt x="323" y="36"/>
                  </a:lnTo>
                  <a:lnTo>
                    <a:pt x="304" y="36"/>
                  </a:lnTo>
                  <a:lnTo>
                    <a:pt x="304" y="55"/>
                  </a:lnTo>
                  <a:lnTo>
                    <a:pt x="304" y="73"/>
                  </a:lnTo>
                  <a:lnTo>
                    <a:pt x="323" y="90"/>
                  </a:lnTo>
                  <a:lnTo>
                    <a:pt x="323" y="73"/>
                  </a:lnTo>
                  <a:lnTo>
                    <a:pt x="323" y="55"/>
                  </a:lnTo>
                  <a:lnTo>
                    <a:pt x="323" y="36"/>
                  </a:lnTo>
                  <a:lnTo>
                    <a:pt x="344" y="19"/>
                  </a:lnTo>
                  <a:lnTo>
                    <a:pt x="363" y="19"/>
                  </a:lnTo>
                  <a:lnTo>
                    <a:pt x="384" y="19"/>
                  </a:lnTo>
                  <a:lnTo>
                    <a:pt x="363" y="19"/>
                  </a:lnTo>
                  <a:lnTo>
                    <a:pt x="344" y="19"/>
                  </a:lnTo>
                  <a:lnTo>
                    <a:pt x="363" y="19"/>
                  </a:lnTo>
                  <a:lnTo>
                    <a:pt x="384" y="19"/>
                  </a:lnTo>
                  <a:lnTo>
                    <a:pt x="403" y="36"/>
                  </a:lnTo>
                  <a:lnTo>
                    <a:pt x="424" y="36"/>
                  </a:lnTo>
                  <a:lnTo>
                    <a:pt x="463" y="36"/>
                  </a:lnTo>
                  <a:lnTo>
                    <a:pt x="484" y="36"/>
                  </a:lnTo>
                  <a:lnTo>
                    <a:pt x="484" y="55"/>
                  </a:lnTo>
                  <a:lnTo>
                    <a:pt x="503" y="55"/>
                  </a:lnTo>
                  <a:lnTo>
                    <a:pt x="524" y="55"/>
                  </a:lnTo>
                  <a:lnTo>
                    <a:pt x="544" y="36"/>
                  </a:lnTo>
                  <a:lnTo>
                    <a:pt x="565" y="36"/>
                  </a:lnTo>
                  <a:lnTo>
                    <a:pt x="584" y="36"/>
                  </a:lnTo>
                  <a:lnTo>
                    <a:pt x="603" y="36"/>
                  </a:lnTo>
                  <a:lnTo>
                    <a:pt x="584" y="36"/>
                  </a:lnTo>
                  <a:lnTo>
                    <a:pt x="584" y="55"/>
                  </a:lnTo>
                  <a:lnTo>
                    <a:pt x="603" y="55"/>
                  </a:lnTo>
                  <a:lnTo>
                    <a:pt x="603" y="73"/>
                  </a:lnTo>
                  <a:lnTo>
                    <a:pt x="624" y="73"/>
                  </a:lnTo>
                  <a:lnTo>
                    <a:pt x="643" y="90"/>
                  </a:lnTo>
                  <a:lnTo>
                    <a:pt x="664" y="90"/>
                  </a:lnTo>
                  <a:lnTo>
                    <a:pt x="705" y="109"/>
                  </a:lnTo>
                  <a:lnTo>
                    <a:pt x="705" y="126"/>
                  </a:lnTo>
                  <a:lnTo>
                    <a:pt x="726" y="144"/>
                  </a:lnTo>
                  <a:lnTo>
                    <a:pt x="726" y="163"/>
                  </a:lnTo>
                  <a:lnTo>
                    <a:pt x="766" y="163"/>
                  </a:lnTo>
                  <a:lnTo>
                    <a:pt x="785" y="180"/>
                  </a:lnTo>
                  <a:lnTo>
                    <a:pt x="806" y="180"/>
                  </a:lnTo>
                  <a:lnTo>
                    <a:pt x="826" y="180"/>
                  </a:lnTo>
                  <a:lnTo>
                    <a:pt x="847" y="180"/>
                  </a:lnTo>
                  <a:lnTo>
                    <a:pt x="866" y="199"/>
                  </a:lnTo>
                  <a:lnTo>
                    <a:pt x="906" y="199"/>
                  </a:lnTo>
                  <a:lnTo>
                    <a:pt x="906" y="217"/>
                  </a:lnTo>
                  <a:lnTo>
                    <a:pt x="926" y="217"/>
                  </a:lnTo>
                  <a:lnTo>
                    <a:pt x="926" y="253"/>
                  </a:lnTo>
                  <a:lnTo>
                    <a:pt x="947" y="270"/>
                  </a:lnTo>
                  <a:lnTo>
                    <a:pt x="966" y="288"/>
                  </a:lnTo>
                  <a:lnTo>
                    <a:pt x="987" y="305"/>
                  </a:lnTo>
                  <a:lnTo>
                    <a:pt x="947" y="322"/>
                  </a:lnTo>
                  <a:lnTo>
                    <a:pt x="926" y="341"/>
                  </a:lnTo>
                  <a:lnTo>
                    <a:pt x="926" y="359"/>
                  </a:lnTo>
                  <a:lnTo>
                    <a:pt x="926" y="376"/>
                  </a:lnTo>
                  <a:lnTo>
                    <a:pt x="947" y="376"/>
                  </a:lnTo>
                  <a:lnTo>
                    <a:pt x="947" y="395"/>
                  </a:lnTo>
                  <a:lnTo>
                    <a:pt x="966" y="395"/>
                  </a:lnTo>
                  <a:lnTo>
                    <a:pt x="987" y="395"/>
                  </a:lnTo>
                  <a:lnTo>
                    <a:pt x="1006" y="395"/>
                  </a:lnTo>
                  <a:lnTo>
                    <a:pt x="1006" y="376"/>
                  </a:lnTo>
                  <a:lnTo>
                    <a:pt x="1027" y="359"/>
                  </a:lnTo>
                  <a:lnTo>
                    <a:pt x="1046" y="359"/>
                  </a:lnTo>
                  <a:lnTo>
                    <a:pt x="1066" y="359"/>
                  </a:lnTo>
                  <a:lnTo>
                    <a:pt x="1106" y="376"/>
                  </a:lnTo>
                  <a:lnTo>
                    <a:pt x="1106" y="395"/>
                  </a:lnTo>
                  <a:lnTo>
                    <a:pt x="1127" y="395"/>
                  </a:lnTo>
                  <a:lnTo>
                    <a:pt x="1127" y="412"/>
                  </a:lnTo>
                  <a:lnTo>
                    <a:pt x="1146" y="412"/>
                  </a:lnTo>
                  <a:lnTo>
                    <a:pt x="1167" y="412"/>
                  </a:lnTo>
                  <a:lnTo>
                    <a:pt x="1167" y="395"/>
                  </a:lnTo>
                  <a:lnTo>
                    <a:pt x="1187" y="395"/>
                  </a:lnTo>
                  <a:lnTo>
                    <a:pt x="1187" y="412"/>
                  </a:lnTo>
                  <a:lnTo>
                    <a:pt x="1208" y="412"/>
                  </a:lnTo>
                  <a:lnTo>
                    <a:pt x="1229" y="412"/>
                  </a:lnTo>
                  <a:lnTo>
                    <a:pt x="1248" y="412"/>
                  </a:lnTo>
                  <a:lnTo>
                    <a:pt x="1288" y="412"/>
                  </a:lnTo>
                  <a:lnTo>
                    <a:pt x="1309" y="430"/>
                  </a:lnTo>
                  <a:lnTo>
                    <a:pt x="1329" y="449"/>
                  </a:lnTo>
                  <a:lnTo>
                    <a:pt x="1348" y="466"/>
                  </a:lnTo>
                  <a:lnTo>
                    <a:pt x="1388" y="485"/>
                  </a:lnTo>
                  <a:lnTo>
                    <a:pt x="1409" y="485"/>
                  </a:lnTo>
                  <a:lnTo>
                    <a:pt x="1428" y="485"/>
                  </a:lnTo>
                  <a:lnTo>
                    <a:pt x="1450" y="520"/>
                  </a:lnTo>
                  <a:lnTo>
                    <a:pt x="1428" y="574"/>
                  </a:lnTo>
                  <a:lnTo>
                    <a:pt x="1388" y="629"/>
                  </a:lnTo>
                  <a:lnTo>
                    <a:pt x="1369" y="662"/>
                  </a:lnTo>
                  <a:lnTo>
                    <a:pt x="1369" y="681"/>
                  </a:lnTo>
                  <a:lnTo>
                    <a:pt x="1348" y="681"/>
                  </a:lnTo>
                  <a:lnTo>
                    <a:pt x="1329" y="698"/>
                  </a:lnTo>
                  <a:lnTo>
                    <a:pt x="1309" y="698"/>
                  </a:lnTo>
                  <a:lnTo>
                    <a:pt x="1309" y="716"/>
                  </a:lnTo>
                  <a:lnTo>
                    <a:pt x="1309" y="752"/>
                  </a:lnTo>
                  <a:lnTo>
                    <a:pt x="1309" y="771"/>
                  </a:lnTo>
                  <a:lnTo>
                    <a:pt x="1309" y="788"/>
                  </a:lnTo>
                  <a:lnTo>
                    <a:pt x="1309" y="806"/>
                  </a:lnTo>
                  <a:lnTo>
                    <a:pt x="1309" y="825"/>
                  </a:lnTo>
                  <a:lnTo>
                    <a:pt x="1309" y="842"/>
                  </a:lnTo>
                  <a:lnTo>
                    <a:pt x="1288" y="842"/>
                  </a:lnTo>
                  <a:lnTo>
                    <a:pt x="1288" y="860"/>
                  </a:lnTo>
                  <a:lnTo>
                    <a:pt x="1288" y="879"/>
                  </a:lnTo>
                  <a:lnTo>
                    <a:pt x="1269" y="915"/>
                  </a:lnTo>
                  <a:lnTo>
                    <a:pt x="1248" y="932"/>
                  </a:lnTo>
                  <a:lnTo>
                    <a:pt x="1248" y="950"/>
                  </a:lnTo>
                  <a:lnTo>
                    <a:pt x="1248" y="969"/>
                  </a:lnTo>
                  <a:lnTo>
                    <a:pt x="1229" y="969"/>
                  </a:lnTo>
                  <a:lnTo>
                    <a:pt x="1208" y="986"/>
                  </a:lnTo>
                  <a:lnTo>
                    <a:pt x="1187" y="986"/>
                  </a:lnTo>
                  <a:lnTo>
                    <a:pt x="1146" y="986"/>
                  </a:lnTo>
                  <a:lnTo>
                    <a:pt x="1127" y="986"/>
                  </a:lnTo>
                  <a:lnTo>
                    <a:pt x="1127" y="1003"/>
                  </a:lnTo>
                  <a:lnTo>
                    <a:pt x="1106" y="1021"/>
                  </a:lnTo>
                  <a:lnTo>
                    <a:pt x="1066" y="1021"/>
                  </a:lnTo>
                  <a:lnTo>
                    <a:pt x="1046" y="1038"/>
                  </a:lnTo>
                  <a:lnTo>
                    <a:pt x="1027" y="1055"/>
                  </a:lnTo>
                  <a:lnTo>
                    <a:pt x="1006" y="1074"/>
                  </a:lnTo>
                  <a:lnTo>
                    <a:pt x="1006" y="1092"/>
                  </a:lnTo>
                  <a:lnTo>
                    <a:pt x="1006" y="1111"/>
                  </a:lnTo>
                  <a:lnTo>
                    <a:pt x="1006" y="1145"/>
                  </a:lnTo>
                  <a:lnTo>
                    <a:pt x="987" y="1165"/>
                  </a:lnTo>
                  <a:lnTo>
                    <a:pt x="966" y="1199"/>
                  </a:lnTo>
                  <a:lnTo>
                    <a:pt x="966" y="1218"/>
                  </a:lnTo>
                  <a:lnTo>
                    <a:pt x="947" y="1218"/>
                  </a:lnTo>
                  <a:lnTo>
                    <a:pt x="926" y="1255"/>
                  </a:lnTo>
                  <a:lnTo>
                    <a:pt x="906" y="1272"/>
                  </a:lnTo>
                  <a:lnTo>
                    <a:pt x="887" y="1289"/>
                  </a:lnTo>
                  <a:lnTo>
                    <a:pt x="866" y="1309"/>
                  </a:lnTo>
                  <a:lnTo>
                    <a:pt x="847" y="1343"/>
                  </a:lnTo>
                  <a:lnTo>
                    <a:pt x="806" y="1362"/>
                  </a:lnTo>
                  <a:lnTo>
                    <a:pt x="785" y="1343"/>
                  </a:lnTo>
                  <a:lnTo>
                    <a:pt x="766" y="1343"/>
                  </a:lnTo>
                  <a:lnTo>
                    <a:pt x="745" y="1343"/>
                  </a:lnTo>
                  <a:lnTo>
                    <a:pt x="726" y="1343"/>
                  </a:lnTo>
                  <a:lnTo>
                    <a:pt x="745" y="1362"/>
                  </a:lnTo>
                  <a:lnTo>
                    <a:pt x="745" y="1378"/>
                  </a:lnTo>
                  <a:lnTo>
                    <a:pt x="766" y="1397"/>
                  </a:lnTo>
                  <a:lnTo>
                    <a:pt x="785" y="1397"/>
                  </a:lnTo>
                  <a:lnTo>
                    <a:pt x="785" y="1414"/>
                  </a:lnTo>
                  <a:lnTo>
                    <a:pt x="785" y="1431"/>
                  </a:lnTo>
                  <a:lnTo>
                    <a:pt x="766" y="1451"/>
                  </a:lnTo>
                  <a:lnTo>
                    <a:pt x="745" y="1468"/>
                  </a:lnTo>
                  <a:lnTo>
                    <a:pt x="726" y="1468"/>
                  </a:lnTo>
                  <a:lnTo>
                    <a:pt x="705" y="1468"/>
                  </a:lnTo>
                  <a:lnTo>
                    <a:pt x="664" y="1485"/>
                  </a:lnTo>
                  <a:lnTo>
                    <a:pt x="624" y="1485"/>
                  </a:lnTo>
                  <a:lnTo>
                    <a:pt x="603" y="1485"/>
                  </a:lnTo>
                  <a:lnTo>
                    <a:pt x="603" y="1504"/>
                  </a:lnTo>
                  <a:lnTo>
                    <a:pt x="603" y="1522"/>
                  </a:lnTo>
                  <a:lnTo>
                    <a:pt x="603" y="1541"/>
                  </a:lnTo>
                  <a:lnTo>
                    <a:pt x="603" y="1558"/>
                  </a:lnTo>
                  <a:lnTo>
                    <a:pt x="584" y="1558"/>
                  </a:lnTo>
                  <a:lnTo>
                    <a:pt x="584" y="1575"/>
                  </a:lnTo>
                  <a:lnTo>
                    <a:pt x="565" y="1558"/>
                  </a:lnTo>
                  <a:lnTo>
                    <a:pt x="544" y="1558"/>
                  </a:lnTo>
                  <a:lnTo>
                    <a:pt x="524" y="1558"/>
                  </a:lnTo>
                  <a:lnTo>
                    <a:pt x="524" y="1575"/>
                  </a:lnTo>
                  <a:lnTo>
                    <a:pt x="524" y="1595"/>
                  </a:lnTo>
                  <a:lnTo>
                    <a:pt x="544" y="1595"/>
                  </a:lnTo>
                  <a:lnTo>
                    <a:pt x="565" y="1595"/>
                  </a:lnTo>
                  <a:lnTo>
                    <a:pt x="565" y="1612"/>
                  </a:lnTo>
                  <a:lnTo>
                    <a:pt x="544" y="1612"/>
                  </a:lnTo>
                  <a:lnTo>
                    <a:pt x="524" y="1612"/>
                  </a:lnTo>
                  <a:lnTo>
                    <a:pt x="524" y="1629"/>
                  </a:lnTo>
                  <a:lnTo>
                    <a:pt x="524" y="1666"/>
                  </a:lnTo>
                  <a:lnTo>
                    <a:pt x="524" y="1685"/>
                  </a:lnTo>
                  <a:lnTo>
                    <a:pt x="503" y="1702"/>
                  </a:lnTo>
                  <a:lnTo>
                    <a:pt x="484" y="1702"/>
                  </a:lnTo>
                  <a:lnTo>
                    <a:pt x="463" y="1702"/>
                  </a:lnTo>
                  <a:lnTo>
                    <a:pt x="463" y="1737"/>
                  </a:lnTo>
                  <a:lnTo>
                    <a:pt x="463" y="1754"/>
                  </a:lnTo>
                  <a:lnTo>
                    <a:pt x="484" y="1754"/>
                  </a:lnTo>
                  <a:lnTo>
                    <a:pt x="503" y="1790"/>
                  </a:lnTo>
                  <a:lnTo>
                    <a:pt x="484" y="1808"/>
                  </a:lnTo>
                  <a:lnTo>
                    <a:pt x="463" y="1808"/>
                  </a:lnTo>
                  <a:lnTo>
                    <a:pt x="463" y="1827"/>
                  </a:lnTo>
                  <a:lnTo>
                    <a:pt x="444" y="1827"/>
                  </a:lnTo>
                  <a:lnTo>
                    <a:pt x="444" y="1844"/>
                  </a:lnTo>
                  <a:lnTo>
                    <a:pt x="444" y="1861"/>
                  </a:lnTo>
                  <a:lnTo>
                    <a:pt x="424" y="1861"/>
                  </a:lnTo>
                  <a:lnTo>
                    <a:pt x="403" y="1861"/>
                  </a:lnTo>
                  <a:lnTo>
                    <a:pt x="403" y="1881"/>
                  </a:lnTo>
                  <a:lnTo>
                    <a:pt x="403" y="1915"/>
                  </a:lnTo>
                  <a:lnTo>
                    <a:pt x="424" y="1952"/>
                  </a:lnTo>
                  <a:lnTo>
                    <a:pt x="424" y="1971"/>
                  </a:lnTo>
                  <a:lnTo>
                    <a:pt x="444" y="1988"/>
                  </a:lnTo>
                  <a:lnTo>
                    <a:pt x="463" y="2005"/>
                  </a:lnTo>
                  <a:lnTo>
                    <a:pt x="484" y="2025"/>
                  </a:lnTo>
                  <a:lnTo>
                    <a:pt x="524" y="2042"/>
                  </a:lnTo>
                  <a:lnTo>
                    <a:pt x="503" y="2042"/>
                  </a:lnTo>
                  <a:lnTo>
                    <a:pt x="484" y="2042"/>
                  </a:lnTo>
                  <a:lnTo>
                    <a:pt x="463" y="2042"/>
                  </a:lnTo>
                  <a:lnTo>
                    <a:pt x="463" y="2059"/>
                  </a:lnTo>
                  <a:lnTo>
                    <a:pt x="444" y="2059"/>
                  </a:lnTo>
                  <a:lnTo>
                    <a:pt x="424" y="2059"/>
                  </a:lnTo>
                  <a:lnTo>
                    <a:pt x="403" y="2059"/>
                  </a:lnTo>
                  <a:lnTo>
                    <a:pt x="384" y="2059"/>
                  </a:lnTo>
                  <a:lnTo>
                    <a:pt x="384" y="2042"/>
                  </a:lnTo>
                  <a:lnTo>
                    <a:pt x="363" y="2042"/>
                  </a:lnTo>
                  <a:lnTo>
                    <a:pt x="344" y="2025"/>
                  </a:lnTo>
                  <a:lnTo>
                    <a:pt x="323" y="2025"/>
                  </a:lnTo>
                  <a:lnTo>
                    <a:pt x="323" y="2005"/>
                  </a:lnTo>
                  <a:lnTo>
                    <a:pt x="304" y="2005"/>
                  </a:lnTo>
                  <a:lnTo>
                    <a:pt x="284" y="2005"/>
                  </a:lnTo>
                  <a:lnTo>
                    <a:pt x="284" y="1988"/>
                  </a:lnTo>
                  <a:lnTo>
                    <a:pt x="263" y="1988"/>
                  </a:lnTo>
                  <a:lnTo>
                    <a:pt x="263" y="1971"/>
                  </a:lnTo>
                  <a:lnTo>
                    <a:pt x="244" y="1971"/>
                  </a:lnTo>
                  <a:lnTo>
                    <a:pt x="221" y="1971"/>
                  </a:lnTo>
                  <a:lnTo>
                    <a:pt x="244" y="1952"/>
                  </a:lnTo>
                  <a:lnTo>
                    <a:pt x="263" y="1934"/>
                  </a:lnTo>
                  <a:lnTo>
                    <a:pt x="244" y="1934"/>
                  </a:lnTo>
                  <a:lnTo>
                    <a:pt x="244" y="1915"/>
                  </a:lnTo>
                  <a:lnTo>
                    <a:pt x="221" y="1898"/>
                  </a:lnTo>
                  <a:lnTo>
                    <a:pt x="221" y="1881"/>
                  </a:lnTo>
                  <a:lnTo>
                    <a:pt x="221" y="1861"/>
                  </a:lnTo>
                  <a:lnTo>
                    <a:pt x="202" y="1844"/>
                  </a:lnTo>
                  <a:lnTo>
                    <a:pt x="202" y="1827"/>
                  </a:lnTo>
                  <a:lnTo>
                    <a:pt x="202" y="1808"/>
                  </a:lnTo>
                  <a:lnTo>
                    <a:pt x="221" y="1790"/>
                  </a:lnTo>
                  <a:lnTo>
                    <a:pt x="221" y="1771"/>
                  </a:lnTo>
                  <a:lnTo>
                    <a:pt x="221" y="1754"/>
                  </a:lnTo>
                  <a:lnTo>
                    <a:pt x="202" y="1754"/>
                  </a:lnTo>
                  <a:lnTo>
                    <a:pt x="202" y="1737"/>
                  </a:lnTo>
                  <a:lnTo>
                    <a:pt x="202" y="1717"/>
                  </a:lnTo>
                  <a:lnTo>
                    <a:pt x="221" y="1717"/>
                  </a:lnTo>
                  <a:lnTo>
                    <a:pt x="244" y="1717"/>
                  </a:lnTo>
                  <a:lnTo>
                    <a:pt x="244" y="1737"/>
                  </a:lnTo>
                  <a:lnTo>
                    <a:pt x="263" y="1737"/>
                  </a:lnTo>
                  <a:lnTo>
                    <a:pt x="263" y="1702"/>
                  </a:lnTo>
                  <a:lnTo>
                    <a:pt x="263" y="1629"/>
                  </a:lnTo>
                  <a:lnTo>
                    <a:pt x="284" y="1595"/>
                  </a:lnTo>
                  <a:lnTo>
                    <a:pt x="284" y="1575"/>
                  </a:lnTo>
                  <a:lnTo>
                    <a:pt x="263" y="1575"/>
                  </a:lnTo>
                  <a:lnTo>
                    <a:pt x="244" y="1575"/>
                  </a:lnTo>
                  <a:lnTo>
                    <a:pt x="244" y="1558"/>
                  </a:lnTo>
                  <a:lnTo>
                    <a:pt x="244" y="1541"/>
                  </a:lnTo>
                  <a:lnTo>
                    <a:pt x="263" y="1522"/>
                  </a:lnTo>
                  <a:lnTo>
                    <a:pt x="263" y="1504"/>
                  </a:lnTo>
                  <a:lnTo>
                    <a:pt x="263" y="1485"/>
                  </a:lnTo>
                  <a:lnTo>
                    <a:pt x="263" y="1468"/>
                  </a:lnTo>
                  <a:lnTo>
                    <a:pt x="263" y="1431"/>
                  </a:lnTo>
                  <a:lnTo>
                    <a:pt x="263" y="1414"/>
                  </a:lnTo>
                  <a:lnTo>
                    <a:pt x="284" y="1397"/>
                  </a:lnTo>
                  <a:lnTo>
                    <a:pt x="284" y="1378"/>
                  </a:lnTo>
                  <a:lnTo>
                    <a:pt x="304" y="1378"/>
                  </a:lnTo>
                  <a:lnTo>
                    <a:pt x="304" y="1362"/>
                  </a:lnTo>
                  <a:lnTo>
                    <a:pt x="304" y="1343"/>
                  </a:lnTo>
                  <a:lnTo>
                    <a:pt x="323" y="1326"/>
                  </a:lnTo>
                  <a:lnTo>
                    <a:pt x="323" y="1309"/>
                  </a:lnTo>
                  <a:lnTo>
                    <a:pt x="323" y="1289"/>
                  </a:lnTo>
                  <a:lnTo>
                    <a:pt x="323" y="1255"/>
                  </a:lnTo>
                  <a:lnTo>
                    <a:pt x="323" y="1236"/>
                  </a:lnTo>
                  <a:lnTo>
                    <a:pt x="323" y="1218"/>
                  </a:lnTo>
                  <a:lnTo>
                    <a:pt x="323" y="1199"/>
                  </a:lnTo>
                  <a:lnTo>
                    <a:pt x="323" y="1182"/>
                  </a:lnTo>
                  <a:lnTo>
                    <a:pt x="323" y="1165"/>
                  </a:lnTo>
                  <a:lnTo>
                    <a:pt x="323" y="1111"/>
                  </a:lnTo>
                  <a:lnTo>
                    <a:pt x="344" y="1092"/>
                  </a:lnTo>
                  <a:lnTo>
                    <a:pt x="344" y="1074"/>
                  </a:lnTo>
                  <a:lnTo>
                    <a:pt x="344" y="1055"/>
                  </a:lnTo>
                  <a:lnTo>
                    <a:pt x="344" y="1038"/>
                  </a:lnTo>
                  <a:lnTo>
                    <a:pt x="344" y="1021"/>
                  </a:lnTo>
                  <a:lnTo>
                    <a:pt x="344" y="1003"/>
                  </a:lnTo>
                  <a:lnTo>
                    <a:pt x="344" y="986"/>
                  </a:lnTo>
                  <a:lnTo>
                    <a:pt x="363" y="969"/>
                  </a:lnTo>
                  <a:lnTo>
                    <a:pt x="363" y="950"/>
                  </a:lnTo>
                  <a:lnTo>
                    <a:pt x="363" y="932"/>
                  </a:lnTo>
                  <a:lnTo>
                    <a:pt x="363" y="896"/>
                  </a:lnTo>
                  <a:lnTo>
                    <a:pt x="344" y="860"/>
                  </a:lnTo>
                  <a:lnTo>
                    <a:pt x="323" y="842"/>
                  </a:lnTo>
                  <a:lnTo>
                    <a:pt x="304" y="825"/>
                  </a:lnTo>
                  <a:lnTo>
                    <a:pt x="284" y="825"/>
                  </a:lnTo>
                  <a:lnTo>
                    <a:pt x="284" y="806"/>
                  </a:lnTo>
                  <a:lnTo>
                    <a:pt x="263" y="806"/>
                  </a:lnTo>
                  <a:lnTo>
                    <a:pt x="244" y="806"/>
                  </a:lnTo>
                  <a:lnTo>
                    <a:pt x="221" y="788"/>
                  </a:lnTo>
                  <a:lnTo>
                    <a:pt x="202" y="788"/>
                  </a:lnTo>
                  <a:lnTo>
                    <a:pt x="181" y="771"/>
                  </a:lnTo>
                  <a:lnTo>
                    <a:pt x="161" y="752"/>
                  </a:lnTo>
                  <a:lnTo>
                    <a:pt x="161" y="735"/>
                  </a:lnTo>
                  <a:lnTo>
                    <a:pt x="161" y="716"/>
                  </a:lnTo>
                  <a:lnTo>
                    <a:pt x="161" y="698"/>
                  </a:lnTo>
                  <a:lnTo>
                    <a:pt x="140" y="698"/>
                  </a:lnTo>
                  <a:lnTo>
                    <a:pt x="140" y="662"/>
                  </a:lnTo>
                  <a:lnTo>
                    <a:pt x="121" y="646"/>
                  </a:lnTo>
                  <a:lnTo>
                    <a:pt x="102" y="629"/>
                  </a:lnTo>
                  <a:lnTo>
                    <a:pt x="102" y="610"/>
                  </a:lnTo>
                  <a:lnTo>
                    <a:pt x="81" y="574"/>
                  </a:lnTo>
                  <a:lnTo>
                    <a:pt x="62" y="574"/>
                  </a:lnTo>
                  <a:lnTo>
                    <a:pt x="62" y="556"/>
                  </a:lnTo>
                  <a:lnTo>
                    <a:pt x="62" y="539"/>
                  </a:lnTo>
                  <a:lnTo>
                    <a:pt x="41" y="520"/>
                  </a:lnTo>
                  <a:lnTo>
                    <a:pt x="21" y="520"/>
                  </a:lnTo>
                  <a:lnTo>
                    <a:pt x="0" y="503"/>
                  </a:lnTo>
                  <a:lnTo>
                    <a:pt x="0" y="485"/>
                  </a:lnTo>
                  <a:lnTo>
                    <a:pt x="0" y="466"/>
                  </a:lnTo>
                  <a:lnTo>
                    <a:pt x="0" y="449"/>
                  </a:lnTo>
                  <a:lnTo>
                    <a:pt x="21" y="449"/>
                  </a:lnTo>
                  <a:lnTo>
                    <a:pt x="41" y="449"/>
                  </a:lnTo>
                  <a:lnTo>
                    <a:pt x="41" y="430"/>
                  </a:lnTo>
                  <a:lnTo>
                    <a:pt x="62" y="412"/>
                  </a:lnTo>
                  <a:lnTo>
                    <a:pt x="41" y="412"/>
                  </a:lnTo>
                  <a:lnTo>
                    <a:pt x="21" y="412"/>
                  </a:lnTo>
                  <a:lnTo>
                    <a:pt x="21" y="395"/>
                  </a:lnTo>
                  <a:lnTo>
                    <a:pt x="21" y="359"/>
                  </a:lnTo>
                  <a:lnTo>
                    <a:pt x="41" y="341"/>
                  </a:lnTo>
                  <a:lnTo>
                    <a:pt x="41" y="322"/>
                  </a:lnTo>
                  <a:lnTo>
                    <a:pt x="62" y="322"/>
                  </a:lnTo>
                  <a:lnTo>
                    <a:pt x="81" y="288"/>
                  </a:lnTo>
                  <a:lnTo>
                    <a:pt x="81" y="270"/>
                  </a:lnTo>
                  <a:lnTo>
                    <a:pt x="102" y="270"/>
                  </a:lnTo>
                  <a:lnTo>
                    <a:pt x="121" y="253"/>
                  </a:lnTo>
                  <a:lnTo>
                    <a:pt x="140" y="234"/>
                  </a:lnTo>
                  <a:lnTo>
                    <a:pt x="140" y="21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1" name="Freeform 1009"/>
            <p:cNvSpPr>
              <a:spLocks/>
            </p:cNvSpPr>
            <p:nvPr/>
          </p:nvSpPr>
          <p:spPr bwMode="gray">
            <a:xfrm>
              <a:off x="1000" y="1993"/>
              <a:ext cx="905" cy="392"/>
            </a:xfrm>
            <a:custGeom>
              <a:avLst/>
              <a:gdLst>
                <a:gd name="T0" fmla="*/ 337 w 1810"/>
                <a:gd name="T1" fmla="*/ 156 h 785"/>
                <a:gd name="T2" fmla="*/ 342 w 1810"/>
                <a:gd name="T3" fmla="*/ 174 h 785"/>
                <a:gd name="T4" fmla="*/ 347 w 1810"/>
                <a:gd name="T5" fmla="*/ 191 h 785"/>
                <a:gd name="T6" fmla="*/ 337 w 1810"/>
                <a:gd name="T7" fmla="*/ 191 h 785"/>
                <a:gd name="T8" fmla="*/ 322 w 1810"/>
                <a:gd name="T9" fmla="*/ 169 h 785"/>
                <a:gd name="T10" fmla="*/ 307 w 1810"/>
                <a:gd name="T11" fmla="*/ 160 h 785"/>
                <a:gd name="T12" fmla="*/ 287 w 1810"/>
                <a:gd name="T13" fmla="*/ 156 h 785"/>
                <a:gd name="T14" fmla="*/ 272 w 1810"/>
                <a:gd name="T15" fmla="*/ 156 h 785"/>
                <a:gd name="T16" fmla="*/ 262 w 1810"/>
                <a:gd name="T17" fmla="*/ 165 h 785"/>
                <a:gd name="T18" fmla="*/ 241 w 1810"/>
                <a:gd name="T19" fmla="*/ 160 h 785"/>
                <a:gd name="T20" fmla="*/ 222 w 1810"/>
                <a:gd name="T21" fmla="*/ 169 h 785"/>
                <a:gd name="T22" fmla="*/ 207 w 1810"/>
                <a:gd name="T23" fmla="*/ 187 h 785"/>
                <a:gd name="T24" fmla="*/ 186 w 1810"/>
                <a:gd name="T25" fmla="*/ 165 h 785"/>
                <a:gd name="T26" fmla="*/ 162 w 1810"/>
                <a:gd name="T27" fmla="*/ 165 h 785"/>
                <a:gd name="T28" fmla="*/ 141 w 1810"/>
                <a:gd name="T29" fmla="*/ 147 h 785"/>
                <a:gd name="T30" fmla="*/ 101 w 1810"/>
                <a:gd name="T31" fmla="*/ 147 h 785"/>
                <a:gd name="T32" fmla="*/ 56 w 1810"/>
                <a:gd name="T33" fmla="*/ 138 h 785"/>
                <a:gd name="T34" fmla="*/ 20 w 1810"/>
                <a:gd name="T35" fmla="*/ 111 h 785"/>
                <a:gd name="T36" fmla="*/ 6 w 1810"/>
                <a:gd name="T37" fmla="*/ 84 h 785"/>
                <a:gd name="T38" fmla="*/ 0 w 1810"/>
                <a:gd name="T39" fmla="*/ 53 h 785"/>
                <a:gd name="T40" fmla="*/ 0 w 1810"/>
                <a:gd name="T41" fmla="*/ 21 h 785"/>
                <a:gd name="T42" fmla="*/ 10 w 1810"/>
                <a:gd name="T43" fmla="*/ 13 h 785"/>
                <a:gd name="T44" fmla="*/ 15 w 1810"/>
                <a:gd name="T45" fmla="*/ 4 h 785"/>
                <a:gd name="T46" fmla="*/ 30 w 1810"/>
                <a:gd name="T47" fmla="*/ 4 h 785"/>
                <a:gd name="T48" fmla="*/ 86 w 1810"/>
                <a:gd name="T49" fmla="*/ 4 h 785"/>
                <a:gd name="T50" fmla="*/ 157 w 1810"/>
                <a:gd name="T51" fmla="*/ 4 h 785"/>
                <a:gd name="T52" fmla="*/ 217 w 1810"/>
                <a:gd name="T53" fmla="*/ 4 h 785"/>
                <a:gd name="T54" fmla="*/ 236 w 1810"/>
                <a:gd name="T55" fmla="*/ 4 h 785"/>
                <a:gd name="T56" fmla="*/ 257 w 1810"/>
                <a:gd name="T57" fmla="*/ 8 h 785"/>
                <a:gd name="T58" fmla="*/ 257 w 1810"/>
                <a:gd name="T59" fmla="*/ 17 h 785"/>
                <a:gd name="T60" fmla="*/ 262 w 1810"/>
                <a:gd name="T61" fmla="*/ 21 h 785"/>
                <a:gd name="T62" fmla="*/ 272 w 1810"/>
                <a:gd name="T63" fmla="*/ 21 h 785"/>
                <a:gd name="T64" fmla="*/ 287 w 1810"/>
                <a:gd name="T65" fmla="*/ 21 h 785"/>
                <a:gd name="T66" fmla="*/ 292 w 1810"/>
                <a:gd name="T67" fmla="*/ 26 h 785"/>
                <a:gd name="T68" fmla="*/ 302 w 1810"/>
                <a:gd name="T69" fmla="*/ 26 h 785"/>
                <a:gd name="T70" fmla="*/ 312 w 1810"/>
                <a:gd name="T71" fmla="*/ 30 h 785"/>
                <a:gd name="T72" fmla="*/ 287 w 1810"/>
                <a:gd name="T73" fmla="*/ 35 h 785"/>
                <a:gd name="T74" fmla="*/ 287 w 1810"/>
                <a:gd name="T75" fmla="*/ 53 h 785"/>
                <a:gd name="T76" fmla="*/ 297 w 1810"/>
                <a:gd name="T77" fmla="*/ 62 h 785"/>
                <a:gd name="T78" fmla="*/ 297 w 1810"/>
                <a:gd name="T79" fmla="*/ 44 h 785"/>
                <a:gd name="T80" fmla="*/ 307 w 1810"/>
                <a:gd name="T81" fmla="*/ 30 h 785"/>
                <a:gd name="T82" fmla="*/ 322 w 1810"/>
                <a:gd name="T83" fmla="*/ 39 h 785"/>
                <a:gd name="T84" fmla="*/ 327 w 1810"/>
                <a:gd name="T85" fmla="*/ 53 h 785"/>
                <a:gd name="T86" fmla="*/ 327 w 1810"/>
                <a:gd name="T87" fmla="*/ 66 h 785"/>
                <a:gd name="T88" fmla="*/ 353 w 1810"/>
                <a:gd name="T89" fmla="*/ 57 h 785"/>
                <a:gd name="T90" fmla="*/ 377 w 1810"/>
                <a:gd name="T91" fmla="*/ 48 h 785"/>
                <a:gd name="T92" fmla="*/ 392 w 1810"/>
                <a:gd name="T93" fmla="*/ 35 h 785"/>
                <a:gd name="T94" fmla="*/ 413 w 1810"/>
                <a:gd name="T95" fmla="*/ 35 h 785"/>
                <a:gd name="T96" fmla="*/ 428 w 1810"/>
                <a:gd name="T97" fmla="*/ 21 h 785"/>
                <a:gd name="T98" fmla="*/ 448 w 1810"/>
                <a:gd name="T99" fmla="*/ 26 h 785"/>
                <a:gd name="T100" fmla="*/ 443 w 1810"/>
                <a:gd name="T101" fmla="*/ 44 h 785"/>
                <a:gd name="T102" fmla="*/ 418 w 1810"/>
                <a:gd name="T103" fmla="*/ 62 h 785"/>
                <a:gd name="T104" fmla="*/ 428 w 1810"/>
                <a:gd name="T105" fmla="*/ 62 h 785"/>
                <a:gd name="T106" fmla="*/ 413 w 1810"/>
                <a:gd name="T107" fmla="*/ 71 h 785"/>
                <a:gd name="T108" fmla="*/ 403 w 1810"/>
                <a:gd name="T109" fmla="*/ 71 h 785"/>
                <a:gd name="T110" fmla="*/ 392 w 1810"/>
                <a:gd name="T111" fmla="*/ 75 h 785"/>
                <a:gd name="T112" fmla="*/ 388 w 1810"/>
                <a:gd name="T113" fmla="*/ 89 h 785"/>
                <a:gd name="T114" fmla="*/ 382 w 1810"/>
                <a:gd name="T115" fmla="*/ 97 h 785"/>
                <a:gd name="T116" fmla="*/ 377 w 1810"/>
                <a:gd name="T117" fmla="*/ 102 h 785"/>
                <a:gd name="T118" fmla="*/ 382 w 1810"/>
                <a:gd name="T119" fmla="*/ 111 h 785"/>
                <a:gd name="T120" fmla="*/ 372 w 1810"/>
                <a:gd name="T121" fmla="*/ 120 h 7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0"/>
                <a:gd name="T184" fmla="*/ 0 h 785"/>
                <a:gd name="T185" fmla="*/ 1810 w 1810"/>
                <a:gd name="T186" fmla="*/ 785 h 7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0" h="785">
                  <a:moveTo>
                    <a:pt x="1468" y="516"/>
                  </a:moveTo>
                  <a:lnTo>
                    <a:pt x="1409" y="552"/>
                  </a:lnTo>
                  <a:lnTo>
                    <a:pt x="1368" y="572"/>
                  </a:lnTo>
                  <a:lnTo>
                    <a:pt x="1347" y="625"/>
                  </a:lnTo>
                  <a:lnTo>
                    <a:pt x="1347" y="660"/>
                  </a:lnTo>
                  <a:lnTo>
                    <a:pt x="1368" y="679"/>
                  </a:lnTo>
                  <a:lnTo>
                    <a:pt x="1368" y="716"/>
                  </a:lnTo>
                  <a:lnTo>
                    <a:pt x="1368" y="696"/>
                  </a:lnTo>
                  <a:lnTo>
                    <a:pt x="1368" y="716"/>
                  </a:lnTo>
                  <a:lnTo>
                    <a:pt x="1387" y="733"/>
                  </a:lnTo>
                  <a:lnTo>
                    <a:pt x="1387" y="748"/>
                  </a:lnTo>
                  <a:lnTo>
                    <a:pt x="1387" y="767"/>
                  </a:lnTo>
                  <a:lnTo>
                    <a:pt x="1387" y="785"/>
                  </a:lnTo>
                  <a:lnTo>
                    <a:pt x="1368" y="785"/>
                  </a:lnTo>
                  <a:lnTo>
                    <a:pt x="1347" y="785"/>
                  </a:lnTo>
                  <a:lnTo>
                    <a:pt x="1347" y="767"/>
                  </a:lnTo>
                  <a:lnTo>
                    <a:pt x="1328" y="748"/>
                  </a:lnTo>
                  <a:lnTo>
                    <a:pt x="1328" y="733"/>
                  </a:lnTo>
                  <a:lnTo>
                    <a:pt x="1307" y="733"/>
                  </a:lnTo>
                  <a:lnTo>
                    <a:pt x="1288" y="679"/>
                  </a:lnTo>
                  <a:lnTo>
                    <a:pt x="1288" y="660"/>
                  </a:lnTo>
                  <a:lnTo>
                    <a:pt x="1268" y="643"/>
                  </a:lnTo>
                  <a:lnTo>
                    <a:pt x="1247" y="643"/>
                  </a:lnTo>
                  <a:lnTo>
                    <a:pt x="1228" y="643"/>
                  </a:lnTo>
                  <a:lnTo>
                    <a:pt x="1207" y="643"/>
                  </a:lnTo>
                  <a:lnTo>
                    <a:pt x="1207" y="625"/>
                  </a:lnTo>
                  <a:lnTo>
                    <a:pt x="1167" y="625"/>
                  </a:lnTo>
                  <a:lnTo>
                    <a:pt x="1148" y="625"/>
                  </a:lnTo>
                  <a:lnTo>
                    <a:pt x="1128" y="625"/>
                  </a:lnTo>
                  <a:lnTo>
                    <a:pt x="1086" y="625"/>
                  </a:lnTo>
                  <a:lnTo>
                    <a:pt x="1086" y="643"/>
                  </a:lnTo>
                  <a:lnTo>
                    <a:pt x="1086" y="625"/>
                  </a:lnTo>
                  <a:lnTo>
                    <a:pt x="1086" y="643"/>
                  </a:lnTo>
                  <a:lnTo>
                    <a:pt x="1086" y="660"/>
                  </a:lnTo>
                  <a:lnTo>
                    <a:pt x="1065" y="660"/>
                  </a:lnTo>
                  <a:lnTo>
                    <a:pt x="1046" y="660"/>
                  </a:lnTo>
                  <a:lnTo>
                    <a:pt x="1005" y="643"/>
                  </a:lnTo>
                  <a:lnTo>
                    <a:pt x="1005" y="660"/>
                  </a:lnTo>
                  <a:lnTo>
                    <a:pt x="984" y="643"/>
                  </a:lnTo>
                  <a:lnTo>
                    <a:pt x="965" y="643"/>
                  </a:lnTo>
                  <a:lnTo>
                    <a:pt x="946" y="660"/>
                  </a:lnTo>
                  <a:lnTo>
                    <a:pt x="925" y="660"/>
                  </a:lnTo>
                  <a:lnTo>
                    <a:pt x="906" y="679"/>
                  </a:lnTo>
                  <a:lnTo>
                    <a:pt x="885" y="679"/>
                  </a:lnTo>
                  <a:lnTo>
                    <a:pt x="865" y="696"/>
                  </a:lnTo>
                  <a:lnTo>
                    <a:pt x="844" y="733"/>
                  </a:lnTo>
                  <a:lnTo>
                    <a:pt x="844" y="748"/>
                  </a:lnTo>
                  <a:lnTo>
                    <a:pt x="825" y="748"/>
                  </a:lnTo>
                  <a:lnTo>
                    <a:pt x="806" y="748"/>
                  </a:lnTo>
                  <a:lnTo>
                    <a:pt x="806" y="733"/>
                  </a:lnTo>
                  <a:lnTo>
                    <a:pt x="766" y="696"/>
                  </a:lnTo>
                  <a:lnTo>
                    <a:pt x="744" y="660"/>
                  </a:lnTo>
                  <a:lnTo>
                    <a:pt x="685" y="643"/>
                  </a:lnTo>
                  <a:lnTo>
                    <a:pt x="685" y="660"/>
                  </a:lnTo>
                  <a:lnTo>
                    <a:pt x="666" y="660"/>
                  </a:lnTo>
                  <a:lnTo>
                    <a:pt x="645" y="660"/>
                  </a:lnTo>
                  <a:lnTo>
                    <a:pt x="602" y="643"/>
                  </a:lnTo>
                  <a:lnTo>
                    <a:pt x="602" y="606"/>
                  </a:lnTo>
                  <a:lnTo>
                    <a:pt x="583" y="606"/>
                  </a:lnTo>
                  <a:lnTo>
                    <a:pt x="562" y="589"/>
                  </a:lnTo>
                  <a:lnTo>
                    <a:pt x="543" y="589"/>
                  </a:lnTo>
                  <a:lnTo>
                    <a:pt x="524" y="589"/>
                  </a:lnTo>
                  <a:lnTo>
                    <a:pt x="503" y="589"/>
                  </a:lnTo>
                  <a:lnTo>
                    <a:pt x="403" y="589"/>
                  </a:lnTo>
                  <a:lnTo>
                    <a:pt x="303" y="552"/>
                  </a:lnTo>
                  <a:lnTo>
                    <a:pt x="282" y="552"/>
                  </a:lnTo>
                  <a:lnTo>
                    <a:pt x="263" y="552"/>
                  </a:lnTo>
                  <a:lnTo>
                    <a:pt x="222" y="552"/>
                  </a:lnTo>
                  <a:lnTo>
                    <a:pt x="203" y="535"/>
                  </a:lnTo>
                  <a:lnTo>
                    <a:pt x="163" y="499"/>
                  </a:lnTo>
                  <a:lnTo>
                    <a:pt x="120" y="481"/>
                  </a:lnTo>
                  <a:lnTo>
                    <a:pt x="80" y="445"/>
                  </a:lnTo>
                  <a:lnTo>
                    <a:pt x="80" y="428"/>
                  </a:lnTo>
                  <a:lnTo>
                    <a:pt x="80" y="391"/>
                  </a:lnTo>
                  <a:lnTo>
                    <a:pt x="40" y="374"/>
                  </a:lnTo>
                  <a:lnTo>
                    <a:pt x="21" y="339"/>
                  </a:lnTo>
                  <a:lnTo>
                    <a:pt x="0" y="303"/>
                  </a:lnTo>
                  <a:lnTo>
                    <a:pt x="0" y="266"/>
                  </a:lnTo>
                  <a:lnTo>
                    <a:pt x="0" y="249"/>
                  </a:lnTo>
                  <a:lnTo>
                    <a:pt x="0" y="213"/>
                  </a:lnTo>
                  <a:lnTo>
                    <a:pt x="0" y="176"/>
                  </a:lnTo>
                  <a:lnTo>
                    <a:pt x="0" y="123"/>
                  </a:lnTo>
                  <a:lnTo>
                    <a:pt x="21" y="105"/>
                  </a:lnTo>
                  <a:lnTo>
                    <a:pt x="0" y="86"/>
                  </a:lnTo>
                  <a:lnTo>
                    <a:pt x="0" y="69"/>
                  </a:lnTo>
                  <a:lnTo>
                    <a:pt x="0" y="52"/>
                  </a:lnTo>
                  <a:lnTo>
                    <a:pt x="21" y="52"/>
                  </a:lnTo>
                  <a:lnTo>
                    <a:pt x="40" y="52"/>
                  </a:lnTo>
                  <a:lnTo>
                    <a:pt x="40" y="69"/>
                  </a:lnTo>
                  <a:lnTo>
                    <a:pt x="61" y="52"/>
                  </a:lnTo>
                  <a:lnTo>
                    <a:pt x="61" y="34"/>
                  </a:lnTo>
                  <a:lnTo>
                    <a:pt x="61" y="17"/>
                  </a:lnTo>
                  <a:lnTo>
                    <a:pt x="40" y="17"/>
                  </a:lnTo>
                  <a:lnTo>
                    <a:pt x="61" y="17"/>
                  </a:lnTo>
                  <a:lnTo>
                    <a:pt x="80" y="17"/>
                  </a:lnTo>
                  <a:lnTo>
                    <a:pt x="120" y="17"/>
                  </a:lnTo>
                  <a:lnTo>
                    <a:pt x="142" y="17"/>
                  </a:lnTo>
                  <a:lnTo>
                    <a:pt x="203" y="17"/>
                  </a:lnTo>
                  <a:lnTo>
                    <a:pt x="282" y="17"/>
                  </a:lnTo>
                  <a:lnTo>
                    <a:pt x="343" y="17"/>
                  </a:lnTo>
                  <a:lnTo>
                    <a:pt x="403" y="17"/>
                  </a:lnTo>
                  <a:lnTo>
                    <a:pt x="483" y="17"/>
                  </a:lnTo>
                  <a:lnTo>
                    <a:pt x="543" y="17"/>
                  </a:lnTo>
                  <a:lnTo>
                    <a:pt x="625" y="17"/>
                  </a:lnTo>
                  <a:lnTo>
                    <a:pt x="685" y="17"/>
                  </a:lnTo>
                  <a:lnTo>
                    <a:pt x="744" y="17"/>
                  </a:lnTo>
                  <a:lnTo>
                    <a:pt x="806" y="17"/>
                  </a:lnTo>
                  <a:lnTo>
                    <a:pt x="865" y="17"/>
                  </a:lnTo>
                  <a:lnTo>
                    <a:pt x="885" y="17"/>
                  </a:lnTo>
                  <a:lnTo>
                    <a:pt x="925" y="17"/>
                  </a:lnTo>
                  <a:lnTo>
                    <a:pt x="925" y="0"/>
                  </a:lnTo>
                  <a:lnTo>
                    <a:pt x="946" y="17"/>
                  </a:lnTo>
                  <a:lnTo>
                    <a:pt x="965" y="17"/>
                  </a:lnTo>
                  <a:lnTo>
                    <a:pt x="984" y="17"/>
                  </a:lnTo>
                  <a:lnTo>
                    <a:pt x="1005" y="17"/>
                  </a:lnTo>
                  <a:lnTo>
                    <a:pt x="1025" y="34"/>
                  </a:lnTo>
                  <a:lnTo>
                    <a:pt x="1065" y="52"/>
                  </a:lnTo>
                  <a:lnTo>
                    <a:pt x="1086" y="52"/>
                  </a:lnTo>
                  <a:lnTo>
                    <a:pt x="1065" y="69"/>
                  </a:lnTo>
                  <a:lnTo>
                    <a:pt x="1025" y="69"/>
                  </a:lnTo>
                  <a:lnTo>
                    <a:pt x="1005" y="105"/>
                  </a:lnTo>
                  <a:lnTo>
                    <a:pt x="1025" y="105"/>
                  </a:lnTo>
                  <a:lnTo>
                    <a:pt x="1025" y="86"/>
                  </a:lnTo>
                  <a:lnTo>
                    <a:pt x="1046" y="86"/>
                  </a:lnTo>
                  <a:lnTo>
                    <a:pt x="1046" y="105"/>
                  </a:lnTo>
                  <a:lnTo>
                    <a:pt x="1065" y="105"/>
                  </a:lnTo>
                  <a:lnTo>
                    <a:pt x="1086" y="105"/>
                  </a:lnTo>
                  <a:lnTo>
                    <a:pt x="1086" y="86"/>
                  </a:lnTo>
                  <a:lnTo>
                    <a:pt x="1107" y="86"/>
                  </a:lnTo>
                  <a:lnTo>
                    <a:pt x="1128" y="69"/>
                  </a:lnTo>
                  <a:lnTo>
                    <a:pt x="1148" y="69"/>
                  </a:lnTo>
                  <a:lnTo>
                    <a:pt x="1148" y="86"/>
                  </a:lnTo>
                  <a:lnTo>
                    <a:pt x="1128" y="86"/>
                  </a:lnTo>
                  <a:lnTo>
                    <a:pt x="1148" y="86"/>
                  </a:lnTo>
                  <a:lnTo>
                    <a:pt x="1148" y="105"/>
                  </a:lnTo>
                  <a:lnTo>
                    <a:pt x="1167" y="105"/>
                  </a:lnTo>
                  <a:lnTo>
                    <a:pt x="1188" y="105"/>
                  </a:lnTo>
                  <a:lnTo>
                    <a:pt x="1188" y="86"/>
                  </a:lnTo>
                  <a:lnTo>
                    <a:pt x="1207" y="86"/>
                  </a:lnTo>
                  <a:lnTo>
                    <a:pt x="1207" y="105"/>
                  </a:lnTo>
                  <a:lnTo>
                    <a:pt x="1247" y="105"/>
                  </a:lnTo>
                  <a:lnTo>
                    <a:pt x="1268" y="105"/>
                  </a:lnTo>
                  <a:lnTo>
                    <a:pt x="1268" y="123"/>
                  </a:lnTo>
                  <a:lnTo>
                    <a:pt x="1247" y="123"/>
                  </a:lnTo>
                  <a:lnTo>
                    <a:pt x="1228" y="123"/>
                  </a:lnTo>
                  <a:lnTo>
                    <a:pt x="1207" y="123"/>
                  </a:lnTo>
                  <a:lnTo>
                    <a:pt x="1188" y="123"/>
                  </a:lnTo>
                  <a:lnTo>
                    <a:pt x="1148" y="142"/>
                  </a:lnTo>
                  <a:lnTo>
                    <a:pt x="1148" y="159"/>
                  </a:lnTo>
                  <a:lnTo>
                    <a:pt x="1167" y="142"/>
                  </a:lnTo>
                  <a:lnTo>
                    <a:pt x="1148" y="195"/>
                  </a:lnTo>
                  <a:lnTo>
                    <a:pt x="1148" y="213"/>
                  </a:lnTo>
                  <a:lnTo>
                    <a:pt x="1148" y="249"/>
                  </a:lnTo>
                  <a:lnTo>
                    <a:pt x="1148" y="266"/>
                  </a:lnTo>
                  <a:lnTo>
                    <a:pt x="1167" y="266"/>
                  </a:lnTo>
                  <a:lnTo>
                    <a:pt x="1188" y="249"/>
                  </a:lnTo>
                  <a:lnTo>
                    <a:pt x="1188" y="230"/>
                  </a:lnTo>
                  <a:lnTo>
                    <a:pt x="1188" y="213"/>
                  </a:lnTo>
                  <a:lnTo>
                    <a:pt x="1188" y="195"/>
                  </a:lnTo>
                  <a:lnTo>
                    <a:pt x="1188" y="176"/>
                  </a:lnTo>
                  <a:lnTo>
                    <a:pt x="1188" y="159"/>
                  </a:lnTo>
                  <a:lnTo>
                    <a:pt x="1207" y="142"/>
                  </a:lnTo>
                  <a:lnTo>
                    <a:pt x="1228" y="142"/>
                  </a:lnTo>
                  <a:lnTo>
                    <a:pt x="1228" y="123"/>
                  </a:lnTo>
                  <a:lnTo>
                    <a:pt x="1247" y="123"/>
                  </a:lnTo>
                  <a:lnTo>
                    <a:pt x="1268" y="123"/>
                  </a:lnTo>
                  <a:lnTo>
                    <a:pt x="1288" y="142"/>
                  </a:lnTo>
                  <a:lnTo>
                    <a:pt x="1288" y="159"/>
                  </a:lnTo>
                  <a:lnTo>
                    <a:pt x="1288" y="176"/>
                  </a:lnTo>
                  <a:lnTo>
                    <a:pt x="1288" y="195"/>
                  </a:lnTo>
                  <a:lnTo>
                    <a:pt x="1307" y="195"/>
                  </a:lnTo>
                  <a:lnTo>
                    <a:pt x="1307" y="213"/>
                  </a:lnTo>
                  <a:lnTo>
                    <a:pt x="1307" y="230"/>
                  </a:lnTo>
                  <a:lnTo>
                    <a:pt x="1288" y="249"/>
                  </a:lnTo>
                  <a:lnTo>
                    <a:pt x="1288" y="266"/>
                  </a:lnTo>
                  <a:lnTo>
                    <a:pt x="1307" y="266"/>
                  </a:lnTo>
                  <a:lnTo>
                    <a:pt x="1347" y="266"/>
                  </a:lnTo>
                  <a:lnTo>
                    <a:pt x="1368" y="249"/>
                  </a:lnTo>
                  <a:lnTo>
                    <a:pt x="1409" y="249"/>
                  </a:lnTo>
                  <a:lnTo>
                    <a:pt x="1409" y="230"/>
                  </a:lnTo>
                  <a:lnTo>
                    <a:pt x="1409" y="213"/>
                  </a:lnTo>
                  <a:lnTo>
                    <a:pt x="1447" y="213"/>
                  </a:lnTo>
                  <a:lnTo>
                    <a:pt x="1487" y="213"/>
                  </a:lnTo>
                  <a:lnTo>
                    <a:pt x="1508" y="195"/>
                  </a:lnTo>
                  <a:lnTo>
                    <a:pt x="1528" y="176"/>
                  </a:lnTo>
                  <a:lnTo>
                    <a:pt x="1549" y="159"/>
                  </a:lnTo>
                  <a:lnTo>
                    <a:pt x="1549" y="142"/>
                  </a:lnTo>
                  <a:lnTo>
                    <a:pt x="1568" y="142"/>
                  </a:lnTo>
                  <a:lnTo>
                    <a:pt x="1589" y="142"/>
                  </a:lnTo>
                  <a:lnTo>
                    <a:pt x="1610" y="142"/>
                  </a:lnTo>
                  <a:lnTo>
                    <a:pt x="1629" y="142"/>
                  </a:lnTo>
                  <a:lnTo>
                    <a:pt x="1650" y="142"/>
                  </a:lnTo>
                  <a:lnTo>
                    <a:pt x="1670" y="142"/>
                  </a:lnTo>
                  <a:lnTo>
                    <a:pt x="1670" y="123"/>
                  </a:lnTo>
                  <a:lnTo>
                    <a:pt x="1691" y="105"/>
                  </a:lnTo>
                  <a:lnTo>
                    <a:pt x="1710" y="86"/>
                  </a:lnTo>
                  <a:lnTo>
                    <a:pt x="1729" y="69"/>
                  </a:lnTo>
                  <a:lnTo>
                    <a:pt x="1750" y="69"/>
                  </a:lnTo>
                  <a:lnTo>
                    <a:pt x="1769" y="69"/>
                  </a:lnTo>
                  <a:lnTo>
                    <a:pt x="1791" y="105"/>
                  </a:lnTo>
                  <a:lnTo>
                    <a:pt x="1791" y="123"/>
                  </a:lnTo>
                  <a:lnTo>
                    <a:pt x="1810" y="159"/>
                  </a:lnTo>
                  <a:lnTo>
                    <a:pt x="1791" y="176"/>
                  </a:lnTo>
                  <a:lnTo>
                    <a:pt x="1769" y="176"/>
                  </a:lnTo>
                  <a:lnTo>
                    <a:pt x="1750" y="176"/>
                  </a:lnTo>
                  <a:lnTo>
                    <a:pt x="1710" y="195"/>
                  </a:lnTo>
                  <a:lnTo>
                    <a:pt x="1691" y="213"/>
                  </a:lnTo>
                  <a:lnTo>
                    <a:pt x="1670" y="249"/>
                  </a:lnTo>
                  <a:lnTo>
                    <a:pt x="1691" y="249"/>
                  </a:lnTo>
                  <a:lnTo>
                    <a:pt x="1691" y="266"/>
                  </a:lnTo>
                  <a:lnTo>
                    <a:pt x="1710" y="266"/>
                  </a:lnTo>
                  <a:lnTo>
                    <a:pt x="1710" y="249"/>
                  </a:lnTo>
                  <a:lnTo>
                    <a:pt x="1710" y="266"/>
                  </a:lnTo>
                  <a:lnTo>
                    <a:pt x="1691" y="266"/>
                  </a:lnTo>
                  <a:lnTo>
                    <a:pt x="1670" y="266"/>
                  </a:lnTo>
                  <a:lnTo>
                    <a:pt x="1650" y="286"/>
                  </a:lnTo>
                  <a:lnTo>
                    <a:pt x="1610" y="286"/>
                  </a:lnTo>
                  <a:lnTo>
                    <a:pt x="1589" y="303"/>
                  </a:lnTo>
                  <a:lnTo>
                    <a:pt x="1610" y="303"/>
                  </a:lnTo>
                  <a:lnTo>
                    <a:pt x="1610" y="286"/>
                  </a:lnTo>
                  <a:lnTo>
                    <a:pt x="1629" y="303"/>
                  </a:lnTo>
                  <a:lnTo>
                    <a:pt x="1610" y="303"/>
                  </a:lnTo>
                  <a:lnTo>
                    <a:pt x="1589" y="303"/>
                  </a:lnTo>
                  <a:lnTo>
                    <a:pt x="1568" y="303"/>
                  </a:lnTo>
                  <a:lnTo>
                    <a:pt x="1589" y="303"/>
                  </a:lnTo>
                  <a:lnTo>
                    <a:pt x="1568" y="320"/>
                  </a:lnTo>
                  <a:lnTo>
                    <a:pt x="1568" y="357"/>
                  </a:lnTo>
                  <a:lnTo>
                    <a:pt x="1549" y="357"/>
                  </a:lnTo>
                  <a:lnTo>
                    <a:pt x="1549" y="374"/>
                  </a:lnTo>
                  <a:lnTo>
                    <a:pt x="1549" y="408"/>
                  </a:lnTo>
                  <a:lnTo>
                    <a:pt x="1528" y="408"/>
                  </a:lnTo>
                  <a:lnTo>
                    <a:pt x="1528" y="391"/>
                  </a:lnTo>
                  <a:lnTo>
                    <a:pt x="1528" y="374"/>
                  </a:lnTo>
                  <a:lnTo>
                    <a:pt x="1508" y="374"/>
                  </a:lnTo>
                  <a:lnTo>
                    <a:pt x="1508" y="391"/>
                  </a:lnTo>
                  <a:lnTo>
                    <a:pt x="1508" y="408"/>
                  </a:lnTo>
                  <a:lnTo>
                    <a:pt x="1508" y="428"/>
                  </a:lnTo>
                  <a:lnTo>
                    <a:pt x="1528" y="428"/>
                  </a:lnTo>
                  <a:lnTo>
                    <a:pt x="1508" y="445"/>
                  </a:lnTo>
                  <a:lnTo>
                    <a:pt x="1528" y="445"/>
                  </a:lnTo>
                  <a:lnTo>
                    <a:pt x="1528" y="462"/>
                  </a:lnTo>
                  <a:lnTo>
                    <a:pt x="1508" y="462"/>
                  </a:lnTo>
                  <a:lnTo>
                    <a:pt x="1508" y="481"/>
                  </a:lnTo>
                  <a:lnTo>
                    <a:pt x="1487" y="481"/>
                  </a:lnTo>
                  <a:lnTo>
                    <a:pt x="1487" y="499"/>
                  </a:lnTo>
                  <a:lnTo>
                    <a:pt x="1468" y="499"/>
                  </a:lnTo>
                  <a:lnTo>
                    <a:pt x="1468" y="51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2" name="Freeform 1010"/>
            <p:cNvSpPr>
              <a:spLocks/>
            </p:cNvSpPr>
            <p:nvPr/>
          </p:nvSpPr>
          <p:spPr bwMode="gray">
            <a:xfrm>
              <a:off x="750" y="1526"/>
              <a:ext cx="1317" cy="592"/>
            </a:xfrm>
            <a:custGeom>
              <a:avLst/>
              <a:gdLst>
                <a:gd name="T0" fmla="*/ 593 w 2633"/>
                <a:gd name="T1" fmla="*/ 269 h 1182"/>
                <a:gd name="T2" fmla="*/ 593 w 2633"/>
                <a:gd name="T3" fmla="*/ 283 h 1182"/>
                <a:gd name="T4" fmla="*/ 593 w 2633"/>
                <a:gd name="T5" fmla="*/ 260 h 1182"/>
                <a:gd name="T6" fmla="*/ 583 w 2633"/>
                <a:gd name="T7" fmla="*/ 238 h 1182"/>
                <a:gd name="T8" fmla="*/ 578 w 2633"/>
                <a:gd name="T9" fmla="*/ 229 h 1182"/>
                <a:gd name="T10" fmla="*/ 638 w 2633"/>
                <a:gd name="T11" fmla="*/ 220 h 1182"/>
                <a:gd name="T12" fmla="*/ 659 w 2633"/>
                <a:gd name="T13" fmla="*/ 189 h 1182"/>
                <a:gd name="T14" fmla="*/ 644 w 2633"/>
                <a:gd name="T15" fmla="*/ 180 h 1182"/>
                <a:gd name="T16" fmla="*/ 618 w 2633"/>
                <a:gd name="T17" fmla="*/ 162 h 1182"/>
                <a:gd name="T18" fmla="*/ 593 w 2633"/>
                <a:gd name="T19" fmla="*/ 130 h 1182"/>
                <a:gd name="T20" fmla="*/ 563 w 2633"/>
                <a:gd name="T21" fmla="*/ 144 h 1182"/>
                <a:gd name="T22" fmla="*/ 533 w 2633"/>
                <a:gd name="T23" fmla="*/ 113 h 1182"/>
                <a:gd name="T24" fmla="*/ 493 w 2633"/>
                <a:gd name="T25" fmla="*/ 104 h 1182"/>
                <a:gd name="T26" fmla="*/ 493 w 2633"/>
                <a:gd name="T27" fmla="*/ 130 h 1182"/>
                <a:gd name="T28" fmla="*/ 493 w 2633"/>
                <a:gd name="T29" fmla="*/ 175 h 1182"/>
                <a:gd name="T30" fmla="*/ 477 w 2633"/>
                <a:gd name="T31" fmla="*/ 216 h 1182"/>
                <a:gd name="T32" fmla="*/ 448 w 2633"/>
                <a:gd name="T33" fmla="*/ 180 h 1182"/>
                <a:gd name="T34" fmla="*/ 382 w 2633"/>
                <a:gd name="T35" fmla="*/ 162 h 1182"/>
                <a:gd name="T36" fmla="*/ 357 w 2633"/>
                <a:gd name="T37" fmla="*/ 140 h 1182"/>
                <a:gd name="T38" fmla="*/ 377 w 2633"/>
                <a:gd name="T39" fmla="*/ 104 h 1182"/>
                <a:gd name="T40" fmla="*/ 397 w 2633"/>
                <a:gd name="T41" fmla="*/ 90 h 1182"/>
                <a:gd name="T42" fmla="*/ 397 w 2633"/>
                <a:gd name="T43" fmla="*/ 72 h 1182"/>
                <a:gd name="T44" fmla="*/ 423 w 2633"/>
                <a:gd name="T45" fmla="*/ 63 h 1182"/>
                <a:gd name="T46" fmla="*/ 448 w 2633"/>
                <a:gd name="T47" fmla="*/ 63 h 1182"/>
                <a:gd name="T48" fmla="*/ 458 w 2633"/>
                <a:gd name="T49" fmla="*/ 41 h 1182"/>
                <a:gd name="T50" fmla="*/ 437 w 2633"/>
                <a:gd name="T51" fmla="*/ 23 h 1182"/>
                <a:gd name="T52" fmla="*/ 427 w 2633"/>
                <a:gd name="T53" fmla="*/ 41 h 1182"/>
                <a:gd name="T54" fmla="*/ 413 w 2633"/>
                <a:gd name="T55" fmla="*/ 36 h 1182"/>
                <a:gd name="T56" fmla="*/ 387 w 2633"/>
                <a:gd name="T57" fmla="*/ 32 h 1182"/>
                <a:gd name="T58" fmla="*/ 377 w 2633"/>
                <a:gd name="T59" fmla="*/ 23 h 1182"/>
                <a:gd name="T60" fmla="*/ 352 w 2633"/>
                <a:gd name="T61" fmla="*/ 0 h 1182"/>
                <a:gd name="T62" fmla="*/ 347 w 2633"/>
                <a:gd name="T63" fmla="*/ 23 h 1182"/>
                <a:gd name="T64" fmla="*/ 347 w 2633"/>
                <a:gd name="T65" fmla="*/ 50 h 1182"/>
                <a:gd name="T66" fmla="*/ 322 w 2633"/>
                <a:gd name="T67" fmla="*/ 50 h 1182"/>
                <a:gd name="T68" fmla="*/ 251 w 2633"/>
                <a:gd name="T69" fmla="*/ 36 h 1182"/>
                <a:gd name="T70" fmla="*/ 257 w 2633"/>
                <a:gd name="T71" fmla="*/ 45 h 1182"/>
                <a:gd name="T72" fmla="*/ 232 w 2633"/>
                <a:gd name="T73" fmla="*/ 50 h 1182"/>
                <a:gd name="T74" fmla="*/ 197 w 2633"/>
                <a:gd name="T75" fmla="*/ 45 h 1182"/>
                <a:gd name="T76" fmla="*/ 156 w 2633"/>
                <a:gd name="T77" fmla="*/ 27 h 1182"/>
                <a:gd name="T78" fmla="*/ 121 w 2633"/>
                <a:gd name="T79" fmla="*/ 23 h 1182"/>
                <a:gd name="T80" fmla="*/ 91 w 2633"/>
                <a:gd name="T81" fmla="*/ 23 h 1182"/>
                <a:gd name="T82" fmla="*/ 61 w 2633"/>
                <a:gd name="T83" fmla="*/ 32 h 1182"/>
                <a:gd name="T84" fmla="*/ 20 w 2633"/>
                <a:gd name="T85" fmla="*/ 32 h 1182"/>
                <a:gd name="T86" fmla="*/ 0 w 2633"/>
                <a:gd name="T87" fmla="*/ 55 h 1182"/>
                <a:gd name="T88" fmla="*/ 10 w 2633"/>
                <a:gd name="T89" fmla="*/ 130 h 1182"/>
                <a:gd name="T90" fmla="*/ 41 w 2633"/>
                <a:gd name="T91" fmla="*/ 135 h 1182"/>
                <a:gd name="T92" fmla="*/ 71 w 2633"/>
                <a:gd name="T93" fmla="*/ 162 h 1182"/>
                <a:gd name="T94" fmla="*/ 81 w 2633"/>
                <a:gd name="T95" fmla="*/ 189 h 1182"/>
                <a:gd name="T96" fmla="*/ 101 w 2633"/>
                <a:gd name="T97" fmla="*/ 216 h 1182"/>
                <a:gd name="T98" fmla="*/ 136 w 2633"/>
                <a:gd name="T99" fmla="*/ 238 h 1182"/>
                <a:gd name="T100" fmla="*/ 382 w 2633"/>
                <a:gd name="T101" fmla="*/ 242 h 1182"/>
                <a:gd name="T102" fmla="*/ 417 w 2633"/>
                <a:gd name="T103" fmla="*/ 242 h 1182"/>
                <a:gd name="T104" fmla="*/ 437 w 2633"/>
                <a:gd name="T105" fmla="*/ 255 h 1182"/>
                <a:gd name="T106" fmla="*/ 472 w 2633"/>
                <a:gd name="T107" fmla="*/ 274 h 1182"/>
                <a:gd name="T108" fmla="*/ 452 w 2633"/>
                <a:gd name="T109" fmla="*/ 291 h 1182"/>
                <a:gd name="T110" fmla="*/ 477 w 2633"/>
                <a:gd name="T111" fmla="*/ 297 h 1182"/>
                <a:gd name="T112" fmla="*/ 508 w 2633"/>
                <a:gd name="T113" fmla="*/ 278 h 1182"/>
                <a:gd name="T114" fmla="*/ 538 w 2633"/>
                <a:gd name="T115" fmla="*/ 269 h 1182"/>
                <a:gd name="T116" fmla="*/ 568 w 2633"/>
                <a:gd name="T117" fmla="*/ 251 h 1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3"/>
                <a:gd name="T178" fmla="*/ 0 h 1182"/>
                <a:gd name="T179" fmla="*/ 2633 w 2633"/>
                <a:gd name="T180" fmla="*/ 1182 h 11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3" h="1182">
                  <a:moveTo>
                    <a:pt x="2292" y="1075"/>
                  </a:moveTo>
                  <a:lnTo>
                    <a:pt x="2311" y="1075"/>
                  </a:lnTo>
                  <a:lnTo>
                    <a:pt x="2330" y="1075"/>
                  </a:lnTo>
                  <a:lnTo>
                    <a:pt x="2351" y="1075"/>
                  </a:lnTo>
                  <a:lnTo>
                    <a:pt x="2351" y="1056"/>
                  </a:lnTo>
                  <a:lnTo>
                    <a:pt x="2370" y="1056"/>
                  </a:lnTo>
                  <a:lnTo>
                    <a:pt x="2370" y="1075"/>
                  </a:lnTo>
                  <a:lnTo>
                    <a:pt x="2391" y="1075"/>
                  </a:lnTo>
                  <a:lnTo>
                    <a:pt x="2370" y="1075"/>
                  </a:lnTo>
                  <a:lnTo>
                    <a:pt x="2330" y="1092"/>
                  </a:lnTo>
                  <a:lnTo>
                    <a:pt x="2311" y="1109"/>
                  </a:lnTo>
                  <a:lnTo>
                    <a:pt x="2330" y="1128"/>
                  </a:lnTo>
                  <a:lnTo>
                    <a:pt x="2351" y="1128"/>
                  </a:lnTo>
                  <a:lnTo>
                    <a:pt x="2370" y="1128"/>
                  </a:lnTo>
                  <a:lnTo>
                    <a:pt x="2391" y="1109"/>
                  </a:lnTo>
                  <a:lnTo>
                    <a:pt x="2432" y="1092"/>
                  </a:lnTo>
                  <a:lnTo>
                    <a:pt x="2451" y="1075"/>
                  </a:lnTo>
                  <a:lnTo>
                    <a:pt x="2470" y="1056"/>
                  </a:lnTo>
                  <a:lnTo>
                    <a:pt x="2451" y="1056"/>
                  </a:lnTo>
                  <a:lnTo>
                    <a:pt x="2411" y="1056"/>
                  </a:lnTo>
                  <a:lnTo>
                    <a:pt x="2370" y="1038"/>
                  </a:lnTo>
                  <a:lnTo>
                    <a:pt x="2370" y="1002"/>
                  </a:lnTo>
                  <a:lnTo>
                    <a:pt x="2370" y="985"/>
                  </a:lnTo>
                  <a:lnTo>
                    <a:pt x="2351" y="985"/>
                  </a:lnTo>
                  <a:lnTo>
                    <a:pt x="2370" y="967"/>
                  </a:lnTo>
                  <a:lnTo>
                    <a:pt x="2391" y="950"/>
                  </a:lnTo>
                  <a:lnTo>
                    <a:pt x="2370" y="950"/>
                  </a:lnTo>
                  <a:lnTo>
                    <a:pt x="2330" y="950"/>
                  </a:lnTo>
                  <a:lnTo>
                    <a:pt x="2292" y="950"/>
                  </a:lnTo>
                  <a:lnTo>
                    <a:pt x="2251" y="950"/>
                  </a:lnTo>
                  <a:lnTo>
                    <a:pt x="2230" y="967"/>
                  </a:lnTo>
                  <a:lnTo>
                    <a:pt x="2251" y="950"/>
                  </a:lnTo>
                  <a:lnTo>
                    <a:pt x="2270" y="950"/>
                  </a:lnTo>
                  <a:lnTo>
                    <a:pt x="2292" y="933"/>
                  </a:lnTo>
                  <a:lnTo>
                    <a:pt x="2311" y="913"/>
                  </a:lnTo>
                  <a:lnTo>
                    <a:pt x="2311" y="896"/>
                  </a:lnTo>
                  <a:lnTo>
                    <a:pt x="2370" y="896"/>
                  </a:lnTo>
                  <a:lnTo>
                    <a:pt x="2391" y="896"/>
                  </a:lnTo>
                  <a:lnTo>
                    <a:pt x="2432" y="896"/>
                  </a:lnTo>
                  <a:lnTo>
                    <a:pt x="2470" y="896"/>
                  </a:lnTo>
                  <a:lnTo>
                    <a:pt x="2510" y="896"/>
                  </a:lnTo>
                  <a:lnTo>
                    <a:pt x="2551" y="879"/>
                  </a:lnTo>
                  <a:lnTo>
                    <a:pt x="2574" y="860"/>
                  </a:lnTo>
                  <a:lnTo>
                    <a:pt x="2633" y="842"/>
                  </a:lnTo>
                  <a:lnTo>
                    <a:pt x="2633" y="823"/>
                  </a:lnTo>
                  <a:lnTo>
                    <a:pt x="2633" y="806"/>
                  </a:lnTo>
                  <a:lnTo>
                    <a:pt x="2633" y="789"/>
                  </a:lnTo>
                  <a:lnTo>
                    <a:pt x="2633" y="770"/>
                  </a:lnTo>
                  <a:lnTo>
                    <a:pt x="2633" y="752"/>
                  </a:lnTo>
                  <a:lnTo>
                    <a:pt x="2593" y="770"/>
                  </a:lnTo>
                  <a:lnTo>
                    <a:pt x="2551" y="770"/>
                  </a:lnTo>
                  <a:lnTo>
                    <a:pt x="2510" y="770"/>
                  </a:lnTo>
                  <a:lnTo>
                    <a:pt x="2532" y="770"/>
                  </a:lnTo>
                  <a:lnTo>
                    <a:pt x="2574" y="752"/>
                  </a:lnTo>
                  <a:lnTo>
                    <a:pt x="2593" y="735"/>
                  </a:lnTo>
                  <a:lnTo>
                    <a:pt x="2574" y="716"/>
                  </a:lnTo>
                  <a:lnTo>
                    <a:pt x="2551" y="716"/>
                  </a:lnTo>
                  <a:lnTo>
                    <a:pt x="2510" y="716"/>
                  </a:lnTo>
                  <a:lnTo>
                    <a:pt x="2510" y="679"/>
                  </a:lnTo>
                  <a:lnTo>
                    <a:pt x="2491" y="679"/>
                  </a:lnTo>
                  <a:lnTo>
                    <a:pt x="2470" y="662"/>
                  </a:lnTo>
                  <a:lnTo>
                    <a:pt x="2451" y="645"/>
                  </a:lnTo>
                  <a:lnTo>
                    <a:pt x="2470" y="645"/>
                  </a:lnTo>
                  <a:lnTo>
                    <a:pt x="2451" y="626"/>
                  </a:lnTo>
                  <a:lnTo>
                    <a:pt x="2451" y="610"/>
                  </a:lnTo>
                  <a:lnTo>
                    <a:pt x="2432" y="593"/>
                  </a:lnTo>
                  <a:lnTo>
                    <a:pt x="2432" y="574"/>
                  </a:lnTo>
                  <a:lnTo>
                    <a:pt x="2432" y="557"/>
                  </a:lnTo>
                  <a:lnTo>
                    <a:pt x="2391" y="537"/>
                  </a:lnTo>
                  <a:lnTo>
                    <a:pt x="2370" y="520"/>
                  </a:lnTo>
                  <a:lnTo>
                    <a:pt x="2370" y="503"/>
                  </a:lnTo>
                  <a:lnTo>
                    <a:pt x="2370" y="520"/>
                  </a:lnTo>
                  <a:lnTo>
                    <a:pt x="2351" y="537"/>
                  </a:lnTo>
                  <a:lnTo>
                    <a:pt x="2330" y="557"/>
                  </a:lnTo>
                  <a:lnTo>
                    <a:pt x="2311" y="574"/>
                  </a:lnTo>
                  <a:lnTo>
                    <a:pt x="2270" y="593"/>
                  </a:lnTo>
                  <a:lnTo>
                    <a:pt x="2251" y="574"/>
                  </a:lnTo>
                  <a:lnTo>
                    <a:pt x="2230" y="557"/>
                  </a:lnTo>
                  <a:lnTo>
                    <a:pt x="2230" y="537"/>
                  </a:lnTo>
                  <a:lnTo>
                    <a:pt x="2211" y="503"/>
                  </a:lnTo>
                  <a:lnTo>
                    <a:pt x="2190" y="466"/>
                  </a:lnTo>
                  <a:lnTo>
                    <a:pt x="2171" y="466"/>
                  </a:lnTo>
                  <a:lnTo>
                    <a:pt x="2151" y="449"/>
                  </a:lnTo>
                  <a:lnTo>
                    <a:pt x="2130" y="449"/>
                  </a:lnTo>
                  <a:lnTo>
                    <a:pt x="2111" y="413"/>
                  </a:lnTo>
                  <a:lnTo>
                    <a:pt x="2090" y="413"/>
                  </a:lnTo>
                  <a:lnTo>
                    <a:pt x="2069" y="413"/>
                  </a:lnTo>
                  <a:lnTo>
                    <a:pt x="2048" y="413"/>
                  </a:lnTo>
                  <a:lnTo>
                    <a:pt x="2029" y="413"/>
                  </a:lnTo>
                  <a:lnTo>
                    <a:pt x="1988" y="413"/>
                  </a:lnTo>
                  <a:lnTo>
                    <a:pt x="1969" y="413"/>
                  </a:lnTo>
                  <a:lnTo>
                    <a:pt x="1948" y="413"/>
                  </a:lnTo>
                  <a:lnTo>
                    <a:pt x="1929" y="430"/>
                  </a:lnTo>
                  <a:lnTo>
                    <a:pt x="1948" y="449"/>
                  </a:lnTo>
                  <a:lnTo>
                    <a:pt x="1948" y="466"/>
                  </a:lnTo>
                  <a:lnTo>
                    <a:pt x="1929" y="484"/>
                  </a:lnTo>
                  <a:lnTo>
                    <a:pt x="1948" y="503"/>
                  </a:lnTo>
                  <a:lnTo>
                    <a:pt x="1969" y="520"/>
                  </a:lnTo>
                  <a:lnTo>
                    <a:pt x="1969" y="537"/>
                  </a:lnTo>
                  <a:lnTo>
                    <a:pt x="1929" y="557"/>
                  </a:lnTo>
                  <a:lnTo>
                    <a:pt x="1908" y="557"/>
                  </a:lnTo>
                  <a:lnTo>
                    <a:pt x="1948" y="593"/>
                  </a:lnTo>
                  <a:lnTo>
                    <a:pt x="1988" y="626"/>
                  </a:lnTo>
                  <a:lnTo>
                    <a:pt x="1988" y="679"/>
                  </a:lnTo>
                  <a:lnTo>
                    <a:pt x="1969" y="699"/>
                  </a:lnTo>
                  <a:lnTo>
                    <a:pt x="1929" y="716"/>
                  </a:lnTo>
                  <a:lnTo>
                    <a:pt x="1908" y="735"/>
                  </a:lnTo>
                  <a:lnTo>
                    <a:pt x="1908" y="770"/>
                  </a:lnTo>
                  <a:lnTo>
                    <a:pt x="1929" y="806"/>
                  </a:lnTo>
                  <a:lnTo>
                    <a:pt x="1929" y="823"/>
                  </a:lnTo>
                  <a:lnTo>
                    <a:pt x="1908" y="842"/>
                  </a:lnTo>
                  <a:lnTo>
                    <a:pt x="1908" y="860"/>
                  </a:lnTo>
                  <a:lnTo>
                    <a:pt x="1888" y="860"/>
                  </a:lnTo>
                  <a:lnTo>
                    <a:pt x="1848" y="842"/>
                  </a:lnTo>
                  <a:lnTo>
                    <a:pt x="1829" y="823"/>
                  </a:lnTo>
                  <a:lnTo>
                    <a:pt x="1829" y="789"/>
                  </a:lnTo>
                  <a:lnTo>
                    <a:pt x="1829" y="752"/>
                  </a:lnTo>
                  <a:lnTo>
                    <a:pt x="1808" y="735"/>
                  </a:lnTo>
                  <a:lnTo>
                    <a:pt x="1789" y="716"/>
                  </a:lnTo>
                  <a:lnTo>
                    <a:pt x="1748" y="716"/>
                  </a:lnTo>
                  <a:lnTo>
                    <a:pt x="1708" y="716"/>
                  </a:lnTo>
                  <a:lnTo>
                    <a:pt x="1689" y="699"/>
                  </a:lnTo>
                  <a:lnTo>
                    <a:pt x="1649" y="662"/>
                  </a:lnTo>
                  <a:lnTo>
                    <a:pt x="1587" y="645"/>
                  </a:lnTo>
                  <a:lnTo>
                    <a:pt x="1566" y="645"/>
                  </a:lnTo>
                  <a:lnTo>
                    <a:pt x="1526" y="645"/>
                  </a:lnTo>
                  <a:lnTo>
                    <a:pt x="1506" y="645"/>
                  </a:lnTo>
                  <a:lnTo>
                    <a:pt x="1487" y="610"/>
                  </a:lnTo>
                  <a:lnTo>
                    <a:pt x="1487" y="593"/>
                  </a:lnTo>
                  <a:lnTo>
                    <a:pt x="1447" y="574"/>
                  </a:lnTo>
                  <a:lnTo>
                    <a:pt x="1426" y="593"/>
                  </a:lnTo>
                  <a:lnTo>
                    <a:pt x="1447" y="574"/>
                  </a:lnTo>
                  <a:lnTo>
                    <a:pt x="1426" y="557"/>
                  </a:lnTo>
                  <a:lnTo>
                    <a:pt x="1426" y="537"/>
                  </a:lnTo>
                  <a:lnTo>
                    <a:pt x="1447" y="503"/>
                  </a:lnTo>
                  <a:lnTo>
                    <a:pt x="1447" y="466"/>
                  </a:lnTo>
                  <a:lnTo>
                    <a:pt x="1466" y="449"/>
                  </a:lnTo>
                  <a:lnTo>
                    <a:pt x="1487" y="430"/>
                  </a:lnTo>
                  <a:lnTo>
                    <a:pt x="1487" y="413"/>
                  </a:lnTo>
                  <a:lnTo>
                    <a:pt x="1506" y="413"/>
                  </a:lnTo>
                  <a:lnTo>
                    <a:pt x="1526" y="413"/>
                  </a:lnTo>
                  <a:lnTo>
                    <a:pt x="1547" y="393"/>
                  </a:lnTo>
                  <a:lnTo>
                    <a:pt x="1566" y="376"/>
                  </a:lnTo>
                  <a:lnTo>
                    <a:pt x="1547" y="376"/>
                  </a:lnTo>
                  <a:lnTo>
                    <a:pt x="1506" y="359"/>
                  </a:lnTo>
                  <a:lnTo>
                    <a:pt x="1566" y="359"/>
                  </a:lnTo>
                  <a:lnTo>
                    <a:pt x="1587" y="359"/>
                  </a:lnTo>
                  <a:lnTo>
                    <a:pt x="1608" y="359"/>
                  </a:lnTo>
                  <a:lnTo>
                    <a:pt x="1649" y="340"/>
                  </a:lnTo>
                  <a:lnTo>
                    <a:pt x="1649" y="322"/>
                  </a:lnTo>
                  <a:lnTo>
                    <a:pt x="1668" y="305"/>
                  </a:lnTo>
                  <a:lnTo>
                    <a:pt x="1629" y="305"/>
                  </a:lnTo>
                  <a:lnTo>
                    <a:pt x="1587" y="305"/>
                  </a:lnTo>
                  <a:lnTo>
                    <a:pt x="1587" y="286"/>
                  </a:lnTo>
                  <a:lnTo>
                    <a:pt x="1608" y="286"/>
                  </a:lnTo>
                  <a:lnTo>
                    <a:pt x="1629" y="305"/>
                  </a:lnTo>
                  <a:lnTo>
                    <a:pt x="1649" y="305"/>
                  </a:lnTo>
                  <a:lnTo>
                    <a:pt x="1668" y="305"/>
                  </a:lnTo>
                  <a:lnTo>
                    <a:pt x="1689" y="286"/>
                  </a:lnTo>
                  <a:lnTo>
                    <a:pt x="1708" y="269"/>
                  </a:lnTo>
                  <a:lnTo>
                    <a:pt x="1689" y="251"/>
                  </a:lnTo>
                  <a:lnTo>
                    <a:pt x="1708" y="251"/>
                  </a:lnTo>
                  <a:lnTo>
                    <a:pt x="1729" y="269"/>
                  </a:lnTo>
                  <a:lnTo>
                    <a:pt x="1748" y="269"/>
                  </a:lnTo>
                  <a:lnTo>
                    <a:pt x="1768" y="251"/>
                  </a:lnTo>
                  <a:lnTo>
                    <a:pt x="1789" y="251"/>
                  </a:lnTo>
                  <a:lnTo>
                    <a:pt x="1768" y="251"/>
                  </a:lnTo>
                  <a:lnTo>
                    <a:pt x="1789" y="251"/>
                  </a:lnTo>
                  <a:lnTo>
                    <a:pt x="1808" y="251"/>
                  </a:lnTo>
                  <a:lnTo>
                    <a:pt x="1848" y="234"/>
                  </a:lnTo>
                  <a:lnTo>
                    <a:pt x="1848" y="217"/>
                  </a:lnTo>
                  <a:lnTo>
                    <a:pt x="1848" y="198"/>
                  </a:lnTo>
                  <a:lnTo>
                    <a:pt x="1829" y="198"/>
                  </a:lnTo>
                  <a:lnTo>
                    <a:pt x="1829" y="180"/>
                  </a:lnTo>
                  <a:lnTo>
                    <a:pt x="1829" y="163"/>
                  </a:lnTo>
                  <a:lnTo>
                    <a:pt x="1848" y="144"/>
                  </a:lnTo>
                  <a:lnTo>
                    <a:pt x="1848" y="127"/>
                  </a:lnTo>
                  <a:lnTo>
                    <a:pt x="1829" y="127"/>
                  </a:lnTo>
                  <a:lnTo>
                    <a:pt x="1808" y="107"/>
                  </a:lnTo>
                  <a:lnTo>
                    <a:pt x="1789" y="107"/>
                  </a:lnTo>
                  <a:lnTo>
                    <a:pt x="1768" y="90"/>
                  </a:lnTo>
                  <a:lnTo>
                    <a:pt x="1748" y="90"/>
                  </a:lnTo>
                  <a:lnTo>
                    <a:pt x="1729" y="90"/>
                  </a:lnTo>
                  <a:lnTo>
                    <a:pt x="1708" y="107"/>
                  </a:lnTo>
                  <a:lnTo>
                    <a:pt x="1708" y="127"/>
                  </a:lnTo>
                  <a:lnTo>
                    <a:pt x="1729" y="127"/>
                  </a:lnTo>
                  <a:lnTo>
                    <a:pt x="1729" y="144"/>
                  </a:lnTo>
                  <a:lnTo>
                    <a:pt x="1708" y="144"/>
                  </a:lnTo>
                  <a:lnTo>
                    <a:pt x="1708" y="163"/>
                  </a:lnTo>
                  <a:lnTo>
                    <a:pt x="1708" y="180"/>
                  </a:lnTo>
                  <a:lnTo>
                    <a:pt x="1689" y="198"/>
                  </a:lnTo>
                  <a:lnTo>
                    <a:pt x="1649" y="217"/>
                  </a:lnTo>
                  <a:lnTo>
                    <a:pt x="1649" y="198"/>
                  </a:lnTo>
                  <a:lnTo>
                    <a:pt x="1629" y="180"/>
                  </a:lnTo>
                  <a:lnTo>
                    <a:pt x="1649" y="163"/>
                  </a:lnTo>
                  <a:lnTo>
                    <a:pt x="1649" y="144"/>
                  </a:lnTo>
                  <a:lnTo>
                    <a:pt x="1629" y="127"/>
                  </a:lnTo>
                  <a:lnTo>
                    <a:pt x="1608" y="127"/>
                  </a:lnTo>
                  <a:lnTo>
                    <a:pt x="1587" y="127"/>
                  </a:lnTo>
                  <a:lnTo>
                    <a:pt x="1587" y="144"/>
                  </a:lnTo>
                  <a:lnTo>
                    <a:pt x="1566" y="163"/>
                  </a:lnTo>
                  <a:lnTo>
                    <a:pt x="1566" y="144"/>
                  </a:lnTo>
                  <a:lnTo>
                    <a:pt x="1547" y="127"/>
                  </a:lnTo>
                  <a:lnTo>
                    <a:pt x="1526" y="127"/>
                  </a:lnTo>
                  <a:lnTo>
                    <a:pt x="1547" y="127"/>
                  </a:lnTo>
                  <a:lnTo>
                    <a:pt x="1547" y="107"/>
                  </a:lnTo>
                  <a:lnTo>
                    <a:pt x="1526" y="107"/>
                  </a:lnTo>
                  <a:lnTo>
                    <a:pt x="1506" y="107"/>
                  </a:lnTo>
                  <a:lnTo>
                    <a:pt x="1487" y="90"/>
                  </a:lnTo>
                  <a:lnTo>
                    <a:pt x="1506" y="90"/>
                  </a:lnTo>
                  <a:lnTo>
                    <a:pt x="1506" y="73"/>
                  </a:lnTo>
                  <a:lnTo>
                    <a:pt x="1487" y="54"/>
                  </a:lnTo>
                  <a:lnTo>
                    <a:pt x="1487" y="36"/>
                  </a:lnTo>
                  <a:lnTo>
                    <a:pt x="1466" y="19"/>
                  </a:lnTo>
                  <a:lnTo>
                    <a:pt x="1447" y="0"/>
                  </a:lnTo>
                  <a:lnTo>
                    <a:pt x="1426" y="0"/>
                  </a:lnTo>
                  <a:lnTo>
                    <a:pt x="1407" y="0"/>
                  </a:lnTo>
                  <a:lnTo>
                    <a:pt x="1407" y="19"/>
                  </a:lnTo>
                  <a:lnTo>
                    <a:pt x="1386" y="19"/>
                  </a:lnTo>
                  <a:lnTo>
                    <a:pt x="1386" y="36"/>
                  </a:lnTo>
                  <a:lnTo>
                    <a:pt x="1386" y="54"/>
                  </a:lnTo>
                  <a:lnTo>
                    <a:pt x="1386" y="73"/>
                  </a:lnTo>
                  <a:lnTo>
                    <a:pt x="1366" y="73"/>
                  </a:lnTo>
                  <a:lnTo>
                    <a:pt x="1386" y="90"/>
                  </a:lnTo>
                  <a:lnTo>
                    <a:pt x="1426" y="107"/>
                  </a:lnTo>
                  <a:lnTo>
                    <a:pt x="1447" y="127"/>
                  </a:lnTo>
                  <a:lnTo>
                    <a:pt x="1447" y="144"/>
                  </a:lnTo>
                  <a:lnTo>
                    <a:pt x="1447" y="127"/>
                  </a:lnTo>
                  <a:lnTo>
                    <a:pt x="1447" y="163"/>
                  </a:lnTo>
                  <a:lnTo>
                    <a:pt x="1426" y="180"/>
                  </a:lnTo>
                  <a:lnTo>
                    <a:pt x="1386" y="198"/>
                  </a:lnTo>
                  <a:lnTo>
                    <a:pt x="1386" y="180"/>
                  </a:lnTo>
                  <a:lnTo>
                    <a:pt x="1347" y="163"/>
                  </a:lnTo>
                  <a:lnTo>
                    <a:pt x="1326" y="163"/>
                  </a:lnTo>
                  <a:lnTo>
                    <a:pt x="1307" y="163"/>
                  </a:lnTo>
                  <a:lnTo>
                    <a:pt x="1307" y="180"/>
                  </a:lnTo>
                  <a:lnTo>
                    <a:pt x="1307" y="198"/>
                  </a:lnTo>
                  <a:lnTo>
                    <a:pt x="1286" y="198"/>
                  </a:lnTo>
                  <a:lnTo>
                    <a:pt x="1267" y="198"/>
                  </a:lnTo>
                  <a:lnTo>
                    <a:pt x="1207" y="198"/>
                  </a:lnTo>
                  <a:lnTo>
                    <a:pt x="1167" y="198"/>
                  </a:lnTo>
                  <a:lnTo>
                    <a:pt x="1103" y="163"/>
                  </a:lnTo>
                  <a:lnTo>
                    <a:pt x="1065" y="127"/>
                  </a:lnTo>
                  <a:lnTo>
                    <a:pt x="1044" y="127"/>
                  </a:lnTo>
                  <a:lnTo>
                    <a:pt x="1004" y="144"/>
                  </a:lnTo>
                  <a:lnTo>
                    <a:pt x="984" y="163"/>
                  </a:lnTo>
                  <a:lnTo>
                    <a:pt x="984" y="180"/>
                  </a:lnTo>
                  <a:lnTo>
                    <a:pt x="1004" y="180"/>
                  </a:lnTo>
                  <a:lnTo>
                    <a:pt x="1025" y="180"/>
                  </a:lnTo>
                  <a:lnTo>
                    <a:pt x="1044" y="163"/>
                  </a:lnTo>
                  <a:lnTo>
                    <a:pt x="1044" y="180"/>
                  </a:lnTo>
                  <a:lnTo>
                    <a:pt x="1025" y="180"/>
                  </a:lnTo>
                  <a:lnTo>
                    <a:pt x="1004" y="198"/>
                  </a:lnTo>
                  <a:lnTo>
                    <a:pt x="1025" y="217"/>
                  </a:lnTo>
                  <a:lnTo>
                    <a:pt x="1025" y="234"/>
                  </a:lnTo>
                  <a:lnTo>
                    <a:pt x="984" y="217"/>
                  </a:lnTo>
                  <a:lnTo>
                    <a:pt x="984" y="198"/>
                  </a:lnTo>
                  <a:lnTo>
                    <a:pt x="963" y="198"/>
                  </a:lnTo>
                  <a:lnTo>
                    <a:pt x="925" y="198"/>
                  </a:lnTo>
                  <a:lnTo>
                    <a:pt x="904" y="198"/>
                  </a:lnTo>
                  <a:lnTo>
                    <a:pt x="884" y="198"/>
                  </a:lnTo>
                  <a:lnTo>
                    <a:pt x="863" y="198"/>
                  </a:lnTo>
                  <a:lnTo>
                    <a:pt x="844" y="198"/>
                  </a:lnTo>
                  <a:lnTo>
                    <a:pt x="823" y="198"/>
                  </a:lnTo>
                  <a:lnTo>
                    <a:pt x="785" y="198"/>
                  </a:lnTo>
                  <a:lnTo>
                    <a:pt x="785" y="180"/>
                  </a:lnTo>
                  <a:lnTo>
                    <a:pt x="804" y="180"/>
                  </a:lnTo>
                  <a:lnTo>
                    <a:pt x="823" y="180"/>
                  </a:lnTo>
                  <a:lnTo>
                    <a:pt x="785" y="144"/>
                  </a:lnTo>
                  <a:lnTo>
                    <a:pt x="785" y="127"/>
                  </a:lnTo>
                  <a:lnTo>
                    <a:pt x="723" y="144"/>
                  </a:lnTo>
                  <a:lnTo>
                    <a:pt x="683" y="127"/>
                  </a:lnTo>
                  <a:lnTo>
                    <a:pt x="621" y="107"/>
                  </a:lnTo>
                  <a:lnTo>
                    <a:pt x="562" y="90"/>
                  </a:lnTo>
                  <a:lnTo>
                    <a:pt x="541" y="107"/>
                  </a:lnTo>
                  <a:lnTo>
                    <a:pt x="522" y="107"/>
                  </a:lnTo>
                  <a:lnTo>
                    <a:pt x="502" y="107"/>
                  </a:lnTo>
                  <a:lnTo>
                    <a:pt x="502" y="90"/>
                  </a:lnTo>
                  <a:lnTo>
                    <a:pt x="502" y="73"/>
                  </a:lnTo>
                  <a:lnTo>
                    <a:pt x="481" y="90"/>
                  </a:lnTo>
                  <a:lnTo>
                    <a:pt x="462" y="107"/>
                  </a:lnTo>
                  <a:lnTo>
                    <a:pt x="441" y="107"/>
                  </a:lnTo>
                  <a:lnTo>
                    <a:pt x="441" y="90"/>
                  </a:lnTo>
                  <a:lnTo>
                    <a:pt x="401" y="73"/>
                  </a:lnTo>
                  <a:lnTo>
                    <a:pt x="382" y="73"/>
                  </a:lnTo>
                  <a:lnTo>
                    <a:pt x="382" y="90"/>
                  </a:lnTo>
                  <a:lnTo>
                    <a:pt x="362" y="90"/>
                  </a:lnTo>
                  <a:lnTo>
                    <a:pt x="341" y="90"/>
                  </a:lnTo>
                  <a:lnTo>
                    <a:pt x="341" y="73"/>
                  </a:lnTo>
                  <a:lnTo>
                    <a:pt x="322" y="90"/>
                  </a:lnTo>
                  <a:lnTo>
                    <a:pt x="301" y="90"/>
                  </a:lnTo>
                  <a:lnTo>
                    <a:pt x="282" y="107"/>
                  </a:lnTo>
                  <a:lnTo>
                    <a:pt x="263" y="107"/>
                  </a:lnTo>
                  <a:lnTo>
                    <a:pt x="241" y="127"/>
                  </a:lnTo>
                  <a:lnTo>
                    <a:pt x="222" y="107"/>
                  </a:lnTo>
                  <a:lnTo>
                    <a:pt x="201" y="107"/>
                  </a:lnTo>
                  <a:lnTo>
                    <a:pt x="201" y="127"/>
                  </a:lnTo>
                  <a:lnTo>
                    <a:pt x="161" y="127"/>
                  </a:lnTo>
                  <a:lnTo>
                    <a:pt x="161" y="144"/>
                  </a:lnTo>
                  <a:lnTo>
                    <a:pt x="120" y="144"/>
                  </a:lnTo>
                  <a:lnTo>
                    <a:pt x="80" y="127"/>
                  </a:lnTo>
                  <a:lnTo>
                    <a:pt x="40" y="127"/>
                  </a:lnTo>
                  <a:lnTo>
                    <a:pt x="40" y="107"/>
                  </a:lnTo>
                  <a:lnTo>
                    <a:pt x="19" y="107"/>
                  </a:lnTo>
                  <a:lnTo>
                    <a:pt x="0" y="107"/>
                  </a:lnTo>
                  <a:lnTo>
                    <a:pt x="0" y="127"/>
                  </a:lnTo>
                  <a:lnTo>
                    <a:pt x="0" y="163"/>
                  </a:lnTo>
                  <a:lnTo>
                    <a:pt x="0" y="217"/>
                  </a:lnTo>
                  <a:lnTo>
                    <a:pt x="0" y="286"/>
                  </a:lnTo>
                  <a:lnTo>
                    <a:pt x="0" y="340"/>
                  </a:lnTo>
                  <a:lnTo>
                    <a:pt x="0" y="393"/>
                  </a:lnTo>
                  <a:lnTo>
                    <a:pt x="0" y="466"/>
                  </a:lnTo>
                  <a:lnTo>
                    <a:pt x="0" y="484"/>
                  </a:lnTo>
                  <a:lnTo>
                    <a:pt x="0" y="503"/>
                  </a:lnTo>
                  <a:lnTo>
                    <a:pt x="40" y="520"/>
                  </a:lnTo>
                  <a:lnTo>
                    <a:pt x="59" y="520"/>
                  </a:lnTo>
                  <a:lnTo>
                    <a:pt x="80" y="537"/>
                  </a:lnTo>
                  <a:lnTo>
                    <a:pt x="99" y="557"/>
                  </a:lnTo>
                  <a:lnTo>
                    <a:pt x="120" y="557"/>
                  </a:lnTo>
                  <a:lnTo>
                    <a:pt x="140" y="557"/>
                  </a:lnTo>
                  <a:lnTo>
                    <a:pt x="140" y="537"/>
                  </a:lnTo>
                  <a:lnTo>
                    <a:pt x="161" y="537"/>
                  </a:lnTo>
                  <a:lnTo>
                    <a:pt x="182" y="537"/>
                  </a:lnTo>
                  <a:lnTo>
                    <a:pt x="201" y="557"/>
                  </a:lnTo>
                  <a:lnTo>
                    <a:pt x="241" y="593"/>
                  </a:lnTo>
                  <a:lnTo>
                    <a:pt x="263" y="610"/>
                  </a:lnTo>
                  <a:lnTo>
                    <a:pt x="263" y="626"/>
                  </a:lnTo>
                  <a:lnTo>
                    <a:pt x="263" y="645"/>
                  </a:lnTo>
                  <a:lnTo>
                    <a:pt x="282" y="645"/>
                  </a:lnTo>
                  <a:lnTo>
                    <a:pt x="301" y="662"/>
                  </a:lnTo>
                  <a:lnTo>
                    <a:pt x="322" y="662"/>
                  </a:lnTo>
                  <a:lnTo>
                    <a:pt x="322" y="679"/>
                  </a:lnTo>
                  <a:lnTo>
                    <a:pt x="322" y="699"/>
                  </a:lnTo>
                  <a:lnTo>
                    <a:pt x="322" y="716"/>
                  </a:lnTo>
                  <a:lnTo>
                    <a:pt x="322" y="735"/>
                  </a:lnTo>
                  <a:lnTo>
                    <a:pt x="322" y="752"/>
                  </a:lnTo>
                  <a:lnTo>
                    <a:pt x="322" y="770"/>
                  </a:lnTo>
                  <a:lnTo>
                    <a:pt x="341" y="770"/>
                  </a:lnTo>
                  <a:lnTo>
                    <a:pt x="341" y="789"/>
                  </a:lnTo>
                  <a:lnTo>
                    <a:pt x="362" y="789"/>
                  </a:lnTo>
                  <a:lnTo>
                    <a:pt x="362" y="806"/>
                  </a:lnTo>
                  <a:lnTo>
                    <a:pt x="382" y="823"/>
                  </a:lnTo>
                  <a:lnTo>
                    <a:pt x="401" y="860"/>
                  </a:lnTo>
                  <a:lnTo>
                    <a:pt x="422" y="879"/>
                  </a:lnTo>
                  <a:lnTo>
                    <a:pt x="441" y="896"/>
                  </a:lnTo>
                  <a:lnTo>
                    <a:pt x="481" y="896"/>
                  </a:lnTo>
                  <a:lnTo>
                    <a:pt x="502" y="913"/>
                  </a:lnTo>
                  <a:lnTo>
                    <a:pt x="502" y="933"/>
                  </a:lnTo>
                  <a:lnTo>
                    <a:pt x="522" y="933"/>
                  </a:lnTo>
                  <a:lnTo>
                    <a:pt x="541" y="950"/>
                  </a:lnTo>
                  <a:lnTo>
                    <a:pt x="1426" y="950"/>
                  </a:lnTo>
                  <a:lnTo>
                    <a:pt x="1426" y="933"/>
                  </a:lnTo>
                  <a:lnTo>
                    <a:pt x="1447" y="950"/>
                  </a:lnTo>
                  <a:lnTo>
                    <a:pt x="1466" y="950"/>
                  </a:lnTo>
                  <a:lnTo>
                    <a:pt x="1487" y="950"/>
                  </a:lnTo>
                  <a:lnTo>
                    <a:pt x="1506" y="950"/>
                  </a:lnTo>
                  <a:lnTo>
                    <a:pt x="1526" y="967"/>
                  </a:lnTo>
                  <a:lnTo>
                    <a:pt x="1566" y="985"/>
                  </a:lnTo>
                  <a:lnTo>
                    <a:pt x="1587" y="985"/>
                  </a:lnTo>
                  <a:lnTo>
                    <a:pt x="1608" y="967"/>
                  </a:lnTo>
                  <a:lnTo>
                    <a:pt x="1629" y="967"/>
                  </a:lnTo>
                  <a:lnTo>
                    <a:pt x="1649" y="967"/>
                  </a:lnTo>
                  <a:lnTo>
                    <a:pt x="1649" y="950"/>
                  </a:lnTo>
                  <a:lnTo>
                    <a:pt x="1668" y="967"/>
                  </a:lnTo>
                  <a:lnTo>
                    <a:pt x="1668" y="950"/>
                  </a:lnTo>
                  <a:lnTo>
                    <a:pt x="1689" y="950"/>
                  </a:lnTo>
                  <a:lnTo>
                    <a:pt x="1708" y="967"/>
                  </a:lnTo>
                  <a:lnTo>
                    <a:pt x="1708" y="985"/>
                  </a:lnTo>
                  <a:lnTo>
                    <a:pt x="1729" y="1002"/>
                  </a:lnTo>
                  <a:lnTo>
                    <a:pt x="1729" y="1019"/>
                  </a:lnTo>
                  <a:lnTo>
                    <a:pt x="1748" y="1019"/>
                  </a:lnTo>
                  <a:lnTo>
                    <a:pt x="1768" y="1038"/>
                  </a:lnTo>
                  <a:lnTo>
                    <a:pt x="1789" y="1056"/>
                  </a:lnTo>
                  <a:lnTo>
                    <a:pt x="1829" y="1056"/>
                  </a:lnTo>
                  <a:lnTo>
                    <a:pt x="1848" y="1056"/>
                  </a:lnTo>
                  <a:lnTo>
                    <a:pt x="1869" y="1056"/>
                  </a:lnTo>
                  <a:lnTo>
                    <a:pt x="1888" y="1075"/>
                  </a:lnTo>
                  <a:lnTo>
                    <a:pt x="1888" y="1092"/>
                  </a:lnTo>
                  <a:lnTo>
                    <a:pt x="1888" y="1109"/>
                  </a:lnTo>
                  <a:lnTo>
                    <a:pt x="1869" y="1109"/>
                  </a:lnTo>
                  <a:lnTo>
                    <a:pt x="1848" y="1092"/>
                  </a:lnTo>
                  <a:lnTo>
                    <a:pt x="1848" y="1109"/>
                  </a:lnTo>
                  <a:lnTo>
                    <a:pt x="1829" y="1128"/>
                  </a:lnTo>
                  <a:lnTo>
                    <a:pt x="1808" y="1146"/>
                  </a:lnTo>
                  <a:lnTo>
                    <a:pt x="1808" y="1163"/>
                  </a:lnTo>
                  <a:lnTo>
                    <a:pt x="1789" y="1182"/>
                  </a:lnTo>
                  <a:lnTo>
                    <a:pt x="1808" y="1182"/>
                  </a:lnTo>
                  <a:lnTo>
                    <a:pt x="1829" y="1182"/>
                  </a:lnTo>
                  <a:lnTo>
                    <a:pt x="1848" y="1182"/>
                  </a:lnTo>
                  <a:lnTo>
                    <a:pt x="1869" y="1182"/>
                  </a:lnTo>
                  <a:lnTo>
                    <a:pt x="1888" y="1182"/>
                  </a:lnTo>
                  <a:lnTo>
                    <a:pt x="1908" y="1182"/>
                  </a:lnTo>
                  <a:lnTo>
                    <a:pt x="1908" y="1163"/>
                  </a:lnTo>
                  <a:lnTo>
                    <a:pt x="1908" y="1146"/>
                  </a:lnTo>
                  <a:lnTo>
                    <a:pt x="1908" y="1128"/>
                  </a:lnTo>
                  <a:lnTo>
                    <a:pt x="1948" y="1128"/>
                  </a:lnTo>
                  <a:lnTo>
                    <a:pt x="1988" y="1128"/>
                  </a:lnTo>
                  <a:lnTo>
                    <a:pt x="2009" y="1128"/>
                  </a:lnTo>
                  <a:lnTo>
                    <a:pt x="2029" y="1109"/>
                  </a:lnTo>
                  <a:lnTo>
                    <a:pt x="2048" y="1092"/>
                  </a:lnTo>
                  <a:lnTo>
                    <a:pt x="2048" y="1075"/>
                  </a:lnTo>
                  <a:lnTo>
                    <a:pt x="2069" y="1075"/>
                  </a:lnTo>
                  <a:lnTo>
                    <a:pt x="2090" y="1075"/>
                  </a:lnTo>
                  <a:lnTo>
                    <a:pt x="2111" y="1075"/>
                  </a:lnTo>
                  <a:lnTo>
                    <a:pt x="2130" y="1075"/>
                  </a:lnTo>
                  <a:lnTo>
                    <a:pt x="2151" y="1075"/>
                  </a:lnTo>
                  <a:lnTo>
                    <a:pt x="2171" y="1075"/>
                  </a:lnTo>
                  <a:lnTo>
                    <a:pt x="2171" y="1056"/>
                  </a:lnTo>
                  <a:lnTo>
                    <a:pt x="2190" y="1038"/>
                  </a:lnTo>
                  <a:lnTo>
                    <a:pt x="2211" y="1019"/>
                  </a:lnTo>
                  <a:lnTo>
                    <a:pt x="2230" y="1002"/>
                  </a:lnTo>
                  <a:lnTo>
                    <a:pt x="2251" y="1002"/>
                  </a:lnTo>
                  <a:lnTo>
                    <a:pt x="2270" y="1002"/>
                  </a:lnTo>
                  <a:lnTo>
                    <a:pt x="2292" y="1038"/>
                  </a:lnTo>
                  <a:lnTo>
                    <a:pt x="2292" y="1056"/>
                  </a:lnTo>
                  <a:lnTo>
                    <a:pt x="2292" y="1092"/>
                  </a:lnTo>
                  <a:lnTo>
                    <a:pt x="2292" y="1075"/>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3" name="Freeform 1011"/>
            <p:cNvSpPr>
              <a:spLocks/>
            </p:cNvSpPr>
            <p:nvPr/>
          </p:nvSpPr>
          <p:spPr bwMode="gray">
            <a:xfrm>
              <a:off x="349" y="1536"/>
              <a:ext cx="562" cy="367"/>
            </a:xfrm>
            <a:custGeom>
              <a:avLst/>
              <a:gdLst>
                <a:gd name="T0" fmla="*/ 200 w 1125"/>
                <a:gd name="T1" fmla="*/ 50 h 733"/>
                <a:gd name="T2" fmla="*/ 200 w 1125"/>
                <a:gd name="T3" fmla="*/ 112 h 733"/>
                <a:gd name="T4" fmla="*/ 215 w 1125"/>
                <a:gd name="T5" fmla="*/ 126 h 733"/>
                <a:gd name="T6" fmla="*/ 235 w 1125"/>
                <a:gd name="T7" fmla="*/ 135 h 733"/>
                <a:gd name="T8" fmla="*/ 251 w 1125"/>
                <a:gd name="T9" fmla="*/ 135 h 733"/>
                <a:gd name="T10" fmla="*/ 266 w 1125"/>
                <a:gd name="T11" fmla="*/ 157 h 733"/>
                <a:gd name="T12" fmla="*/ 281 w 1125"/>
                <a:gd name="T13" fmla="*/ 165 h 733"/>
                <a:gd name="T14" fmla="*/ 271 w 1125"/>
                <a:gd name="T15" fmla="*/ 175 h 733"/>
                <a:gd name="T16" fmla="*/ 261 w 1125"/>
                <a:gd name="T17" fmla="*/ 161 h 733"/>
                <a:gd name="T18" fmla="*/ 256 w 1125"/>
                <a:gd name="T19" fmla="*/ 152 h 733"/>
                <a:gd name="T20" fmla="*/ 251 w 1125"/>
                <a:gd name="T21" fmla="*/ 148 h 733"/>
                <a:gd name="T22" fmla="*/ 235 w 1125"/>
                <a:gd name="T23" fmla="*/ 144 h 733"/>
                <a:gd name="T24" fmla="*/ 215 w 1125"/>
                <a:gd name="T25" fmla="*/ 130 h 733"/>
                <a:gd name="T26" fmla="*/ 185 w 1125"/>
                <a:gd name="T27" fmla="*/ 130 h 733"/>
                <a:gd name="T28" fmla="*/ 155 w 1125"/>
                <a:gd name="T29" fmla="*/ 112 h 733"/>
                <a:gd name="T30" fmla="*/ 150 w 1125"/>
                <a:gd name="T31" fmla="*/ 121 h 733"/>
                <a:gd name="T32" fmla="*/ 115 w 1125"/>
                <a:gd name="T33" fmla="*/ 135 h 733"/>
                <a:gd name="T34" fmla="*/ 125 w 1125"/>
                <a:gd name="T35" fmla="*/ 121 h 733"/>
                <a:gd name="T36" fmla="*/ 110 w 1125"/>
                <a:gd name="T37" fmla="*/ 130 h 733"/>
                <a:gd name="T38" fmla="*/ 100 w 1125"/>
                <a:gd name="T39" fmla="*/ 148 h 733"/>
                <a:gd name="T40" fmla="*/ 85 w 1125"/>
                <a:gd name="T41" fmla="*/ 157 h 733"/>
                <a:gd name="T42" fmla="*/ 65 w 1125"/>
                <a:gd name="T43" fmla="*/ 170 h 733"/>
                <a:gd name="T44" fmla="*/ 30 w 1125"/>
                <a:gd name="T45" fmla="*/ 184 h 733"/>
                <a:gd name="T46" fmla="*/ 35 w 1125"/>
                <a:gd name="T47" fmla="*/ 175 h 733"/>
                <a:gd name="T48" fmla="*/ 50 w 1125"/>
                <a:gd name="T49" fmla="*/ 165 h 733"/>
                <a:gd name="T50" fmla="*/ 80 w 1125"/>
                <a:gd name="T51" fmla="*/ 148 h 733"/>
                <a:gd name="T52" fmla="*/ 80 w 1125"/>
                <a:gd name="T53" fmla="*/ 144 h 733"/>
                <a:gd name="T54" fmla="*/ 65 w 1125"/>
                <a:gd name="T55" fmla="*/ 139 h 733"/>
                <a:gd name="T56" fmla="*/ 50 w 1125"/>
                <a:gd name="T57" fmla="*/ 139 h 733"/>
                <a:gd name="T58" fmla="*/ 40 w 1125"/>
                <a:gd name="T59" fmla="*/ 135 h 733"/>
                <a:gd name="T60" fmla="*/ 20 w 1125"/>
                <a:gd name="T61" fmla="*/ 126 h 733"/>
                <a:gd name="T62" fmla="*/ 10 w 1125"/>
                <a:gd name="T63" fmla="*/ 112 h 733"/>
                <a:gd name="T64" fmla="*/ 35 w 1125"/>
                <a:gd name="T65" fmla="*/ 94 h 733"/>
                <a:gd name="T66" fmla="*/ 50 w 1125"/>
                <a:gd name="T67" fmla="*/ 81 h 733"/>
                <a:gd name="T68" fmla="*/ 35 w 1125"/>
                <a:gd name="T69" fmla="*/ 81 h 733"/>
                <a:gd name="T70" fmla="*/ 15 w 1125"/>
                <a:gd name="T71" fmla="*/ 81 h 733"/>
                <a:gd name="T72" fmla="*/ 0 w 1125"/>
                <a:gd name="T73" fmla="*/ 72 h 733"/>
                <a:gd name="T74" fmla="*/ 25 w 1125"/>
                <a:gd name="T75" fmla="*/ 58 h 733"/>
                <a:gd name="T76" fmla="*/ 40 w 1125"/>
                <a:gd name="T77" fmla="*/ 67 h 733"/>
                <a:gd name="T78" fmla="*/ 30 w 1125"/>
                <a:gd name="T79" fmla="*/ 54 h 733"/>
                <a:gd name="T80" fmla="*/ 10 w 1125"/>
                <a:gd name="T81" fmla="*/ 41 h 733"/>
                <a:gd name="T82" fmla="*/ 15 w 1125"/>
                <a:gd name="T83" fmla="*/ 32 h 733"/>
                <a:gd name="T84" fmla="*/ 45 w 1125"/>
                <a:gd name="T85" fmla="*/ 14 h 733"/>
                <a:gd name="T86" fmla="*/ 75 w 1125"/>
                <a:gd name="T87" fmla="*/ 5 h 733"/>
                <a:gd name="T88" fmla="*/ 90 w 1125"/>
                <a:gd name="T89" fmla="*/ 5 h 733"/>
                <a:gd name="T90" fmla="*/ 95 w 1125"/>
                <a:gd name="T91" fmla="*/ 5 h 733"/>
                <a:gd name="T92" fmla="*/ 115 w 1125"/>
                <a:gd name="T93" fmla="*/ 9 h 733"/>
                <a:gd name="T94" fmla="*/ 135 w 1125"/>
                <a:gd name="T95" fmla="*/ 14 h 733"/>
                <a:gd name="T96" fmla="*/ 175 w 1125"/>
                <a:gd name="T97" fmla="*/ 18 h 733"/>
                <a:gd name="T98" fmla="*/ 200 w 1125"/>
                <a:gd name="T99" fmla="*/ 18 h 7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733"/>
                <a:gd name="T152" fmla="*/ 1125 w 1125"/>
                <a:gd name="T153" fmla="*/ 733 h 7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733">
                  <a:moveTo>
                    <a:pt x="803" y="88"/>
                  </a:moveTo>
                  <a:lnTo>
                    <a:pt x="803" y="108"/>
                  </a:lnTo>
                  <a:lnTo>
                    <a:pt x="803" y="144"/>
                  </a:lnTo>
                  <a:lnTo>
                    <a:pt x="803" y="198"/>
                  </a:lnTo>
                  <a:lnTo>
                    <a:pt x="803" y="267"/>
                  </a:lnTo>
                  <a:lnTo>
                    <a:pt x="803" y="321"/>
                  </a:lnTo>
                  <a:lnTo>
                    <a:pt x="803" y="374"/>
                  </a:lnTo>
                  <a:lnTo>
                    <a:pt x="803" y="447"/>
                  </a:lnTo>
                  <a:lnTo>
                    <a:pt x="803" y="465"/>
                  </a:lnTo>
                  <a:lnTo>
                    <a:pt x="803" y="484"/>
                  </a:lnTo>
                  <a:lnTo>
                    <a:pt x="843" y="501"/>
                  </a:lnTo>
                  <a:lnTo>
                    <a:pt x="862" y="501"/>
                  </a:lnTo>
                  <a:lnTo>
                    <a:pt x="883" y="518"/>
                  </a:lnTo>
                  <a:lnTo>
                    <a:pt x="902" y="538"/>
                  </a:lnTo>
                  <a:lnTo>
                    <a:pt x="922" y="538"/>
                  </a:lnTo>
                  <a:lnTo>
                    <a:pt x="943" y="538"/>
                  </a:lnTo>
                  <a:lnTo>
                    <a:pt x="943" y="518"/>
                  </a:lnTo>
                  <a:lnTo>
                    <a:pt x="964" y="518"/>
                  </a:lnTo>
                  <a:lnTo>
                    <a:pt x="985" y="518"/>
                  </a:lnTo>
                  <a:lnTo>
                    <a:pt x="1004" y="538"/>
                  </a:lnTo>
                  <a:lnTo>
                    <a:pt x="1044" y="574"/>
                  </a:lnTo>
                  <a:lnTo>
                    <a:pt x="1064" y="591"/>
                  </a:lnTo>
                  <a:lnTo>
                    <a:pt x="1064" y="607"/>
                  </a:lnTo>
                  <a:lnTo>
                    <a:pt x="1064" y="626"/>
                  </a:lnTo>
                  <a:lnTo>
                    <a:pt x="1085" y="626"/>
                  </a:lnTo>
                  <a:lnTo>
                    <a:pt x="1104" y="643"/>
                  </a:lnTo>
                  <a:lnTo>
                    <a:pt x="1125" y="643"/>
                  </a:lnTo>
                  <a:lnTo>
                    <a:pt x="1125" y="660"/>
                  </a:lnTo>
                  <a:lnTo>
                    <a:pt x="1125" y="680"/>
                  </a:lnTo>
                  <a:lnTo>
                    <a:pt x="1125" y="697"/>
                  </a:lnTo>
                  <a:lnTo>
                    <a:pt x="1104" y="697"/>
                  </a:lnTo>
                  <a:lnTo>
                    <a:pt x="1085" y="697"/>
                  </a:lnTo>
                  <a:lnTo>
                    <a:pt x="1064" y="680"/>
                  </a:lnTo>
                  <a:lnTo>
                    <a:pt x="1064" y="660"/>
                  </a:lnTo>
                  <a:lnTo>
                    <a:pt x="1064" y="643"/>
                  </a:lnTo>
                  <a:lnTo>
                    <a:pt x="1044" y="643"/>
                  </a:lnTo>
                  <a:lnTo>
                    <a:pt x="1025" y="626"/>
                  </a:lnTo>
                  <a:lnTo>
                    <a:pt x="1044" y="626"/>
                  </a:lnTo>
                  <a:lnTo>
                    <a:pt x="1044" y="607"/>
                  </a:lnTo>
                  <a:lnTo>
                    <a:pt x="1025" y="607"/>
                  </a:lnTo>
                  <a:lnTo>
                    <a:pt x="1025" y="626"/>
                  </a:lnTo>
                  <a:lnTo>
                    <a:pt x="1004" y="626"/>
                  </a:lnTo>
                  <a:lnTo>
                    <a:pt x="1004" y="607"/>
                  </a:lnTo>
                  <a:lnTo>
                    <a:pt x="1004" y="591"/>
                  </a:lnTo>
                  <a:lnTo>
                    <a:pt x="1004" y="574"/>
                  </a:lnTo>
                  <a:lnTo>
                    <a:pt x="985" y="574"/>
                  </a:lnTo>
                  <a:lnTo>
                    <a:pt x="964" y="574"/>
                  </a:lnTo>
                  <a:lnTo>
                    <a:pt x="943" y="574"/>
                  </a:lnTo>
                  <a:lnTo>
                    <a:pt x="922" y="574"/>
                  </a:lnTo>
                  <a:lnTo>
                    <a:pt x="902" y="555"/>
                  </a:lnTo>
                  <a:lnTo>
                    <a:pt x="883" y="538"/>
                  </a:lnTo>
                  <a:lnTo>
                    <a:pt x="862" y="518"/>
                  </a:lnTo>
                  <a:lnTo>
                    <a:pt x="822" y="518"/>
                  </a:lnTo>
                  <a:lnTo>
                    <a:pt x="803" y="518"/>
                  </a:lnTo>
                  <a:lnTo>
                    <a:pt x="781" y="518"/>
                  </a:lnTo>
                  <a:lnTo>
                    <a:pt x="743" y="518"/>
                  </a:lnTo>
                  <a:lnTo>
                    <a:pt x="722" y="518"/>
                  </a:lnTo>
                  <a:lnTo>
                    <a:pt x="682" y="501"/>
                  </a:lnTo>
                  <a:lnTo>
                    <a:pt x="662" y="484"/>
                  </a:lnTo>
                  <a:lnTo>
                    <a:pt x="622" y="447"/>
                  </a:lnTo>
                  <a:lnTo>
                    <a:pt x="603" y="465"/>
                  </a:lnTo>
                  <a:lnTo>
                    <a:pt x="582" y="465"/>
                  </a:lnTo>
                  <a:lnTo>
                    <a:pt x="582" y="484"/>
                  </a:lnTo>
                  <a:lnTo>
                    <a:pt x="603" y="484"/>
                  </a:lnTo>
                  <a:lnTo>
                    <a:pt x="563" y="518"/>
                  </a:lnTo>
                  <a:lnTo>
                    <a:pt x="522" y="538"/>
                  </a:lnTo>
                  <a:lnTo>
                    <a:pt x="482" y="538"/>
                  </a:lnTo>
                  <a:lnTo>
                    <a:pt x="461" y="538"/>
                  </a:lnTo>
                  <a:lnTo>
                    <a:pt x="461" y="518"/>
                  </a:lnTo>
                  <a:lnTo>
                    <a:pt x="482" y="518"/>
                  </a:lnTo>
                  <a:lnTo>
                    <a:pt x="482" y="501"/>
                  </a:lnTo>
                  <a:lnTo>
                    <a:pt x="503" y="484"/>
                  </a:lnTo>
                  <a:lnTo>
                    <a:pt x="522" y="465"/>
                  </a:lnTo>
                  <a:lnTo>
                    <a:pt x="522" y="447"/>
                  </a:lnTo>
                  <a:lnTo>
                    <a:pt x="482" y="465"/>
                  </a:lnTo>
                  <a:lnTo>
                    <a:pt x="440" y="518"/>
                  </a:lnTo>
                  <a:lnTo>
                    <a:pt x="421" y="555"/>
                  </a:lnTo>
                  <a:lnTo>
                    <a:pt x="421" y="574"/>
                  </a:lnTo>
                  <a:lnTo>
                    <a:pt x="401" y="574"/>
                  </a:lnTo>
                  <a:lnTo>
                    <a:pt x="401" y="591"/>
                  </a:lnTo>
                  <a:lnTo>
                    <a:pt x="361" y="591"/>
                  </a:lnTo>
                  <a:lnTo>
                    <a:pt x="361" y="607"/>
                  </a:lnTo>
                  <a:lnTo>
                    <a:pt x="340" y="607"/>
                  </a:lnTo>
                  <a:lnTo>
                    <a:pt x="340" y="626"/>
                  </a:lnTo>
                  <a:lnTo>
                    <a:pt x="321" y="626"/>
                  </a:lnTo>
                  <a:lnTo>
                    <a:pt x="280" y="643"/>
                  </a:lnTo>
                  <a:lnTo>
                    <a:pt x="261" y="660"/>
                  </a:lnTo>
                  <a:lnTo>
                    <a:pt x="261" y="680"/>
                  </a:lnTo>
                  <a:lnTo>
                    <a:pt x="200" y="697"/>
                  </a:lnTo>
                  <a:lnTo>
                    <a:pt x="181" y="697"/>
                  </a:lnTo>
                  <a:lnTo>
                    <a:pt x="140" y="714"/>
                  </a:lnTo>
                  <a:lnTo>
                    <a:pt x="121" y="733"/>
                  </a:lnTo>
                  <a:lnTo>
                    <a:pt x="60" y="733"/>
                  </a:lnTo>
                  <a:lnTo>
                    <a:pt x="81" y="714"/>
                  </a:lnTo>
                  <a:lnTo>
                    <a:pt x="121" y="714"/>
                  </a:lnTo>
                  <a:lnTo>
                    <a:pt x="140" y="697"/>
                  </a:lnTo>
                  <a:lnTo>
                    <a:pt x="161" y="680"/>
                  </a:lnTo>
                  <a:lnTo>
                    <a:pt x="181" y="680"/>
                  </a:lnTo>
                  <a:lnTo>
                    <a:pt x="200" y="680"/>
                  </a:lnTo>
                  <a:lnTo>
                    <a:pt x="200" y="660"/>
                  </a:lnTo>
                  <a:lnTo>
                    <a:pt x="240" y="643"/>
                  </a:lnTo>
                  <a:lnTo>
                    <a:pt x="261" y="626"/>
                  </a:lnTo>
                  <a:lnTo>
                    <a:pt x="300" y="607"/>
                  </a:lnTo>
                  <a:lnTo>
                    <a:pt x="321" y="591"/>
                  </a:lnTo>
                  <a:lnTo>
                    <a:pt x="321" y="574"/>
                  </a:lnTo>
                  <a:lnTo>
                    <a:pt x="340" y="555"/>
                  </a:lnTo>
                  <a:lnTo>
                    <a:pt x="321" y="555"/>
                  </a:lnTo>
                  <a:lnTo>
                    <a:pt x="321" y="574"/>
                  </a:lnTo>
                  <a:lnTo>
                    <a:pt x="300" y="574"/>
                  </a:lnTo>
                  <a:lnTo>
                    <a:pt x="280" y="574"/>
                  </a:lnTo>
                  <a:lnTo>
                    <a:pt x="261" y="574"/>
                  </a:lnTo>
                  <a:lnTo>
                    <a:pt x="261" y="555"/>
                  </a:lnTo>
                  <a:lnTo>
                    <a:pt x="261" y="574"/>
                  </a:lnTo>
                  <a:lnTo>
                    <a:pt x="240" y="574"/>
                  </a:lnTo>
                  <a:lnTo>
                    <a:pt x="221" y="555"/>
                  </a:lnTo>
                  <a:lnTo>
                    <a:pt x="200" y="555"/>
                  </a:lnTo>
                  <a:lnTo>
                    <a:pt x="200" y="574"/>
                  </a:lnTo>
                  <a:lnTo>
                    <a:pt x="181" y="574"/>
                  </a:lnTo>
                  <a:lnTo>
                    <a:pt x="161" y="555"/>
                  </a:lnTo>
                  <a:lnTo>
                    <a:pt x="161" y="538"/>
                  </a:lnTo>
                  <a:lnTo>
                    <a:pt x="161" y="518"/>
                  </a:lnTo>
                  <a:lnTo>
                    <a:pt x="140" y="518"/>
                  </a:lnTo>
                  <a:lnTo>
                    <a:pt x="121" y="518"/>
                  </a:lnTo>
                  <a:lnTo>
                    <a:pt x="81" y="501"/>
                  </a:lnTo>
                  <a:lnTo>
                    <a:pt x="60" y="484"/>
                  </a:lnTo>
                  <a:lnTo>
                    <a:pt x="81" y="484"/>
                  </a:lnTo>
                  <a:lnTo>
                    <a:pt x="60" y="465"/>
                  </a:lnTo>
                  <a:lnTo>
                    <a:pt x="40" y="447"/>
                  </a:lnTo>
                  <a:lnTo>
                    <a:pt x="60" y="411"/>
                  </a:lnTo>
                  <a:lnTo>
                    <a:pt x="81" y="394"/>
                  </a:lnTo>
                  <a:lnTo>
                    <a:pt x="121" y="394"/>
                  </a:lnTo>
                  <a:lnTo>
                    <a:pt x="140" y="374"/>
                  </a:lnTo>
                  <a:lnTo>
                    <a:pt x="181" y="357"/>
                  </a:lnTo>
                  <a:lnTo>
                    <a:pt x="200" y="340"/>
                  </a:lnTo>
                  <a:lnTo>
                    <a:pt x="181" y="321"/>
                  </a:lnTo>
                  <a:lnTo>
                    <a:pt x="200" y="321"/>
                  </a:lnTo>
                  <a:lnTo>
                    <a:pt x="200" y="303"/>
                  </a:lnTo>
                  <a:lnTo>
                    <a:pt x="181" y="303"/>
                  </a:lnTo>
                  <a:lnTo>
                    <a:pt x="161" y="303"/>
                  </a:lnTo>
                  <a:lnTo>
                    <a:pt x="140" y="321"/>
                  </a:lnTo>
                  <a:lnTo>
                    <a:pt x="121" y="321"/>
                  </a:lnTo>
                  <a:lnTo>
                    <a:pt x="100" y="321"/>
                  </a:lnTo>
                  <a:lnTo>
                    <a:pt x="81" y="321"/>
                  </a:lnTo>
                  <a:lnTo>
                    <a:pt x="60" y="321"/>
                  </a:lnTo>
                  <a:lnTo>
                    <a:pt x="40" y="321"/>
                  </a:lnTo>
                  <a:lnTo>
                    <a:pt x="21" y="303"/>
                  </a:lnTo>
                  <a:lnTo>
                    <a:pt x="21" y="286"/>
                  </a:lnTo>
                  <a:lnTo>
                    <a:pt x="0" y="286"/>
                  </a:lnTo>
                  <a:lnTo>
                    <a:pt x="21" y="267"/>
                  </a:lnTo>
                  <a:lnTo>
                    <a:pt x="60" y="250"/>
                  </a:lnTo>
                  <a:lnTo>
                    <a:pt x="81" y="232"/>
                  </a:lnTo>
                  <a:lnTo>
                    <a:pt x="100" y="232"/>
                  </a:lnTo>
                  <a:lnTo>
                    <a:pt x="121" y="250"/>
                  </a:lnTo>
                  <a:lnTo>
                    <a:pt x="121" y="267"/>
                  </a:lnTo>
                  <a:lnTo>
                    <a:pt x="140" y="267"/>
                  </a:lnTo>
                  <a:lnTo>
                    <a:pt x="161" y="267"/>
                  </a:lnTo>
                  <a:lnTo>
                    <a:pt x="181" y="267"/>
                  </a:lnTo>
                  <a:lnTo>
                    <a:pt x="161" y="232"/>
                  </a:lnTo>
                  <a:lnTo>
                    <a:pt x="140" y="232"/>
                  </a:lnTo>
                  <a:lnTo>
                    <a:pt x="121" y="215"/>
                  </a:lnTo>
                  <a:lnTo>
                    <a:pt x="100" y="198"/>
                  </a:lnTo>
                  <a:lnTo>
                    <a:pt x="81" y="179"/>
                  </a:lnTo>
                  <a:lnTo>
                    <a:pt x="60" y="179"/>
                  </a:lnTo>
                  <a:lnTo>
                    <a:pt x="40" y="161"/>
                  </a:lnTo>
                  <a:lnTo>
                    <a:pt x="21" y="161"/>
                  </a:lnTo>
                  <a:lnTo>
                    <a:pt x="21" y="144"/>
                  </a:lnTo>
                  <a:lnTo>
                    <a:pt x="40" y="125"/>
                  </a:lnTo>
                  <a:lnTo>
                    <a:pt x="60" y="125"/>
                  </a:lnTo>
                  <a:lnTo>
                    <a:pt x="81" y="125"/>
                  </a:lnTo>
                  <a:lnTo>
                    <a:pt x="100" y="125"/>
                  </a:lnTo>
                  <a:lnTo>
                    <a:pt x="121" y="88"/>
                  </a:lnTo>
                  <a:lnTo>
                    <a:pt x="181" y="54"/>
                  </a:lnTo>
                  <a:lnTo>
                    <a:pt x="240" y="35"/>
                  </a:lnTo>
                  <a:lnTo>
                    <a:pt x="261" y="35"/>
                  </a:lnTo>
                  <a:lnTo>
                    <a:pt x="280" y="35"/>
                  </a:lnTo>
                  <a:lnTo>
                    <a:pt x="300" y="17"/>
                  </a:lnTo>
                  <a:lnTo>
                    <a:pt x="300" y="0"/>
                  </a:lnTo>
                  <a:lnTo>
                    <a:pt x="321" y="0"/>
                  </a:lnTo>
                  <a:lnTo>
                    <a:pt x="340" y="17"/>
                  </a:lnTo>
                  <a:lnTo>
                    <a:pt x="361" y="17"/>
                  </a:lnTo>
                  <a:lnTo>
                    <a:pt x="340" y="17"/>
                  </a:lnTo>
                  <a:lnTo>
                    <a:pt x="340" y="35"/>
                  </a:lnTo>
                  <a:lnTo>
                    <a:pt x="361" y="35"/>
                  </a:lnTo>
                  <a:lnTo>
                    <a:pt x="380" y="17"/>
                  </a:lnTo>
                  <a:lnTo>
                    <a:pt x="401" y="17"/>
                  </a:lnTo>
                  <a:lnTo>
                    <a:pt x="401" y="35"/>
                  </a:lnTo>
                  <a:lnTo>
                    <a:pt x="440" y="35"/>
                  </a:lnTo>
                  <a:lnTo>
                    <a:pt x="461" y="35"/>
                  </a:lnTo>
                  <a:lnTo>
                    <a:pt x="461" y="54"/>
                  </a:lnTo>
                  <a:lnTo>
                    <a:pt x="482" y="54"/>
                  </a:lnTo>
                  <a:lnTo>
                    <a:pt x="522" y="54"/>
                  </a:lnTo>
                  <a:lnTo>
                    <a:pt x="541" y="54"/>
                  </a:lnTo>
                  <a:lnTo>
                    <a:pt x="582" y="54"/>
                  </a:lnTo>
                  <a:lnTo>
                    <a:pt x="603" y="54"/>
                  </a:lnTo>
                  <a:lnTo>
                    <a:pt x="662" y="71"/>
                  </a:lnTo>
                  <a:lnTo>
                    <a:pt x="703" y="71"/>
                  </a:lnTo>
                  <a:lnTo>
                    <a:pt x="722" y="71"/>
                  </a:lnTo>
                  <a:lnTo>
                    <a:pt x="743" y="54"/>
                  </a:lnTo>
                  <a:lnTo>
                    <a:pt x="781" y="71"/>
                  </a:lnTo>
                  <a:lnTo>
                    <a:pt x="803" y="71"/>
                  </a:lnTo>
                  <a:lnTo>
                    <a:pt x="803" y="88"/>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4" name="Freeform 1012"/>
            <p:cNvSpPr>
              <a:spLocks/>
            </p:cNvSpPr>
            <p:nvPr/>
          </p:nvSpPr>
          <p:spPr bwMode="gray">
            <a:xfrm>
              <a:off x="1112" y="2269"/>
              <a:ext cx="632" cy="367"/>
            </a:xfrm>
            <a:custGeom>
              <a:avLst/>
              <a:gdLst>
                <a:gd name="T0" fmla="*/ 156 w 1265"/>
                <a:gd name="T1" fmla="*/ 68 h 734"/>
                <a:gd name="T2" fmla="*/ 156 w 1265"/>
                <a:gd name="T3" fmla="*/ 85 h 734"/>
                <a:gd name="T4" fmla="*/ 165 w 1265"/>
                <a:gd name="T5" fmla="*/ 98 h 734"/>
                <a:gd name="T6" fmla="*/ 181 w 1265"/>
                <a:gd name="T7" fmla="*/ 107 h 734"/>
                <a:gd name="T8" fmla="*/ 195 w 1265"/>
                <a:gd name="T9" fmla="*/ 107 h 734"/>
                <a:gd name="T10" fmla="*/ 210 w 1265"/>
                <a:gd name="T11" fmla="*/ 94 h 734"/>
                <a:gd name="T12" fmla="*/ 231 w 1265"/>
                <a:gd name="T13" fmla="*/ 85 h 734"/>
                <a:gd name="T14" fmla="*/ 236 w 1265"/>
                <a:gd name="T15" fmla="*/ 90 h 734"/>
                <a:gd name="T16" fmla="*/ 231 w 1265"/>
                <a:gd name="T17" fmla="*/ 112 h 734"/>
                <a:gd name="T18" fmla="*/ 226 w 1265"/>
                <a:gd name="T19" fmla="*/ 125 h 734"/>
                <a:gd name="T20" fmla="*/ 251 w 1265"/>
                <a:gd name="T21" fmla="*/ 125 h 734"/>
                <a:gd name="T22" fmla="*/ 266 w 1265"/>
                <a:gd name="T23" fmla="*/ 139 h 734"/>
                <a:gd name="T24" fmla="*/ 266 w 1265"/>
                <a:gd name="T25" fmla="*/ 157 h 734"/>
                <a:gd name="T26" fmla="*/ 281 w 1265"/>
                <a:gd name="T27" fmla="*/ 170 h 734"/>
                <a:gd name="T28" fmla="*/ 306 w 1265"/>
                <a:gd name="T29" fmla="*/ 170 h 734"/>
                <a:gd name="T30" fmla="*/ 311 w 1265"/>
                <a:gd name="T31" fmla="*/ 179 h 734"/>
                <a:gd name="T32" fmla="*/ 296 w 1265"/>
                <a:gd name="T33" fmla="*/ 170 h 734"/>
                <a:gd name="T34" fmla="*/ 286 w 1265"/>
                <a:gd name="T35" fmla="*/ 184 h 734"/>
                <a:gd name="T36" fmla="*/ 276 w 1265"/>
                <a:gd name="T37" fmla="*/ 175 h 734"/>
                <a:gd name="T38" fmla="*/ 261 w 1265"/>
                <a:gd name="T39" fmla="*/ 170 h 734"/>
                <a:gd name="T40" fmla="*/ 246 w 1265"/>
                <a:gd name="T41" fmla="*/ 162 h 734"/>
                <a:gd name="T42" fmla="*/ 236 w 1265"/>
                <a:gd name="T43" fmla="*/ 148 h 734"/>
                <a:gd name="T44" fmla="*/ 210 w 1265"/>
                <a:gd name="T45" fmla="*/ 139 h 734"/>
                <a:gd name="T46" fmla="*/ 191 w 1265"/>
                <a:gd name="T47" fmla="*/ 131 h 734"/>
                <a:gd name="T48" fmla="*/ 171 w 1265"/>
                <a:gd name="T49" fmla="*/ 131 h 734"/>
                <a:gd name="T50" fmla="*/ 146 w 1265"/>
                <a:gd name="T51" fmla="*/ 125 h 734"/>
                <a:gd name="T52" fmla="*/ 130 w 1265"/>
                <a:gd name="T53" fmla="*/ 116 h 734"/>
                <a:gd name="T54" fmla="*/ 115 w 1265"/>
                <a:gd name="T55" fmla="*/ 107 h 734"/>
                <a:gd name="T56" fmla="*/ 95 w 1265"/>
                <a:gd name="T57" fmla="*/ 103 h 734"/>
                <a:gd name="T58" fmla="*/ 95 w 1265"/>
                <a:gd name="T59" fmla="*/ 85 h 734"/>
                <a:gd name="T60" fmla="*/ 70 w 1265"/>
                <a:gd name="T61" fmla="*/ 58 h 734"/>
                <a:gd name="T62" fmla="*/ 60 w 1265"/>
                <a:gd name="T63" fmla="*/ 46 h 734"/>
                <a:gd name="T64" fmla="*/ 45 w 1265"/>
                <a:gd name="T65" fmla="*/ 31 h 734"/>
                <a:gd name="T66" fmla="*/ 30 w 1265"/>
                <a:gd name="T67" fmla="*/ 13 h 734"/>
                <a:gd name="T68" fmla="*/ 20 w 1265"/>
                <a:gd name="T69" fmla="*/ 19 h 734"/>
                <a:gd name="T70" fmla="*/ 35 w 1265"/>
                <a:gd name="T71" fmla="*/ 36 h 734"/>
                <a:gd name="T72" fmla="*/ 45 w 1265"/>
                <a:gd name="T73" fmla="*/ 53 h 734"/>
                <a:gd name="T74" fmla="*/ 60 w 1265"/>
                <a:gd name="T75" fmla="*/ 68 h 734"/>
                <a:gd name="T76" fmla="*/ 60 w 1265"/>
                <a:gd name="T77" fmla="*/ 72 h 734"/>
                <a:gd name="T78" fmla="*/ 45 w 1265"/>
                <a:gd name="T79" fmla="*/ 62 h 734"/>
                <a:gd name="T80" fmla="*/ 35 w 1265"/>
                <a:gd name="T81" fmla="*/ 46 h 734"/>
                <a:gd name="T82" fmla="*/ 25 w 1265"/>
                <a:gd name="T83" fmla="*/ 46 h 734"/>
                <a:gd name="T84" fmla="*/ 15 w 1265"/>
                <a:gd name="T85" fmla="*/ 23 h 734"/>
                <a:gd name="T86" fmla="*/ 4 w 1265"/>
                <a:gd name="T87" fmla="*/ 10 h 734"/>
                <a:gd name="T88" fmla="*/ 70 w 1265"/>
                <a:gd name="T89" fmla="*/ 10 h 734"/>
                <a:gd name="T90" fmla="*/ 90 w 1265"/>
                <a:gd name="T91" fmla="*/ 13 h 734"/>
                <a:gd name="T92" fmla="*/ 111 w 1265"/>
                <a:gd name="T93" fmla="*/ 27 h 734"/>
                <a:gd name="T94" fmla="*/ 136 w 1265"/>
                <a:gd name="T95" fmla="*/ 36 h 734"/>
                <a:gd name="T96" fmla="*/ 156 w 1265"/>
                <a:gd name="T97" fmla="*/ 49 h 7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5"/>
                <a:gd name="T148" fmla="*/ 0 h 734"/>
                <a:gd name="T149" fmla="*/ 1265 w 1265"/>
                <a:gd name="T150" fmla="*/ 734 h 7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5" h="734">
                  <a:moveTo>
                    <a:pt x="624" y="215"/>
                  </a:moveTo>
                  <a:lnTo>
                    <a:pt x="624" y="233"/>
                  </a:lnTo>
                  <a:lnTo>
                    <a:pt x="624" y="250"/>
                  </a:lnTo>
                  <a:lnTo>
                    <a:pt x="624" y="269"/>
                  </a:lnTo>
                  <a:lnTo>
                    <a:pt x="624" y="286"/>
                  </a:lnTo>
                  <a:lnTo>
                    <a:pt x="624" y="306"/>
                  </a:lnTo>
                  <a:lnTo>
                    <a:pt x="624" y="323"/>
                  </a:lnTo>
                  <a:lnTo>
                    <a:pt x="624" y="340"/>
                  </a:lnTo>
                  <a:lnTo>
                    <a:pt x="624" y="359"/>
                  </a:lnTo>
                  <a:lnTo>
                    <a:pt x="643" y="359"/>
                  </a:lnTo>
                  <a:lnTo>
                    <a:pt x="663" y="377"/>
                  </a:lnTo>
                  <a:lnTo>
                    <a:pt x="663" y="394"/>
                  </a:lnTo>
                  <a:lnTo>
                    <a:pt x="663" y="413"/>
                  </a:lnTo>
                  <a:lnTo>
                    <a:pt x="684" y="413"/>
                  </a:lnTo>
                  <a:lnTo>
                    <a:pt x="703" y="430"/>
                  </a:lnTo>
                  <a:lnTo>
                    <a:pt x="724" y="430"/>
                  </a:lnTo>
                  <a:lnTo>
                    <a:pt x="724" y="450"/>
                  </a:lnTo>
                  <a:lnTo>
                    <a:pt x="743" y="430"/>
                  </a:lnTo>
                  <a:lnTo>
                    <a:pt x="764" y="430"/>
                  </a:lnTo>
                  <a:lnTo>
                    <a:pt x="783" y="430"/>
                  </a:lnTo>
                  <a:lnTo>
                    <a:pt x="803" y="430"/>
                  </a:lnTo>
                  <a:lnTo>
                    <a:pt x="824" y="413"/>
                  </a:lnTo>
                  <a:lnTo>
                    <a:pt x="843" y="394"/>
                  </a:lnTo>
                  <a:lnTo>
                    <a:pt x="843" y="377"/>
                  </a:lnTo>
                  <a:lnTo>
                    <a:pt x="864" y="359"/>
                  </a:lnTo>
                  <a:lnTo>
                    <a:pt x="885" y="340"/>
                  </a:lnTo>
                  <a:lnTo>
                    <a:pt x="906" y="340"/>
                  </a:lnTo>
                  <a:lnTo>
                    <a:pt x="926" y="340"/>
                  </a:lnTo>
                  <a:lnTo>
                    <a:pt x="926" y="359"/>
                  </a:lnTo>
                  <a:lnTo>
                    <a:pt x="945" y="359"/>
                  </a:lnTo>
                  <a:lnTo>
                    <a:pt x="966" y="359"/>
                  </a:lnTo>
                  <a:lnTo>
                    <a:pt x="945" y="359"/>
                  </a:lnTo>
                  <a:lnTo>
                    <a:pt x="945" y="394"/>
                  </a:lnTo>
                  <a:lnTo>
                    <a:pt x="926" y="413"/>
                  </a:lnTo>
                  <a:lnTo>
                    <a:pt x="926" y="430"/>
                  </a:lnTo>
                  <a:lnTo>
                    <a:pt x="926" y="450"/>
                  </a:lnTo>
                  <a:lnTo>
                    <a:pt x="926" y="467"/>
                  </a:lnTo>
                  <a:lnTo>
                    <a:pt x="926" y="484"/>
                  </a:lnTo>
                  <a:lnTo>
                    <a:pt x="906" y="484"/>
                  </a:lnTo>
                  <a:lnTo>
                    <a:pt x="906" y="503"/>
                  </a:lnTo>
                  <a:lnTo>
                    <a:pt x="906" y="521"/>
                  </a:lnTo>
                  <a:lnTo>
                    <a:pt x="945" y="521"/>
                  </a:lnTo>
                  <a:lnTo>
                    <a:pt x="985" y="503"/>
                  </a:lnTo>
                  <a:lnTo>
                    <a:pt x="1006" y="503"/>
                  </a:lnTo>
                  <a:lnTo>
                    <a:pt x="1046" y="521"/>
                  </a:lnTo>
                  <a:lnTo>
                    <a:pt x="1066" y="521"/>
                  </a:lnTo>
                  <a:lnTo>
                    <a:pt x="1066" y="538"/>
                  </a:lnTo>
                  <a:lnTo>
                    <a:pt x="1066" y="555"/>
                  </a:lnTo>
                  <a:lnTo>
                    <a:pt x="1066" y="572"/>
                  </a:lnTo>
                  <a:lnTo>
                    <a:pt x="1066" y="590"/>
                  </a:lnTo>
                  <a:lnTo>
                    <a:pt x="1066" y="609"/>
                  </a:lnTo>
                  <a:lnTo>
                    <a:pt x="1066" y="626"/>
                  </a:lnTo>
                  <a:lnTo>
                    <a:pt x="1087" y="645"/>
                  </a:lnTo>
                  <a:lnTo>
                    <a:pt x="1106" y="663"/>
                  </a:lnTo>
                  <a:lnTo>
                    <a:pt x="1106" y="680"/>
                  </a:lnTo>
                  <a:lnTo>
                    <a:pt x="1125" y="680"/>
                  </a:lnTo>
                  <a:lnTo>
                    <a:pt x="1146" y="680"/>
                  </a:lnTo>
                  <a:lnTo>
                    <a:pt x="1187" y="680"/>
                  </a:lnTo>
                  <a:lnTo>
                    <a:pt x="1187" y="663"/>
                  </a:lnTo>
                  <a:lnTo>
                    <a:pt x="1227" y="680"/>
                  </a:lnTo>
                  <a:lnTo>
                    <a:pt x="1246" y="680"/>
                  </a:lnTo>
                  <a:lnTo>
                    <a:pt x="1265" y="680"/>
                  </a:lnTo>
                  <a:lnTo>
                    <a:pt x="1265" y="699"/>
                  </a:lnTo>
                  <a:lnTo>
                    <a:pt x="1246" y="716"/>
                  </a:lnTo>
                  <a:lnTo>
                    <a:pt x="1227" y="716"/>
                  </a:lnTo>
                  <a:lnTo>
                    <a:pt x="1227" y="699"/>
                  </a:lnTo>
                  <a:lnTo>
                    <a:pt x="1206" y="680"/>
                  </a:lnTo>
                  <a:lnTo>
                    <a:pt x="1187" y="680"/>
                  </a:lnTo>
                  <a:lnTo>
                    <a:pt x="1165" y="699"/>
                  </a:lnTo>
                  <a:lnTo>
                    <a:pt x="1165" y="716"/>
                  </a:lnTo>
                  <a:lnTo>
                    <a:pt x="1165" y="734"/>
                  </a:lnTo>
                  <a:lnTo>
                    <a:pt x="1146" y="734"/>
                  </a:lnTo>
                  <a:lnTo>
                    <a:pt x="1125" y="734"/>
                  </a:lnTo>
                  <a:lnTo>
                    <a:pt x="1125" y="716"/>
                  </a:lnTo>
                  <a:lnTo>
                    <a:pt x="1125" y="699"/>
                  </a:lnTo>
                  <a:lnTo>
                    <a:pt x="1106" y="699"/>
                  </a:lnTo>
                  <a:lnTo>
                    <a:pt x="1087" y="699"/>
                  </a:lnTo>
                  <a:lnTo>
                    <a:pt x="1066" y="699"/>
                  </a:lnTo>
                  <a:lnTo>
                    <a:pt x="1066" y="680"/>
                  </a:lnTo>
                  <a:lnTo>
                    <a:pt x="1046" y="680"/>
                  </a:lnTo>
                  <a:lnTo>
                    <a:pt x="1025" y="663"/>
                  </a:lnTo>
                  <a:lnTo>
                    <a:pt x="1006" y="645"/>
                  </a:lnTo>
                  <a:lnTo>
                    <a:pt x="1006" y="663"/>
                  </a:lnTo>
                  <a:lnTo>
                    <a:pt x="985" y="645"/>
                  </a:lnTo>
                  <a:lnTo>
                    <a:pt x="985" y="626"/>
                  </a:lnTo>
                  <a:lnTo>
                    <a:pt x="985" y="609"/>
                  </a:lnTo>
                  <a:lnTo>
                    <a:pt x="966" y="609"/>
                  </a:lnTo>
                  <a:lnTo>
                    <a:pt x="945" y="590"/>
                  </a:lnTo>
                  <a:lnTo>
                    <a:pt x="926" y="590"/>
                  </a:lnTo>
                  <a:lnTo>
                    <a:pt x="885" y="590"/>
                  </a:lnTo>
                  <a:lnTo>
                    <a:pt x="864" y="572"/>
                  </a:lnTo>
                  <a:lnTo>
                    <a:pt x="843" y="555"/>
                  </a:lnTo>
                  <a:lnTo>
                    <a:pt x="824" y="555"/>
                  </a:lnTo>
                  <a:lnTo>
                    <a:pt x="803" y="555"/>
                  </a:lnTo>
                  <a:lnTo>
                    <a:pt x="783" y="538"/>
                  </a:lnTo>
                  <a:lnTo>
                    <a:pt x="764" y="521"/>
                  </a:lnTo>
                  <a:lnTo>
                    <a:pt x="724" y="503"/>
                  </a:lnTo>
                  <a:lnTo>
                    <a:pt x="703" y="503"/>
                  </a:lnTo>
                  <a:lnTo>
                    <a:pt x="684" y="503"/>
                  </a:lnTo>
                  <a:lnTo>
                    <a:pt x="684" y="521"/>
                  </a:lnTo>
                  <a:lnTo>
                    <a:pt x="663" y="521"/>
                  </a:lnTo>
                  <a:lnTo>
                    <a:pt x="643" y="503"/>
                  </a:lnTo>
                  <a:lnTo>
                    <a:pt x="624" y="503"/>
                  </a:lnTo>
                  <a:lnTo>
                    <a:pt x="584" y="503"/>
                  </a:lnTo>
                  <a:lnTo>
                    <a:pt x="584" y="484"/>
                  </a:lnTo>
                  <a:lnTo>
                    <a:pt x="563" y="467"/>
                  </a:lnTo>
                  <a:lnTo>
                    <a:pt x="544" y="467"/>
                  </a:lnTo>
                  <a:lnTo>
                    <a:pt x="522" y="467"/>
                  </a:lnTo>
                  <a:lnTo>
                    <a:pt x="503" y="467"/>
                  </a:lnTo>
                  <a:lnTo>
                    <a:pt x="482" y="450"/>
                  </a:lnTo>
                  <a:lnTo>
                    <a:pt x="463" y="450"/>
                  </a:lnTo>
                  <a:lnTo>
                    <a:pt x="463" y="430"/>
                  </a:lnTo>
                  <a:lnTo>
                    <a:pt x="444" y="430"/>
                  </a:lnTo>
                  <a:lnTo>
                    <a:pt x="423" y="413"/>
                  </a:lnTo>
                  <a:lnTo>
                    <a:pt x="403" y="413"/>
                  </a:lnTo>
                  <a:lnTo>
                    <a:pt x="380" y="413"/>
                  </a:lnTo>
                  <a:lnTo>
                    <a:pt x="380" y="394"/>
                  </a:lnTo>
                  <a:lnTo>
                    <a:pt x="380" y="377"/>
                  </a:lnTo>
                  <a:lnTo>
                    <a:pt x="380" y="359"/>
                  </a:lnTo>
                  <a:lnTo>
                    <a:pt x="380" y="340"/>
                  </a:lnTo>
                  <a:lnTo>
                    <a:pt x="361" y="286"/>
                  </a:lnTo>
                  <a:lnTo>
                    <a:pt x="321" y="269"/>
                  </a:lnTo>
                  <a:lnTo>
                    <a:pt x="302" y="250"/>
                  </a:lnTo>
                  <a:lnTo>
                    <a:pt x="281" y="233"/>
                  </a:lnTo>
                  <a:lnTo>
                    <a:pt x="261" y="233"/>
                  </a:lnTo>
                  <a:lnTo>
                    <a:pt x="261" y="215"/>
                  </a:lnTo>
                  <a:lnTo>
                    <a:pt x="261" y="196"/>
                  </a:lnTo>
                  <a:lnTo>
                    <a:pt x="240" y="181"/>
                  </a:lnTo>
                  <a:lnTo>
                    <a:pt x="221" y="181"/>
                  </a:lnTo>
                  <a:lnTo>
                    <a:pt x="200" y="164"/>
                  </a:lnTo>
                  <a:lnTo>
                    <a:pt x="181" y="144"/>
                  </a:lnTo>
                  <a:lnTo>
                    <a:pt x="181" y="127"/>
                  </a:lnTo>
                  <a:lnTo>
                    <a:pt x="161" y="108"/>
                  </a:lnTo>
                  <a:lnTo>
                    <a:pt x="140" y="91"/>
                  </a:lnTo>
                  <a:lnTo>
                    <a:pt x="140" y="73"/>
                  </a:lnTo>
                  <a:lnTo>
                    <a:pt x="121" y="54"/>
                  </a:lnTo>
                  <a:lnTo>
                    <a:pt x="100" y="54"/>
                  </a:lnTo>
                  <a:lnTo>
                    <a:pt x="81" y="37"/>
                  </a:lnTo>
                  <a:lnTo>
                    <a:pt x="81" y="54"/>
                  </a:lnTo>
                  <a:lnTo>
                    <a:pt x="81" y="73"/>
                  </a:lnTo>
                  <a:lnTo>
                    <a:pt x="100" y="108"/>
                  </a:lnTo>
                  <a:lnTo>
                    <a:pt x="121" y="108"/>
                  </a:lnTo>
                  <a:lnTo>
                    <a:pt x="140" y="127"/>
                  </a:lnTo>
                  <a:lnTo>
                    <a:pt x="140" y="144"/>
                  </a:lnTo>
                  <a:lnTo>
                    <a:pt x="161" y="164"/>
                  </a:lnTo>
                  <a:lnTo>
                    <a:pt x="161" y="181"/>
                  </a:lnTo>
                  <a:lnTo>
                    <a:pt x="181" y="196"/>
                  </a:lnTo>
                  <a:lnTo>
                    <a:pt x="181" y="215"/>
                  </a:lnTo>
                  <a:lnTo>
                    <a:pt x="200" y="233"/>
                  </a:lnTo>
                  <a:lnTo>
                    <a:pt x="200" y="250"/>
                  </a:lnTo>
                  <a:lnTo>
                    <a:pt x="221" y="269"/>
                  </a:lnTo>
                  <a:lnTo>
                    <a:pt x="240" y="269"/>
                  </a:lnTo>
                  <a:lnTo>
                    <a:pt x="240" y="286"/>
                  </a:lnTo>
                  <a:lnTo>
                    <a:pt x="261" y="286"/>
                  </a:lnTo>
                  <a:lnTo>
                    <a:pt x="240" y="306"/>
                  </a:lnTo>
                  <a:lnTo>
                    <a:pt x="240" y="286"/>
                  </a:lnTo>
                  <a:lnTo>
                    <a:pt x="221" y="286"/>
                  </a:lnTo>
                  <a:lnTo>
                    <a:pt x="200" y="286"/>
                  </a:lnTo>
                  <a:lnTo>
                    <a:pt x="181" y="269"/>
                  </a:lnTo>
                  <a:lnTo>
                    <a:pt x="181" y="250"/>
                  </a:lnTo>
                  <a:lnTo>
                    <a:pt x="181" y="233"/>
                  </a:lnTo>
                  <a:lnTo>
                    <a:pt x="161" y="215"/>
                  </a:lnTo>
                  <a:lnTo>
                    <a:pt x="140" y="196"/>
                  </a:lnTo>
                  <a:lnTo>
                    <a:pt x="140" y="181"/>
                  </a:lnTo>
                  <a:lnTo>
                    <a:pt x="121" y="181"/>
                  </a:lnTo>
                  <a:lnTo>
                    <a:pt x="100" y="181"/>
                  </a:lnTo>
                  <a:lnTo>
                    <a:pt x="81" y="164"/>
                  </a:lnTo>
                  <a:lnTo>
                    <a:pt x="100" y="181"/>
                  </a:lnTo>
                  <a:lnTo>
                    <a:pt x="121" y="164"/>
                  </a:lnTo>
                  <a:lnTo>
                    <a:pt x="100" y="127"/>
                  </a:lnTo>
                  <a:lnTo>
                    <a:pt x="60" y="108"/>
                  </a:lnTo>
                  <a:lnTo>
                    <a:pt x="60" y="91"/>
                  </a:lnTo>
                  <a:lnTo>
                    <a:pt x="41" y="73"/>
                  </a:lnTo>
                  <a:lnTo>
                    <a:pt x="41" y="54"/>
                  </a:lnTo>
                  <a:lnTo>
                    <a:pt x="19" y="54"/>
                  </a:lnTo>
                  <a:lnTo>
                    <a:pt x="19" y="37"/>
                  </a:lnTo>
                  <a:lnTo>
                    <a:pt x="0" y="0"/>
                  </a:lnTo>
                  <a:lnTo>
                    <a:pt x="81" y="0"/>
                  </a:lnTo>
                  <a:lnTo>
                    <a:pt x="181" y="37"/>
                  </a:lnTo>
                  <a:lnTo>
                    <a:pt x="281" y="37"/>
                  </a:lnTo>
                  <a:lnTo>
                    <a:pt x="302" y="37"/>
                  </a:lnTo>
                  <a:lnTo>
                    <a:pt x="321" y="37"/>
                  </a:lnTo>
                  <a:lnTo>
                    <a:pt x="340" y="37"/>
                  </a:lnTo>
                  <a:lnTo>
                    <a:pt x="361" y="54"/>
                  </a:lnTo>
                  <a:lnTo>
                    <a:pt x="380" y="54"/>
                  </a:lnTo>
                  <a:lnTo>
                    <a:pt x="380" y="91"/>
                  </a:lnTo>
                  <a:lnTo>
                    <a:pt x="423" y="108"/>
                  </a:lnTo>
                  <a:lnTo>
                    <a:pt x="444" y="108"/>
                  </a:lnTo>
                  <a:lnTo>
                    <a:pt x="463" y="108"/>
                  </a:lnTo>
                  <a:lnTo>
                    <a:pt x="463" y="91"/>
                  </a:lnTo>
                  <a:lnTo>
                    <a:pt x="522" y="108"/>
                  </a:lnTo>
                  <a:lnTo>
                    <a:pt x="544" y="144"/>
                  </a:lnTo>
                  <a:lnTo>
                    <a:pt x="584" y="181"/>
                  </a:lnTo>
                  <a:lnTo>
                    <a:pt x="584" y="196"/>
                  </a:lnTo>
                  <a:lnTo>
                    <a:pt x="603" y="196"/>
                  </a:lnTo>
                  <a:lnTo>
                    <a:pt x="624" y="196"/>
                  </a:lnTo>
                  <a:lnTo>
                    <a:pt x="624" y="215"/>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15" name="Freeform 1013"/>
            <p:cNvSpPr>
              <a:spLocks/>
            </p:cNvSpPr>
            <p:nvPr/>
          </p:nvSpPr>
          <p:spPr bwMode="gray">
            <a:xfrm>
              <a:off x="2016" y="3522"/>
              <a:ext cx="30" cy="9"/>
            </a:xfrm>
            <a:custGeom>
              <a:avLst/>
              <a:gdLst>
                <a:gd name="T0" fmla="*/ 4 w 61"/>
                <a:gd name="T1" fmla="*/ 0 h 19"/>
                <a:gd name="T2" fmla="*/ 10 w 61"/>
                <a:gd name="T3" fmla="*/ 0 h 19"/>
                <a:gd name="T4" fmla="*/ 15 w 61"/>
                <a:gd name="T5" fmla="*/ 0 h 19"/>
                <a:gd name="T6" fmla="*/ 10 w 61"/>
                <a:gd name="T7" fmla="*/ 0 h 19"/>
                <a:gd name="T8" fmla="*/ 10 w 61"/>
                <a:gd name="T9" fmla="*/ 4 h 19"/>
                <a:gd name="T10" fmla="*/ 4 w 61"/>
                <a:gd name="T11" fmla="*/ 4 h 19"/>
                <a:gd name="T12" fmla="*/ 0 w 61"/>
                <a:gd name="T13" fmla="*/ 4 h 19"/>
                <a:gd name="T14" fmla="*/ 0 w 61"/>
                <a:gd name="T15" fmla="*/ 0 h 19"/>
                <a:gd name="T16" fmla="*/ 4 w 6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9"/>
                <a:gd name="T29" fmla="*/ 61 w 6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9">
                  <a:moveTo>
                    <a:pt x="19" y="0"/>
                  </a:moveTo>
                  <a:lnTo>
                    <a:pt x="42" y="0"/>
                  </a:lnTo>
                  <a:lnTo>
                    <a:pt x="61" y="0"/>
                  </a:lnTo>
                  <a:lnTo>
                    <a:pt x="42" y="0"/>
                  </a:lnTo>
                  <a:lnTo>
                    <a:pt x="42" y="19"/>
                  </a:lnTo>
                  <a:lnTo>
                    <a:pt x="19" y="19"/>
                  </a:lnTo>
                  <a:lnTo>
                    <a:pt x="0" y="19"/>
                  </a:lnTo>
                  <a:lnTo>
                    <a:pt x="0" y="0"/>
                  </a:lnTo>
                  <a:lnTo>
                    <a:pt x="19"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16" name="Freeform 1014"/>
            <p:cNvSpPr>
              <a:spLocks/>
            </p:cNvSpPr>
            <p:nvPr/>
          </p:nvSpPr>
          <p:spPr bwMode="gray">
            <a:xfrm>
              <a:off x="2005" y="3513"/>
              <a:ext cx="20" cy="18"/>
            </a:xfrm>
            <a:custGeom>
              <a:avLst/>
              <a:gdLst>
                <a:gd name="T0" fmla="*/ 0 w 41"/>
                <a:gd name="T1" fmla="*/ 5 h 36"/>
                <a:gd name="T2" fmla="*/ 0 w 41"/>
                <a:gd name="T3" fmla="*/ 0 h 36"/>
                <a:gd name="T4" fmla="*/ 0 w 41"/>
                <a:gd name="T5" fmla="*/ 5 h 36"/>
                <a:gd name="T6" fmla="*/ 5 w 41"/>
                <a:gd name="T7" fmla="*/ 5 h 36"/>
                <a:gd name="T8" fmla="*/ 10 w 41"/>
                <a:gd name="T9" fmla="*/ 0 h 36"/>
                <a:gd name="T10" fmla="*/ 10 w 41"/>
                <a:gd name="T11" fmla="*/ 5 h 36"/>
                <a:gd name="T12" fmla="*/ 5 w 41"/>
                <a:gd name="T13" fmla="*/ 5 h 36"/>
                <a:gd name="T14" fmla="*/ 0 w 41"/>
                <a:gd name="T15" fmla="*/ 5 h 36"/>
                <a:gd name="T16" fmla="*/ 0 w 41"/>
                <a:gd name="T17" fmla="*/ 9 h 36"/>
                <a:gd name="T18" fmla="*/ 0 w 41"/>
                <a:gd name="T19" fmla="*/ 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6"/>
                <a:gd name="T32" fmla="*/ 41 w 4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6">
                  <a:moveTo>
                    <a:pt x="0" y="17"/>
                  </a:moveTo>
                  <a:lnTo>
                    <a:pt x="0" y="0"/>
                  </a:lnTo>
                  <a:lnTo>
                    <a:pt x="0" y="17"/>
                  </a:lnTo>
                  <a:lnTo>
                    <a:pt x="22" y="17"/>
                  </a:lnTo>
                  <a:lnTo>
                    <a:pt x="41" y="0"/>
                  </a:lnTo>
                  <a:lnTo>
                    <a:pt x="41" y="17"/>
                  </a:lnTo>
                  <a:lnTo>
                    <a:pt x="22" y="17"/>
                  </a:lnTo>
                  <a:lnTo>
                    <a:pt x="0" y="17"/>
                  </a:lnTo>
                  <a:lnTo>
                    <a:pt x="0" y="36"/>
                  </a:lnTo>
                  <a:lnTo>
                    <a:pt x="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17" name="Freeform 1015"/>
            <p:cNvSpPr>
              <a:spLocks/>
            </p:cNvSpPr>
            <p:nvPr/>
          </p:nvSpPr>
          <p:spPr bwMode="gray">
            <a:xfrm>
              <a:off x="1784" y="3352"/>
              <a:ext cx="22" cy="27"/>
            </a:xfrm>
            <a:custGeom>
              <a:avLst/>
              <a:gdLst>
                <a:gd name="T0" fmla="*/ 0 w 42"/>
                <a:gd name="T1" fmla="*/ 10 h 54"/>
                <a:gd name="T2" fmla="*/ 6 w 42"/>
                <a:gd name="T3" fmla="*/ 10 h 54"/>
                <a:gd name="T4" fmla="*/ 6 w 42"/>
                <a:gd name="T5" fmla="*/ 5 h 54"/>
                <a:gd name="T6" fmla="*/ 6 w 42"/>
                <a:gd name="T7" fmla="*/ 0 h 54"/>
                <a:gd name="T8" fmla="*/ 12 w 42"/>
                <a:gd name="T9" fmla="*/ 0 h 54"/>
                <a:gd name="T10" fmla="*/ 12 w 42"/>
                <a:gd name="T11" fmla="*/ 5 h 54"/>
                <a:gd name="T12" fmla="*/ 12 w 42"/>
                <a:gd name="T13" fmla="*/ 10 h 54"/>
                <a:gd name="T14" fmla="*/ 12 w 42"/>
                <a:gd name="T15" fmla="*/ 14 h 54"/>
                <a:gd name="T16" fmla="*/ 6 w 42"/>
                <a:gd name="T17" fmla="*/ 14 h 54"/>
                <a:gd name="T18" fmla="*/ 0 w 42"/>
                <a:gd name="T19" fmla="*/ 14 h 54"/>
                <a:gd name="T20" fmla="*/ 0 w 42"/>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54"/>
                <a:gd name="T35" fmla="*/ 42 w 4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54">
                  <a:moveTo>
                    <a:pt x="0" y="37"/>
                  </a:moveTo>
                  <a:lnTo>
                    <a:pt x="23" y="37"/>
                  </a:lnTo>
                  <a:lnTo>
                    <a:pt x="23" y="20"/>
                  </a:lnTo>
                  <a:lnTo>
                    <a:pt x="23" y="0"/>
                  </a:lnTo>
                  <a:lnTo>
                    <a:pt x="42" y="0"/>
                  </a:lnTo>
                  <a:lnTo>
                    <a:pt x="42" y="20"/>
                  </a:lnTo>
                  <a:lnTo>
                    <a:pt x="42" y="37"/>
                  </a:lnTo>
                  <a:lnTo>
                    <a:pt x="42" y="54"/>
                  </a:lnTo>
                  <a:lnTo>
                    <a:pt x="23" y="54"/>
                  </a:lnTo>
                  <a:lnTo>
                    <a:pt x="0" y="54"/>
                  </a:lnTo>
                  <a:lnTo>
                    <a:pt x="0"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18" name="Freeform 1016"/>
            <p:cNvSpPr>
              <a:spLocks/>
            </p:cNvSpPr>
            <p:nvPr/>
          </p:nvSpPr>
          <p:spPr bwMode="gray">
            <a:xfrm>
              <a:off x="3753" y="2564"/>
              <a:ext cx="11" cy="0"/>
            </a:xfrm>
            <a:custGeom>
              <a:avLst/>
              <a:gdLst>
                <a:gd name="T0" fmla="*/ 0 w 21"/>
                <a:gd name="T1" fmla="*/ 6 w 21"/>
                <a:gd name="T2" fmla="*/ 0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0" y="0"/>
                  </a:moveTo>
                  <a:lnTo>
                    <a:pt x="21" y="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19" name="Freeform 1017"/>
            <p:cNvSpPr>
              <a:spLocks/>
            </p:cNvSpPr>
            <p:nvPr/>
          </p:nvSpPr>
          <p:spPr bwMode="gray">
            <a:xfrm>
              <a:off x="529" y="2476"/>
              <a:ext cx="20" cy="8"/>
            </a:xfrm>
            <a:custGeom>
              <a:avLst/>
              <a:gdLst>
                <a:gd name="T0" fmla="*/ 10 w 40"/>
                <a:gd name="T1" fmla="*/ 0 h 17"/>
                <a:gd name="T2" fmla="*/ 5 w 40"/>
                <a:gd name="T3" fmla="*/ 0 h 17"/>
                <a:gd name="T4" fmla="*/ 5 w 40"/>
                <a:gd name="T5" fmla="*/ 4 h 17"/>
                <a:gd name="T6" fmla="*/ 0 w 40"/>
                <a:gd name="T7" fmla="*/ 4 h 17"/>
                <a:gd name="T8" fmla="*/ 0 w 40"/>
                <a:gd name="T9" fmla="*/ 0 h 17"/>
                <a:gd name="T10" fmla="*/ 5 w 40"/>
                <a:gd name="T11" fmla="*/ 0 h 17"/>
                <a:gd name="T12" fmla="*/ 10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40" y="0"/>
                  </a:moveTo>
                  <a:lnTo>
                    <a:pt x="19" y="0"/>
                  </a:lnTo>
                  <a:lnTo>
                    <a:pt x="19" y="17"/>
                  </a:lnTo>
                  <a:lnTo>
                    <a:pt x="0" y="17"/>
                  </a:lnTo>
                  <a:lnTo>
                    <a:pt x="0" y="0"/>
                  </a:lnTo>
                  <a:lnTo>
                    <a:pt x="19" y="0"/>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0" name="Freeform 1018"/>
            <p:cNvSpPr>
              <a:spLocks/>
            </p:cNvSpPr>
            <p:nvPr/>
          </p:nvSpPr>
          <p:spPr bwMode="gray">
            <a:xfrm>
              <a:off x="518" y="2457"/>
              <a:ext cx="11" cy="0"/>
            </a:xfrm>
            <a:custGeom>
              <a:avLst/>
              <a:gdLst>
                <a:gd name="T0" fmla="*/ 6 w 21"/>
                <a:gd name="T1" fmla="*/ 0 w 21"/>
                <a:gd name="T2" fmla="*/ 6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1" name="Freeform 1019"/>
            <p:cNvSpPr>
              <a:spLocks/>
            </p:cNvSpPr>
            <p:nvPr/>
          </p:nvSpPr>
          <p:spPr bwMode="gray">
            <a:xfrm>
              <a:off x="509" y="2449"/>
              <a:ext cx="0" cy="8"/>
            </a:xfrm>
            <a:custGeom>
              <a:avLst/>
              <a:gdLst>
                <a:gd name="T0" fmla="*/ 0 h 18"/>
                <a:gd name="T1" fmla="*/ 4 h 18"/>
                <a:gd name="T2" fmla="*/ 0 h 18"/>
                <a:gd name="T3" fmla="*/ 0 60000 65536"/>
                <a:gd name="T4" fmla="*/ 0 60000 65536"/>
                <a:gd name="T5" fmla="*/ 0 60000 65536"/>
                <a:gd name="T6" fmla="*/ 0 h 18"/>
                <a:gd name="T7" fmla="*/ 18 h 18"/>
              </a:gdLst>
              <a:ahLst/>
              <a:cxnLst>
                <a:cxn ang="T3">
                  <a:pos x="0" y="T0"/>
                </a:cxn>
                <a:cxn ang="T4">
                  <a:pos x="0" y="T1"/>
                </a:cxn>
                <a:cxn ang="T5">
                  <a:pos x="0" y="T2"/>
                </a:cxn>
              </a:cxnLst>
              <a:rect l="0" t="T6" r="0" b="T7"/>
              <a:pathLst>
                <a:path h="18">
                  <a:moveTo>
                    <a:pt x="0" y="0"/>
                  </a:moveTo>
                  <a:lnTo>
                    <a:pt x="0" y="18"/>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2" name="Freeform 1020"/>
            <p:cNvSpPr>
              <a:spLocks/>
            </p:cNvSpPr>
            <p:nvPr/>
          </p:nvSpPr>
          <p:spPr bwMode="gray">
            <a:xfrm>
              <a:off x="489" y="2449"/>
              <a:ext cx="9" cy="0"/>
            </a:xfrm>
            <a:custGeom>
              <a:avLst/>
              <a:gdLst>
                <a:gd name="T0" fmla="*/ 4 w 20"/>
                <a:gd name="T1" fmla="*/ 0 w 20"/>
                <a:gd name="T2" fmla="*/ 4 w 20"/>
                <a:gd name="T3" fmla="*/ 0 60000 65536"/>
                <a:gd name="T4" fmla="*/ 0 60000 65536"/>
                <a:gd name="T5" fmla="*/ 0 60000 65536"/>
                <a:gd name="T6" fmla="*/ 0 w 20"/>
                <a:gd name="T7" fmla="*/ 20 w 20"/>
              </a:gdLst>
              <a:ahLst/>
              <a:cxnLst>
                <a:cxn ang="T3">
                  <a:pos x="T0" y="0"/>
                </a:cxn>
                <a:cxn ang="T4">
                  <a:pos x="T1" y="0"/>
                </a:cxn>
                <a:cxn ang="T5">
                  <a:pos x="T2" y="0"/>
                </a:cxn>
              </a:cxnLst>
              <a:rect l="T6" t="0" r="T7" b="0"/>
              <a:pathLst>
                <a:path w="20">
                  <a:moveTo>
                    <a:pt x="20" y="0"/>
                  </a:moveTo>
                  <a:lnTo>
                    <a:pt x="0" y="0"/>
                  </a:lnTo>
                  <a:lnTo>
                    <a:pt x="2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3" name="Freeform 1021"/>
            <p:cNvSpPr>
              <a:spLocks/>
            </p:cNvSpPr>
            <p:nvPr/>
          </p:nvSpPr>
          <p:spPr bwMode="gray">
            <a:xfrm>
              <a:off x="469" y="2439"/>
              <a:ext cx="10" cy="0"/>
            </a:xfrm>
            <a:custGeom>
              <a:avLst/>
              <a:gdLst>
                <a:gd name="T0" fmla="*/ 5 w 21"/>
                <a:gd name="T1" fmla="*/ 0 w 21"/>
                <a:gd name="T2" fmla="*/ 5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21" y="0"/>
                  </a:move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4" name="Freeform 1022"/>
            <p:cNvSpPr>
              <a:spLocks/>
            </p:cNvSpPr>
            <p:nvPr/>
          </p:nvSpPr>
          <p:spPr bwMode="gray">
            <a:xfrm>
              <a:off x="1623" y="2412"/>
              <a:ext cx="161" cy="54"/>
            </a:xfrm>
            <a:custGeom>
              <a:avLst/>
              <a:gdLst>
                <a:gd name="T0" fmla="*/ 80 w 323"/>
                <a:gd name="T1" fmla="*/ 23 h 108"/>
                <a:gd name="T2" fmla="*/ 76 w 323"/>
                <a:gd name="T3" fmla="*/ 27 h 108"/>
                <a:gd name="T4" fmla="*/ 70 w 323"/>
                <a:gd name="T5" fmla="*/ 27 h 108"/>
                <a:gd name="T6" fmla="*/ 65 w 323"/>
                <a:gd name="T7" fmla="*/ 27 h 108"/>
                <a:gd name="T8" fmla="*/ 60 w 323"/>
                <a:gd name="T9" fmla="*/ 27 h 108"/>
                <a:gd name="T10" fmla="*/ 55 w 323"/>
                <a:gd name="T11" fmla="*/ 23 h 108"/>
                <a:gd name="T12" fmla="*/ 60 w 323"/>
                <a:gd name="T13" fmla="*/ 23 h 108"/>
                <a:gd name="T14" fmla="*/ 60 w 323"/>
                <a:gd name="T15" fmla="*/ 19 h 108"/>
                <a:gd name="T16" fmla="*/ 55 w 323"/>
                <a:gd name="T17" fmla="*/ 19 h 108"/>
                <a:gd name="T18" fmla="*/ 50 w 323"/>
                <a:gd name="T19" fmla="*/ 19 h 108"/>
                <a:gd name="T20" fmla="*/ 45 w 323"/>
                <a:gd name="T21" fmla="*/ 19 h 108"/>
                <a:gd name="T22" fmla="*/ 45 w 323"/>
                <a:gd name="T23" fmla="*/ 14 h 108"/>
                <a:gd name="T24" fmla="*/ 40 w 323"/>
                <a:gd name="T25" fmla="*/ 14 h 108"/>
                <a:gd name="T26" fmla="*/ 35 w 323"/>
                <a:gd name="T27" fmla="*/ 14 h 108"/>
                <a:gd name="T28" fmla="*/ 35 w 323"/>
                <a:gd name="T29" fmla="*/ 10 h 108"/>
                <a:gd name="T30" fmla="*/ 30 w 323"/>
                <a:gd name="T31" fmla="*/ 10 h 108"/>
                <a:gd name="T32" fmla="*/ 25 w 323"/>
                <a:gd name="T33" fmla="*/ 10 h 108"/>
                <a:gd name="T34" fmla="*/ 20 w 323"/>
                <a:gd name="T35" fmla="*/ 10 h 108"/>
                <a:gd name="T36" fmla="*/ 20 w 323"/>
                <a:gd name="T37" fmla="*/ 5 h 108"/>
                <a:gd name="T38" fmla="*/ 15 w 323"/>
                <a:gd name="T39" fmla="*/ 5 h 108"/>
                <a:gd name="T40" fmla="*/ 10 w 323"/>
                <a:gd name="T41" fmla="*/ 5 h 108"/>
                <a:gd name="T42" fmla="*/ 10 w 323"/>
                <a:gd name="T43" fmla="*/ 10 h 108"/>
                <a:gd name="T44" fmla="*/ 0 w 323"/>
                <a:gd name="T45" fmla="*/ 14 h 108"/>
                <a:gd name="T46" fmla="*/ 5 w 323"/>
                <a:gd name="T47" fmla="*/ 5 h 108"/>
                <a:gd name="T48" fmla="*/ 10 w 323"/>
                <a:gd name="T49" fmla="*/ 0 h 108"/>
                <a:gd name="T50" fmla="*/ 25 w 323"/>
                <a:gd name="T51" fmla="*/ 0 h 108"/>
                <a:gd name="T52" fmla="*/ 30 w 323"/>
                <a:gd name="T53" fmla="*/ 0 h 108"/>
                <a:gd name="T54" fmla="*/ 40 w 323"/>
                <a:gd name="T55" fmla="*/ 5 h 108"/>
                <a:gd name="T56" fmla="*/ 50 w 323"/>
                <a:gd name="T57" fmla="*/ 10 h 108"/>
                <a:gd name="T58" fmla="*/ 55 w 323"/>
                <a:gd name="T59" fmla="*/ 10 h 108"/>
                <a:gd name="T60" fmla="*/ 60 w 323"/>
                <a:gd name="T61" fmla="*/ 14 h 108"/>
                <a:gd name="T62" fmla="*/ 65 w 323"/>
                <a:gd name="T63" fmla="*/ 19 h 108"/>
                <a:gd name="T64" fmla="*/ 70 w 323"/>
                <a:gd name="T65" fmla="*/ 19 h 108"/>
                <a:gd name="T66" fmla="*/ 76 w 323"/>
                <a:gd name="T67" fmla="*/ 19 h 108"/>
                <a:gd name="T68" fmla="*/ 76 w 323"/>
                <a:gd name="T69" fmla="*/ 23 h 108"/>
                <a:gd name="T70" fmla="*/ 80 w 323"/>
                <a:gd name="T71" fmla="*/ 23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108"/>
                <a:gd name="T110" fmla="*/ 323 w 323"/>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108">
                  <a:moveTo>
                    <a:pt x="323" y="91"/>
                  </a:moveTo>
                  <a:lnTo>
                    <a:pt x="304" y="108"/>
                  </a:lnTo>
                  <a:lnTo>
                    <a:pt x="283" y="108"/>
                  </a:lnTo>
                  <a:lnTo>
                    <a:pt x="263" y="108"/>
                  </a:lnTo>
                  <a:lnTo>
                    <a:pt x="242" y="108"/>
                  </a:lnTo>
                  <a:lnTo>
                    <a:pt x="223" y="91"/>
                  </a:lnTo>
                  <a:lnTo>
                    <a:pt x="242" y="91"/>
                  </a:lnTo>
                  <a:lnTo>
                    <a:pt x="242" y="73"/>
                  </a:lnTo>
                  <a:lnTo>
                    <a:pt x="223" y="73"/>
                  </a:lnTo>
                  <a:lnTo>
                    <a:pt x="202" y="73"/>
                  </a:lnTo>
                  <a:lnTo>
                    <a:pt x="183" y="73"/>
                  </a:lnTo>
                  <a:lnTo>
                    <a:pt x="183" y="54"/>
                  </a:lnTo>
                  <a:lnTo>
                    <a:pt x="162" y="54"/>
                  </a:lnTo>
                  <a:lnTo>
                    <a:pt x="142" y="54"/>
                  </a:lnTo>
                  <a:lnTo>
                    <a:pt x="142" y="37"/>
                  </a:lnTo>
                  <a:lnTo>
                    <a:pt x="121" y="37"/>
                  </a:lnTo>
                  <a:lnTo>
                    <a:pt x="102" y="37"/>
                  </a:lnTo>
                  <a:lnTo>
                    <a:pt x="81" y="37"/>
                  </a:lnTo>
                  <a:lnTo>
                    <a:pt x="81" y="20"/>
                  </a:lnTo>
                  <a:lnTo>
                    <a:pt x="62" y="20"/>
                  </a:lnTo>
                  <a:lnTo>
                    <a:pt x="41" y="20"/>
                  </a:lnTo>
                  <a:lnTo>
                    <a:pt x="41" y="37"/>
                  </a:lnTo>
                  <a:lnTo>
                    <a:pt x="0" y="54"/>
                  </a:lnTo>
                  <a:lnTo>
                    <a:pt x="22" y="20"/>
                  </a:lnTo>
                  <a:lnTo>
                    <a:pt x="41" y="0"/>
                  </a:lnTo>
                  <a:lnTo>
                    <a:pt x="102" y="0"/>
                  </a:lnTo>
                  <a:lnTo>
                    <a:pt x="121" y="0"/>
                  </a:lnTo>
                  <a:lnTo>
                    <a:pt x="162" y="20"/>
                  </a:lnTo>
                  <a:lnTo>
                    <a:pt x="202" y="37"/>
                  </a:lnTo>
                  <a:lnTo>
                    <a:pt x="223" y="37"/>
                  </a:lnTo>
                  <a:lnTo>
                    <a:pt x="242" y="54"/>
                  </a:lnTo>
                  <a:lnTo>
                    <a:pt x="263" y="73"/>
                  </a:lnTo>
                  <a:lnTo>
                    <a:pt x="283" y="73"/>
                  </a:lnTo>
                  <a:lnTo>
                    <a:pt x="304" y="73"/>
                  </a:lnTo>
                  <a:lnTo>
                    <a:pt x="304" y="91"/>
                  </a:lnTo>
                  <a:lnTo>
                    <a:pt x="323" y="91"/>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5" name="Freeform 1023"/>
            <p:cNvSpPr>
              <a:spLocks/>
            </p:cNvSpPr>
            <p:nvPr/>
          </p:nvSpPr>
          <p:spPr bwMode="gray">
            <a:xfrm>
              <a:off x="1643" y="2430"/>
              <a:ext cx="11" cy="19"/>
            </a:xfrm>
            <a:custGeom>
              <a:avLst/>
              <a:gdLst>
                <a:gd name="T0" fmla="*/ 6 w 21"/>
                <a:gd name="T1" fmla="*/ 5 h 36"/>
                <a:gd name="T2" fmla="*/ 6 w 21"/>
                <a:gd name="T3" fmla="*/ 10 h 36"/>
                <a:gd name="T4" fmla="*/ 0 w 21"/>
                <a:gd name="T5" fmla="*/ 10 h 36"/>
                <a:gd name="T6" fmla="*/ 0 w 21"/>
                <a:gd name="T7" fmla="*/ 5 h 36"/>
                <a:gd name="T8" fmla="*/ 0 w 21"/>
                <a:gd name="T9" fmla="*/ 0 h 36"/>
                <a:gd name="T10" fmla="*/ 6 w 21"/>
                <a:gd name="T11" fmla="*/ 0 h 36"/>
                <a:gd name="T12" fmla="*/ 6 w 21"/>
                <a:gd name="T13" fmla="*/ 5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21" y="17"/>
                  </a:moveTo>
                  <a:lnTo>
                    <a:pt x="21" y="36"/>
                  </a:lnTo>
                  <a:lnTo>
                    <a:pt x="0" y="36"/>
                  </a:lnTo>
                  <a:lnTo>
                    <a:pt x="0" y="17"/>
                  </a:lnTo>
                  <a:lnTo>
                    <a:pt x="0" y="0"/>
                  </a:lnTo>
                  <a:lnTo>
                    <a:pt x="21" y="0"/>
                  </a:lnTo>
                  <a:lnTo>
                    <a:pt x="2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6" name="Freeform 1024"/>
            <p:cNvSpPr>
              <a:spLocks/>
            </p:cNvSpPr>
            <p:nvPr/>
          </p:nvSpPr>
          <p:spPr bwMode="gray">
            <a:xfrm>
              <a:off x="1724" y="2484"/>
              <a:ext cx="31" cy="10"/>
            </a:xfrm>
            <a:custGeom>
              <a:avLst/>
              <a:gdLst>
                <a:gd name="T0" fmla="*/ 10 w 61"/>
                <a:gd name="T1" fmla="*/ 0 h 20"/>
                <a:gd name="T2" fmla="*/ 16 w 61"/>
                <a:gd name="T3" fmla="*/ 0 h 20"/>
                <a:gd name="T4" fmla="*/ 16 w 61"/>
                <a:gd name="T5" fmla="*/ 5 h 20"/>
                <a:gd name="T6" fmla="*/ 10 w 61"/>
                <a:gd name="T7" fmla="*/ 5 h 20"/>
                <a:gd name="T8" fmla="*/ 5 w 61"/>
                <a:gd name="T9" fmla="*/ 5 h 20"/>
                <a:gd name="T10" fmla="*/ 0 w 61"/>
                <a:gd name="T11" fmla="*/ 5 h 20"/>
                <a:gd name="T12" fmla="*/ 0 w 61"/>
                <a:gd name="T13" fmla="*/ 0 h 20"/>
                <a:gd name="T14" fmla="*/ 5 w 61"/>
                <a:gd name="T15" fmla="*/ 0 h 20"/>
                <a:gd name="T16" fmla="*/ 10 w 61"/>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20"/>
                <a:gd name="T29" fmla="*/ 61 w 6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20">
                  <a:moveTo>
                    <a:pt x="40" y="0"/>
                  </a:moveTo>
                  <a:lnTo>
                    <a:pt x="61" y="0"/>
                  </a:lnTo>
                  <a:lnTo>
                    <a:pt x="61" y="20"/>
                  </a:lnTo>
                  <a:lnTo>
                    <a:pt x="40" y="20"/>
                  </a:lnTo>
                  <a:lnTo>
                    <a:pt x="19" y="20"/>
                  </a:lnTo>
                  <a:lnTo>
                    <a:pt x="0" y="20"/>
                  </a:lnTo>
                  <a:lnTo>
                    <a:pt x="0" y="0"/>
                  </a:lnTo>
                  <a:lnTo>
                    <a:pt x="19" y="0"/>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7" name="Freeform 1025"/>
            <p:cNvSpPr>
              <a:spLocks/>
            </p:cNvSpPr>
            <p:nvPr/>
          </p:nvSpPr>
          <p:spPr bwMode="gray">
            <a:xfrm>
              <a:off x="1905" y="2476"/>
              <a:ext cx="21" cy="18"/>
            </a:xfrm>
            <a:custGeom>
              <a:avLst/>
              <a:gdLst>
                <a:gd name="T0" fmla="*/ 11 w 40"/>
                <a:gd name="T1" fmla="*/ 4 h 37"/>
                <a:gd name="T2" fmla="*/ 6 w 40"/>
                <a:gd name="T3" fmla="*/ 9 h 37"/>
                <a:gd name="T4" fmla="*/ 0 w 40"/>
                <a:gd name="T5" fmla="*/ 9 h 37"/>
                <a:gd name="T6" fmla="*/ 0 w 40"/>
                <a:gd name="T7" fmla="*/ 4 h 37"/>
                <a:gd name="T8" fmla="*/ 0 w 40"/>
                <a:gd name="T9" fmla="*/ 0 h 37"/>
                <a:gd name="T10" fmla="*/ 0 w 40"/>
                <a:gd name="T11" fmla="*/ 4 h 37"/>
                <a:gd name="T12" fmla="*/ 6 w 40"/>
                <a:gd name="T13" fmla="*/ 4 h 37"/>
                <a:gd name="T14" fmla="*/ 11 w 40"/>
                <a:gd name="T15" fmla="*/ 4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17"/>
                  </a:moveTo>
                  <a:lnTo>
                    <a:pt x="21" y="37"/>
                  </a:lnTo>
                  <a:lnTo>
                    <a:pt x="0" y="37"/>
                  </a:lnTo>
                  <a:lnTo>
                    <a:pt x="0" y="17"/>
                  </a:lnTo>
                  <a:lnTo>
                    <a:pt x="0" y="0"/>
                  </a:lnTo>
                  <a:lnTo>
                    <a:pt x="0" y="17"/>
                  </a:lnTo>
                  <a:lnTo>
                    <a:pt x="21" y="17"/>
                  </a:lnTo>
                  <a:lnTo>
                    <a:pt x="4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8" name="Freeform 1026"/>
            <p:cNvSpPr>
              <a:spLocks/>
            </p:cNvSpPr>
            <p:nvPr/>
          </p:nvSpPr>
          <p:spPr bwMode="gray">
            <a:xfrm>
              <a:off x="1784" y="2457"/>
              <a:ext cx="92" cy="37"/>
            </a:xfrm>
            <a:custGeom>
              <a:avLst/>
              <a:gdLst>
                <a:gd name="T0" fmla="*/ 41 w 182"/>
                <a:gd name="T1" fmla="*/ 9 h 73"/>
                <a:gd name="T2" fmla="*/ 47 w 182"/>
                <a:gd name="T3" fmla="*/ 9 h 73"/>
                <a:gd name="T4" fmla="*/ 47 w 182"/>
                <a:gd name="T5" fmla="*/ 14 h 73"/>
                <a:gd name="T6" fmla="*/ 41 w 182"/>
                <a:gd name="T7" fmla="*/ 14 h 73"/>
                <a:gd name="T8" fmla="*/ 36 w 182"/>
                <a:gd name="T9" fmla="*/ 14 h 73"/>
                <a:gd name="T10" fmla="*/ 31 w 182"/>
                <a:gd name="T11" fmla="*/ 14 h 73"/>
                <a:gd name="T12" fmla="*/ 26 w 182"/>
                <a:gd name="T13" fmla="*/ 14 h 73"/>
                <a:gd name="T14" fmla="*/ 26 w 182"/>
                <a:gd name="T15" fmla="*/ 19 h 73"/>
                <a:gd name="T16" fmla="*/ 21 w 182"/>
                <a:gd name="T17" fmla="*/ 19 h 73"/>
                <a:gd name="T18" fmla="*/ 21 w 182"/>
                <a:gd name="T19" fmla="*/ 14 h 73"/>
                <a:gd name="T20" fmla="*/ 16 w 182"/>
                <a:gd name="T21" fmla="*/ 14 h 73"/>
                <a:gd name="T22" fmla="*/ 11 w 182"/>
                <a:gd name="T23" fmla="*/ 14 h 73"/>
                <a:gd name="T24" fmla="*/ 6 w 182"/>
                <a:gd name="T25" fmla="*/ 14 h 73"/>
                <a:gd name="T26" fmla="*/ 6 w 182"/>
                <a:gd name="T27" fmla="*/ 19 h 73"/>
                <a:gd name="T28" fmla="*/ 0 w 182"/>
                <a:gd name="T29" fmla="*/ 19 h 73"/>
                <a:gd name="T30" fmla="*/ 0 w 182"/>
                <a:gd name="T31" fmla="*/ 14 h 73"/>
                <a:gd name="T32" fmla="*/ 0 w 182"/>
                <a:gd name="T33" fmla="*/ 9 h 73"/>
                <a:gd name="T34" fmla="*/ 11 w 182"/>
                <a:gd name="T35" fmla="*/ 9 h 73"/>
                <a:gd name="T36" fmla="*/ 16 w 182"/>
                <a:gd name="T37" fmla="*/ 9 h 73"/>
                <a:gd name="T38" fmla="*/ 11 w 182"/>
                <a:gd name="T39" fmla="*/ 9 h 73"/>
                <a:gd name="T40" fmla="*/ 11 w 182"/>
                <a:gd name="T41" fmla="*/ 5 h 73"/>
                <a:gd name="T42" fmla="*/ 11 w 182"/>
                <a:gd name="T43" fmla="*/ 0 h 73"/>
                <a:gd name="T44" fmla="*/ 11 w 182"/>
                <a:gd name="T45" fmla="*/ 5 h 73"/>
                <a:gd name="T46" fmla="*/ 16 w 182"/>
                <a:gd name="T47" fmla="*/ 5 h 73"/>
                <a:gd name="T48" fmla="*/ 21 w 182"/>
                <a:gd name="T49" fmla="*/ 5 h 73"/>
                <a:gd name="T50" fmla="*/ 26 w 182"/>
                <a:gd name="T51" fmla="*/ 5 h 73"/>
                <a:gd name="T52" fmla="*/ 31 w 182"/>
                <a:gd name="T53" fmla="*/ 5 h 73"/>
                <a:gd name="T54" fmla="*/ 36 w 182"/>
                <a:gd name="T55" fmla="*/ 9 h 73"/>
                <a:gd name="T56" fmla="*/ 47 w 182"/>
                <a:gd name="T57" fmla="*/ 9 h 73"/>
                <a:gd name="T58" fmla="*/ 41 w 182"/>
                <a:gd name="T59" fmla="*/ 9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73"/>
                <a:gd name="T92" fmla="*/ 182 w 182"/>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73">
                  <a:moveTo>
                    <a:pt x="161" y="36"/>
                  </a:moveTo>
                  <a:lnTo>
                    <a:pt x="182" y="36"/>
                  </a:lnTo>
                  <a:lnTo>
                    <a:pt x="182" y="53"/>
                  </a:lnTo>
                  <a:lnTo>
                    <a:pt x="161" y="53"/>
                  </a:lnTo>
                  <a:lnTo>
                    <a:pt x="142" y="53"/>
                  </a:lnTo>
                  <a:lnTo>
                    <a:pt x="123" y="53"/>
                  </a:lnTo>
                  <a:lnTo>
                    <a:pt x="102" y="53"/>
                  </a:lnTo>
                  <a:lnTo>
                    <a:pt x="102" y="73"/>
                  </a:lnTo>
                  <a:lnTo>
                    <a:pt x="82" y="73"/>
                  </a:lnTo>
                  <a:lnTo>
                    <a:pt x="82" y="53"/>
                  </a:lnTo>
                  <a:lnTo>
                    <a:pt x="61" y="53"/>
                  </a:lnTo>
                  <a:lnTo>
                    <a:pt x="42" y="53"/>
                  </a:lnTo>
                  <a:lnTo>
                    <a:pt x="23" y="53"/>
                  </a:lnTo>
                  <a:lnTo>
                    <a:pt x="23" y="73"/>
                  </a:lnTo>
                  <a:lnTo>
                    <a:pt x="0" y="73"/>
                  </a:lnTo>
                  <a:lnTo>
                    <a:pt x="0" y="53"/>
                  </a:lnTo>
                  <a:lnTo>
                    <a:pt x="0" y="36"/>
                  </a:lnTo>
                  <a:lnTo>
                    <a:pt x="42" y="36"/>
                  </a:lnTo>
                  <a:lnTo>
                    <a:pt x="61" y="36"/>
                  </a:lnTo>
                  <a:lnTo>
                    <a:pt x="42" y="36"/>
                  </a:lnTo>
                  <a:lnTo>
                    <a:pt x="42" y="17"/>
                  </a:lnTo>
                  <a:lnTo>
                    <a:pt x="42" y="0"/>
                  </a:lnTo>
                  <a:lnTo>
                    <a:pt x="42" y="17"/>
                  </a:lnTo>
                  <a:lnTo>
                    <a:pt x="61" y="17"/>
                  </a:lnTo>
                  <a:lnTo>
                    <a:pt x="82" y="17"/>
                  </a:lnTo>
                  <a:lnTo>
                    <a:pt x="102" y="17"/>
                  </a:lnTo>
                  <a:lnTo>
                    <a:pt x="123" y="17"/>
                  </a:lnTo>
                  <a:lnTo>
                    <a:pt x="142" y="36"/>
                  </a:lnTo>
                  <a:lnTo>
                    <a:pt x="182" y="36"/>
                  </a:lnTo>
                  <a:lnTo>
                    <a:pt x="161" y="36"/>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29" name="Freeform 1027"/>
            <p:cNvSpPr>
              <a:spLocks/>
            </p:cNvSpPr>
            <p:nvPr/>
          </p:nvSpPr>
          <p:spPr bwMode="gray">
            <a:xfrm>
              <a:off x="2146" y="2735"/>
              <a:ext cx="30" cy="27"/>
            </a:xfrm>
            <a:custGeom>
              <a:avLst/>
              <a:gdLst>
                <a:gd name="T0" fmla="*/ 6 w 59"/>
                <a:gd name="T1" fmla="*/ 0 h 54"/>
                <a:gd name="T2" fmla="*/ 10 w 59"/>
                <a:gd name="T3" fmla="*/ 0 h 54"/>
                <a:gd name="T4" fmla="*/ 15 w 59"/>
                <a:gd name="T5" fmla="*/ 0 h 54"/>
                <a:gd name="T6" fmla="*/ 15 w 59"/>
                <a:gd name="T7" fmla="*/ 5 h 54"/>
                <a:gd name="T8" fmla="*/ 10 w 59"/>
                <a:gd name="T9" fmla="*/ 9 h 54"/>
                <a:gd name="T10" fmla="*/ 10 w 59"/>
                <a:gd name="T11" fmla="*/ 14 h 54"/>
                <a:gd name="T12" fmla="*/ 6 w 59"/>
                <a:gd name="T13" fmla="*/ 14 h 54"/>
                <a:gd name="T14" fmla="*/ 0 w 59"/>
                <a:gd name="T15" fmla="*/ 9 h 54"/>
                <a:gd name="T16" fmla="*/ 0 w 59"/>
                <a:gd name="T17" fmla="*/ 5 h 54"/>
                <a:gd name="T18" fmla="*/ 0 w 59"/>
                <a:gd name="T19" fmla="*/ 0 h 54"/>
                <a:gd name="T20" fmla="*/ 6 w 59"/>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54"/>
                <a:gd name="T35" fmla="*/ 59 w 59"/>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54">
                  <a:moveTo>
                    <a:pt x="21" y="0"/>
                  </a:moveTo>
                  <a:lnTo>
                    <a:pt x="40" y="0"/>
                  </a:lnTo>
                  <a:lnTo>
                    <a:pt x="59" y="0"/>
                  </a:lnTo>
                  <a:lnTo>
                    <a:pt x="59" y="18"/>
                  </a:lnTo>
                  <a:lnTo>
                    <a:pt x="40" y="35"/>
                  </a:lnTo>
                  <a:lnTo>
                    <a:pt x="40" y="54"/>
                  </a:lnTo>
                  <a:lnTo>
                    <a:pt x="21" y="54"/>
                  </a:lnTo>
                  <a:lnTo>
                    <a:pt x="0" y="35"/>
                  </a:lnTo>
                  <a:lnTo>
                    <a:pt x="0" y="18"/>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0" name="Freeform 1028"/>
            <p:cNvSpPr>
              <a:spLocks/>
            </p:cNvSpPr>
            <p:nvPr/>
          </p:nvSpPr>
          <p:spPr bwMode="gray">
            <a:xfrm>
              <a:off x="1713" y="2359"/>
              <a:ext cx="11" cy="0"/>
            </a:xfrm>
            <a:custGeom>
              <a:avLst/>
              <a:gdLst>
                <a:gd name="T0" fmla="*/ 0 w 21"/>
                <a:gd name="T1" fmla="*/ 6 w 21"/>
                <a:gd name="T2" fmla="*/ 0 w 21"/>
                <a:gd name="T3" fmla="*/ 0 60000 65536"/>
                <a:gd name="T4" fmla="*/ 0 60000 65536"/>
                <a:gd name="T5" fmla="*/ 0 60000 65536"/>
                <a:gd name="T6" fmla="*/ 0 w 21"/>
                <a:gd name="T7" fmla="*/ 21 w 21"/>
              </a:gdLst>
              <a:ahLst/>
              <a:cxnLst>
                <a:cxn ang="T3">
                  <a:pos x="T0" y="0"/>
                </a:cxn>
                <a:cxn ang="T4">
                  <a:pos x="T1" y="0"/>
                </a:cxn>
                <a:cxn ang="T5">
                  <a:pos x="T2" y="0"/>
                </a:cxn>
              </a:cxnLst>
              <a:rect l="T6" t="0" r="T7" b="0"/>
              <a:pathLst>
                <a:path w="21">
                  <a:moveTo>
                    <a:pt x="0" y="0"/>
                  </a:moveTo>
                  <a:lnTo>
                    <a:pt x="21" y="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1" name="Freeform 1029"/>
            <p:cNvSpPr>
              <a:spLocks/>
            </p:cNvSpPr>
            <p:nvPr/>
          </p:nvSpPr>
          <p:spPr bwMode="gray">
            <a:xfrm>
              <a:off x="1796" y="2439"/>
              <a:ext cx="10" cy="10"/>
            </a:xfrm>
            <a:custGeom>
              <a:avLst/>
              <a:gdLst>
                <a:gd name="T0" fmla="*/ 0 w 19"/>
                <a:gd name="T1" fmla="*/ 5 h 19"/>
                <a:gd name="T2" fmla="*/ 5 w 19"/>
                <a:gd name="T3" fmla="*/ 5 h 19"/>
                <a:gd name="T4" fmla="*/ 5 w 19"/>
                <a:gd name="T5" fmla="*/ 0 h 19"/>
                <a:gd name="T6" fmla="*/ 5 w 19"/>
                <a:gd name="T7" fmla="*/ 5 h 19"/>
                <a:gd name="T8" fmla="*/ 0 w 19"/>
                <a:gd name="T9" fmla="*/ 5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9"/>
                  </a:moveTo>
                  <a:lnTo>
                    <a:pt x="19" y="19"/>
                  </a:lnTo>
                  <a:lnTo>
                    <a:pt x="19" y="0"/>
                  </a:lnTo>
                  <a:lnTo>
                    <a:pt x="19" y="19"/>
                  </a:lnTo>
                  <a:lnTo>
                    <a:pt x="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2" name="Freeform 1030"/>
            <p:cNvSpPr>
              <a:spLocks/>
            </p:cNvSpPr>
            <p:nvPr/>
          </p:nvSpPr>
          <p:spPr bwMode="gray">
            <a:xfrm>
              <a:off x="1573" y="1669"/>
              <a:ext cx="120" cy="54"/>
            </a:xfrm>
            <a:custGeom>
              <a:avLst/>
              <a:gdLst>
                <a:gd name="T0" fmla="*/ 6 w 240"/>
                <a:gd name="T1" fmla="*/ 19 h 107"/>
                <a:gd name="T2" fmla="*/ 10 w 240"/>
                <a:gd name="T3" fmla="*/ 19 h 107"/>
                <a:gd name="T4" fmla="*/ 10 w 240"/>
                <a:gd name="T5" fmla="*/ 14 h 107"/>
                <a:gd name="T6" fmla="*/ 10 w 240"/>
                <a:gd name="T7" fmla="*/ 9 h 107"/>
                <a:gd name="T8" fmla="*/ 10 w 240"/>
                <a:gd name="T9" fmla="*/ 5 h 107"/>
                <a:gd name="T10" fmla="*/ 15 w 240"/>
                <a:gd name="T11" fmla="*/ 5 h 107"/>
                <a:gd name="T12" fmla="*/ 15 w 240"/>
                <a:gd name="T13" fmla="*/ 0 h 107"/>
                <a:gd name="T14" fmla="*/ 20 w 240"/>
                <a:gd name="T15" fmla="*/ 5 h 107"/>
                <a:gd name="T16" fmla="*/ 25 w 240"/>
                <a:gd name="T17" fmla="*/ 5 h 107"/>
                <a:gd name="T18" fmla="*/ 35 w 240"/>
                <a:gd name="T19" fmla="*/ 5 h 107"/>
                <a:gd name="T20" fmla="*/ 41 w 240"/>
                <a:gd name="T21" fmla="*/ 5 h 107"/>
                <a:gd name="T22" fmla="*/ 45 w 240"/>
                <a:gd name="T23" fmla="*/ 9 h 107"/>
                <a:gd name="T24" fmla="*/ 45 w 240"/>
                <a:gd name="T25" fmla="*/ 14 h 107"/>
                <a:gd name="T26" fmla="*/ 50 w 240"/>
                <a:gd name="T27" fmla="*/ 14 h 107"/>
                <a:gd name="T28" fmla="*/ 50 w 240"/>
                <a:gd name="T29" fmla="*/ 19 h 107"/>
                <a:gd name="T30" fmla="*/ 55 w 240"/>
                <a:gd name="T31" fmla="*/ 19 h 107"/>
                <a:gd name="T32" fmla="*/ 60 w 240"/>
                <a:gd name="T33" fmla="*/ 19 h 107"/>
                <a:gd name="T34" fmla="*/ 55 w 240"/>
                <a:gd name="T35" fmla="*/ 19 h 107"/>
                <a:gd name="T36" fmla="*/ 50 w 240"/>
                <a:gd name="T37" fmla="*/ 19 h 107"/>
                <a:gd name="T38" fmla="*/ 45 w 240"/>
                <a:gd name="T39" fmla="*/ 19 h 107"/>
                <a:gd name="T40" fmla="*/ 41 w 240"/>
                <a:gd name="T41" fmla="*/ 19 h 107"/>
                <a:gd name="T42" fmla="*/ 35 w 240"/>
                <a:gd name="T43" fmla="*/ 19 h 107"/>
                <a:gd name="T44" fmla="*/ 30 w 240"/>
                <a:gd name="T45" fmla="*/ 19 h 107"/>
                <a:gd name="T46" fmla="*/ 25 w 240"/>
                <a:gd name="T47" fmla="*/ 23 h 107"/>
                <a:gd name="T48" fmla="*/ 15 w 240"/>
                <a:gd name="T49" fmla="*/ 23 h 107"/>
                <a:gd name="T50" fmla="*/ 15 w 240"/>
                <a:gd name="T51" fmla="*/ 27 h 107"/>
                <a:gd name="T52" fmla="*/ 15 w 240"/>
                <a:gd name="T53" fmla="*/ 23 h 107"/>
                <a:gd name="T54" fmla="*/ 15 w 240"/>
                <a:gd name="T55" fmla="*/ 19 h 107"/>
                <a:gd name="T56" fmla="*/ 10 w 240"/>
                <a:gd name="T57" fmla="*/ 19 h 107"/>
                <a:gd name="T58" fmla="*/ 6 w 240"/>
                <a:gd name="T59" fmla="*/ 19 h 107"/>
                <a:gd name="T60" fmla="*/ 0 w 240"/>
                <a:gd name="T61" fmla="*/ 19 h 107"/>
                <a:gd name="T62" fmla="*/ 6 w 240"/>
                <a:gd name="T63" fmla="*/ 19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107"/>
                <a:gd name="T98" fmla="*/ 240 w 240"/>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107">
                  <a:moveTo>
                    <a:pt x="21" y="73"/>
                  </a:moveTo>
                  <a:lnTo>
                    <a:pt x="40" y="73"/>
                  </a:lnTo>
                  <a:lnTo>
                    <a:pt x="40" y="54"/>
                  </a:lnTo>
                  <a:lnTo>
                    <a:pt x="40" y="36"/>
                  </a:lnTo>
                  <a:lnTo>
                    <a:pt x="40" y="19"/>
                  </a:lnTo>
                  <a:lnTo>
                    <a:pt x="59" y="19"/>
                  </a:lnTo>
                  <a:lnTo>
                    <a:pt x="59" y="0"/>
                  </a:lnTo>
                  <a:lnTo>
                    <a:pt x="80" y="19"/>
                  </a:lnTo>
                  <a:lnTo>
                    <a:pt x="99" y="19"/>
                  </a:lnTo>
                  <a:lnTo>
                    <a:pt x="140" y="19"/>
                  </a:lnTo>
                  <a:lnTo>
                    <a:pt x="161" y="19"/>
                  </a:lnTo>
                  <a:lnTo>
                    <a:pt x="180" y="36"/>
                  </a:lnTo>
                  <a:lnTo>
                    <a:pt x="180" y="54"/>
                  </a:lnTo>
                  <a:lnTo>
                    <a:pt x="199" y="54"/>
                  </a:lnTo>
                  <a:lnTo>
                    <a:pt x="199" y="73"/>
                  </a:lnTo>
                  <a:lnTo>
                    <a:pt x="220" y="73"/>
                  </a:lnTo>
                  <a:lnTo>
                    <a:pt x="240" y="73"/>
                  </a:lnTo>
                  <a:lnTo>
                    <a:pt x="220" y="73"/>
                  </a:lnTo>
                  <a:lnTo>
                    <a:pt x="199" y="73"/>
                  </a:lnTo>
                  <a:lnTo>
                    <a:pt x="180" y="73"/>
                  </a:lnTo>
                  <a:lnTo>
                    <a:pt x="161" y="73"/>
                  </a:lnTo>
                  <a:lnTo>
                    <a:pt x="140" y="73"/>
                  </a:lnTo>
                  <a:lnTo>
                    <a:pt x="121" y="73"/>
                  </a:lnTo>
                  <a:lnTo>
                    <a:pt x="99" y="90"/>
                  </a:lnTo>
                  <a:lnTo>
                    <a:pt x="59" y="90"/>
                  </a:lnTo>
                  <a:lnTo>
                    <a:pt x="59" y="107"/>
                  </a:lnTo>
                  <a:lnTo>
                    <a:pt x="59" y="90"/>
                  </a:lnTo>
                  <a:lnTo>
                    <a:pt x="59" y="73"/>
                  </a:lnTo>
                  <a:lnTo>
                    <a:pt x="40" y="73"/>
                  </a:lnTo>
                  <a:lnTo>
                    <a:pt x="21" y="73"/>
                  </a:lnTo>
                  <a:lnTo>
                    <a:pt x="0" y="73"/>
                  </a:lnTo>
                  <a:lnTo>
                    <a:pt x="21" y="73"/>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3" name="Freeform 1031"/>
            <p:cNvSpPr>
              <a:spLocks/>
            </p:cNvSpPr>
            <p:nvPr/>
          </p:nvSpPr>
          <p:spPr bwMode="gray">
            <a:xfrm>
              <a:off x="1744" y="1617"/>
              <a:ext cx="31" cy="18"/>
            </a:xfrm>
            <a:custGeom>
              <a:avLst/>
              <a:gdLst>
                <a:gd name="T0" fmla="*/ 16 w 62"/>
                <a:gd name="T1" fmla="*/ 4 h 37"/>
                <a:gd name="T2" fmla="*/ 6 w 62"/>
                <a:gd name="T3" fmla="*/ 9 h 37"/>
                <a:gd name="T4" fmla="*/ 0 w 62"/>
                <a:gd name="T5" fmla="*/ 9 h 37"/>
                <a:gd name="T6" fmla="*/ 0 w 62"/>
                <a:gd name="T7" fmla="*/ 4 h 37"/>
                <a:gd name="T8" fmla="*/ 0 w 62"/>
                <a:gd name="T9" fmla="*/ 0 h 37"/>
                <a:gd name="T10" fmla="*/ 11 w 62"/>
                <a:gd name="T11" fmla="*/ 0 h 37"/>
                <a:gd name="T12" fmla="*/ 16 w 62"/>
                <a:gd name="T13" fmla="*/ 4 h 37"/>
                <a:gd name="T14" fmla="*/ 0 60000 65536"/>
                <a:gd name="T15" fmla="*/ 0 60000 65536"/>
                <a:gd name="T16" fmla="*/ 0 60000 65536"/>
                <a:gd name="T17" fmla="*/ 0 60000 65536"/>
                <a:gd name="T18" fmla="*/ 0 60000 65536"/>
                <a:gd name="T19" fmla="*/ 0 60000 65536"/>
                <a:gd name="T20" fmla="*/ 0 60000 65536"/>
                <a:gd name="T21" fmla="*/ 0 w 62"/>
                <a:gd name="T22" fmla="*/ 0 h 37"/>
                <a:gd name="T23" fmla="*/ 62 w 6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
                  <a:moveTo>
                    <a:pt x="62" y="18"/>
                  </a:moveTo>
                  <a:lnTo>
                    <a:pt x="21" y="37"/>
                  </a:lnTo>
                  <a:lnTo>
                    <a:pt x="0" y="37"/>
                  </a:lnTo>
                  <a:lnTo>
                    <a:pt x="0" y="18"/>
                  </a:lnTo>
                  <a:lnTo>
                    <a:pt x="0" y="0"/>
                  </a:lnTo>
                  <a:lnTo>
                    <a:pt x="41" y="0"/>
                  </a:lnTo>
                  <a:lnTo>
                    <a:pt x="62" y="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4" name="Freeform 1032"/>
            <p:cNvSpPr>
              <a:spLocks/>
            </p:cNvSpPr>
            <p:nvPr/>
          </p:nvSpPr>
          <p:spPr bwMode="gray">
            <a:xfrm>
              <a:off x="1643" y="1723"/>
              <a:ext cx="21" cy="18"/>
            </a:xfrm>
            <a:custGeom>
              <a:avLst/>
              <a:gdLst>
                <a:gd name="T0" fmla="*/ 0 w 40"/>
                <a:gd name="T1" fmla="*/ 0 h 37"/>
                <a:gd name="T2" fmla="*/ 6 w 40"/>
                <a:gd name="T3" fmla="*/ 0 h 37"/>
                <a:gd name="T4" fmla="*/ 11 w 40"/>
                <a:gd name="T5" fmla="*/ 0 h 37"/>
                <a:gd name="T6" fmla="*/ 11 w 40"/>
                <a:gd name="T7" fmla="*/ 5 h 37"/>
                <a:gd name="T8" fmla="*/ 6 w 40"/>
                <a:gd name="T9" fmla="*/ 5 h 37"/>
                <a:gd name="T10" fmla="*/ 0 w 40"/>
                <a:gd name="T11" fmla="*/ 5 h 37"/>
                <a:gd name="T12" fmla="*/ 0 w 40"/>
                <a:gd name="T13" fmla="*/ 9 h 37"/>
                <a:gd name="T14" fmla="*/ 0 w 40"/>
                <a:gd name="T15" fmla="*/ 5 h 37"/>
                <a:gd name="T16" fmla="*/ 0 w 4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7"/>
                <a:gd name="T29" fmla="*/ 40 w 4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7">
                  <a:moveTo>
                    <a:pt x="0" y="0"/>
                  </a:moveTo>
                  <a:lnTo>
                    <a:pt x="21" y="0"/>
                  </a:lnTo>
                  <a:lnTo>
                    <a:pt x="40" y="0"/>
                  </a:lnTo>
                  <a:lnTo>
                    <a:pt x="40" y="20"/>
                  </a:lnTo>
                  <a:lnTo>
                    <a:pt x="21" y="20"/>
                  </a:lnTo>
                  <a:lnTo>
                    <a:pt x="0" y="20"/>
                  </a:lnTo>
                  <a:lnTo>
                    <a:pt x="0" y="37"/>
                  </a:lnTo>
                  <a:lnTo>
                    <a:pt x="0" y="2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5" name="Freeform 1033"/>
            <p:cNvSpPr>
              <a:spLocks/>
            </p:cNvSpPr>
            <p:nvPr/>
          </p:nvSpPr>
          <p:spPr bwMode="gray">
            <a:xfrm>
              <a:off x="1684" y="1733"/>
              <a:ext cx="20" cy="18"/>
            </a:xfrm>
            <a:custGeom>
              <a:avLst/>
              <a:gdLst>
                <a:gd name="T0" fmla="*/ 10 w 41"/>
                <a:gd name="T1" fmla="*/ 5 h 36"/>
                <a:gd name="T2" fmla="*/ 10 w 41"/>
                <a:gd name="T3" fmla="*/ 9 h 36"/>
                <a:gd name="T4" fmla="*/ 5 w 41"/>
                <a:gd name="T5" fmla="*/ 9 h 36"/>
                <a:gd name="T6" fmla="*/ 0 w 41"/>
                <a:gd name="T7" fmla="*/ 9 h 36"/>
                <a:gd name="T8" fmla="*/ 0 w 41"/>
                <a:gd name="T9" fmla="*/ 5 h 36"/>
                <a:gd name="T10" fmla="*/ 5 w 41"/>
                <a:gd name="T11" fmla="*/ 0 h 36"/>
                <a:gd name="T12" fmla="*/ 10 w 41"/>
                <a:gd name="T13" fmla="*/ 5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17"/>
                  </a:moveTo>
                  <a:lnTo>
                    <a:pt x="41" y="36"/>
                  </a:lnTo>
                  <a:lnTo>
                    <a:pt x="20" y="36"/>
                  </a:lnTo>
                  <a:lnTo>
                    <a:pt x="0" y="36"/>
                  </a:lnTo>
                  <a:lnTo>
                    <a:pt x="0" y="17"/>
                  </a:lnTo>
                  <a:lnTo>
                    <a:pt x="20" y="0"/>
                  </a:lnTo>
                  <a:lnTo>
                    <a:pt x="4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6" name="Freeform 1034"/>
            <p:cNvSpPr>
              <a:spLocks/>
            </p:cNvSpPr>
            <p:nvPr/>
          </p:nvSpPr>
          <p:spPr bwMode="gray">
            <a:xfrm>
              <a:off x="1775" y="1617"/>
              <a:ext cx="20" cy="8"/>
            </a:xfrm>
            <a:custGeom>
              <a:avLst/>
              <a:gdLst>
                <a:gd name="T0" fmla="*/ 5 w 40"/>
                <a:gd name="T1" fmla="*/ 4 h 18"/>
                <a:gd name="T2" fmla="*/ 0 w 40"/>
                <a:gd name="T3" fmla="*/ 4 h 18"/>
                <a:gd name="T4" fmla="*/ 0 w 40"/>
                <a:gd name="T5" fmla="*/ 0 h 18"/>
                <a:gd name="T6" fmla="*/ 5 w 40"/>
                <a:gd name="T7" fmla="*/ 0 h 18"/>
                <a:gd name="T8" fmla="*/ 10 w 40"/>
                <a:gd name="T9" fmla="*/ 4 h 18"/>
                <a:gd name="T10" fmla="*/ 5 w 40"/>
                <a:gd name="T11" fmla="*/ 4 h 18"/>
                <a:gd name="T12" fmla="*/ 0 60000 65536"/>
                <a:gd name="T13" fmla="*/ 0 60000 65536"/>
                <a:gd name="T14" fmla="*/ 0 60000 65536"/>
                <a:gd name="T15" fmla="*/ 0 60000 65536"/>
                <a:gd name="T16" fmla="*/ 0 60000 65536"/>
                <a:gd name="T17" fmla="*/ 0 60000 65536"/>
                <a:gd name="T18" fmla="*/ 0 w 40"/>
                <a:gd name="T19" fmla="*/ 0 h 18"/>
                <a:gd name="T20" fmla="*/ 40 w 4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0" h="18">
                  <a:moveTo>
                    <a:pt x="19" y="18"/>
                  </a:moveTo>
                  <a:lnTo>
                    <a:pt x="0" y="18"/>
                  </a:lnTo>
                  <a:lnTo>
                    <a:pt x="0" y="0"/>
                  </a:lnTo>
                  <a:lnTo>
                    <a:pt x="19" y="0"/>
                  </a:lnTo>
                  <a:lnTo>
                    <a:pt x="40" y="18"/>
                  </a:lnTo>
                  <a:lnTo>
                    <a:pt x="19" y="1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7" name="Freeform 1035"/>
            <p:cNvSpPr>
              <a:spLocks/>
            </p:cNvSpPr>
            <p:nvPr/>
          </p:nvSpPr>
          <p:spPr bwMode="gray">
            <a:xfrm>
              <a:off x="1704" y="1590"/>
              <a:ext cx="9" cy="0"/>
            </a:xfrm>
            <a:custGeom>
              <a:avLst/>
              <a:gdLst>
                <a:gd name="T0" fmla="*/ 0 w 19"/>
                <a:gd name="T1" fmla="*/ 4 w 19"/>
                <a:gd name="T2" fmla="*/ 0 w 19"/>
                <a:gd name="T3" fmla="*/ 0 60000 65536"/>
                <a:gd name="T4" fmla="*/ 0 60000 65536"/>
                <a:gd name="T5" fmla="*/ 0 60000 65536"/>
                <a:gd name="T6" fmla="*/ 0 w 19"/>
                <a:gd name="T7" fmla="*/ 19 w 19"/>
              </a:gdLst>
              <a:ahLst/>
              <a:cxnLst>
                <a:cxn ang="T3">
                  <a:pos x="T0" y="0"/>
                </a:cxn>
                <a:cxn ang="T4">
                  <a:pos x="T1" y="0"/>
                </a:cxn>
                <a:cxn ang="T5">
                  <a:pos x="T2" y="0"/>
                </a:cxn>
              </a:cxnLst>
              <a:rect l="T6" t="0" r="T7" b="0"/>
              <a:pathLst>
                <a:path w="19">
                  <a:moveTo>
                    <a:pt x="0" y="0"/>
                  </a:moveTo>
                  <a:lnTo>
                    <a:pt x="19" y="0"/>
                  </a:lnTo>
                  <a:lnTo>
                    <a:pt x="0" y="0"/>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8" name="Freeform 1036"/>
            <p:cNvSpPr>
              <a:spLocks/>
            </p:cNvSpPr>
            <p:nvPr/>
          </p:nvSpPr>
          <p:spPr bwMode="gray">
            <a:xfrm>
              <a:off x="1533" y="1474"/>
              <a:ext cx="452" cy="277"/>
            </a:xfrm>
            <a:custGeom>
              <a:avLst/>
              <a:gdLst>
                <a:gd name="T0" fmla="*/ 207 w 904"/>
                <a:gd name="T1" fmla="*/ 102 h 555"/>
                <a:gd name="T2" fmla="*/ 181 w 904"/>
                <a:gd name="T3" fmla="*/ 89 h 555"/>
                <a:gd name="T4" fmla="*/ 181 w 904"/>
                <a:gd name="T5" fmla="*/ 93 h 555"/>
                <a:gd name="T6" fmla="*/ 181 w 904"/>
                <a:gd name="T7" fmla="*/ 98 h 555"/>
                <a:gd name="T8" fmla="*/ 191 w 904"/>
                <a:gd name="T9" fmla="*/ 102 h 555"/>
                <a:gd name="T10" fmla="*/ 201 w 904"/>
                <a:gd name="T11" fmla="*/ 107 h 555"/>
                <a:gd name="T12" fmla="*/ 201 w 904"/>
                <a:gd name="T13" fmla="*/ 120 h 555"/>
                <a:gd name="T14" fmla="*/ 191 w 904"/>
                <a:gd name="T15" fmla="*/ 124 h 555"/>
                <a:gd name="T16" fmla="*/ 176 w 904"/>
                <a:gd name="T17" fmla="*/ 124 h 555"/>
                <a:gd name="T18" fmla="*/ 187 w 904"/>
                <a:gd name="T19" fmla="*/ 138 h 555"/>
                <a:gd name="T20" fmla="*/ 172 w 904"/>
                <a:gd name="T21" fmla="*/ 129 h 555"/>
                <a:gd name="T22" fmla="*/ 146 w 904"/>
                <a:gd name="T23" fmla="*/ 124 h 555"/>
                <a:gd name="T24" fmla="*/ 131 w 904"/>
                <a:gd name="T25" fmla="*/ 111 h 555"/>
                <a:gd name="T26" fmla="*/ 115 w 904"/>
                <a:gd name="T27" fmla="*/ 107 h 555"/>
                <a:gd name="T28" fmla="*/ 96 w 904"/>
                <a:gd name="T29" fmla="*/ 107 h 555"/>
                <a:gd name="T30" fmla="*/ 106 w 904"/>
                <a:gd name="T31" fmla="*/ 102 h 555"/>
                <a:gd name="T32" fmla="*/ 120 w 904"/>
                <a:gd name="T33" fmla="*/ 102 h 555"/>
                <a:gd name="T34" fmla="*/ 125 w 904"/>
                <a:gd name="T35" fmla="*/ 98 h 555"/>
                <a:gd name="T36" fmla="*/ 125 w 904"/>
                <a:gd name="T37" fmla="*/ 89 h 555"/>
                <a:gd name="T38" fmla="*/ 137 w 904"/>
                <a:gd name="T39" fmla="*/ 85 h 555"/>
                <a:gd name="T40" fmla="*/ 125 w 904"/>
                <a:gd name="T41" fmla="*/ 62 h 555"/>
                <a:gd name="T42" fmla="*/ 111 w 904"/>
                <a:gd name="T43" fmla="*/ 62 h 555"/>
                <a:gd name="T44" fmla="*/ 111 w 904"/>
                <a:gd name="T45" fmla="*/ 58 h 555"/>
                <a:gd name="T46" fmla="*/ 91 w 904"/>
                <a:gd name="T47" fmla="*/ 44 h 555"/>
                <a:gd name="T48" fmla="*/ 81 w 904"/>
                <a:gd name="T49" fmla="*/ 53 h 555"/>
                <a:gd name="T50" fmla="*/ 66 w 904"/>
                <a:gd name="T51" fmla="*/ 44 h 555"/>
                <a:gd name="T52" fmla="*/ 36 w 904"/>
                <a:gd name="T53" fmla="*/ 44 h 555"/>
                <a:gd name="T54" fmla="*/ 21 w 904"/>
                <a:gd name="T55" fmla="*/ 44 h 555"/>
                <a:gd name="T56" fmla="*/ 5 w 904"/>
                <a:gd name="T57" fmla="*/ 35 h 555"/>
                <a:gd name="T58" fmla="*/ 21 w 904"/>
                <a:gd name="T59" fmla="*/ 35 h 555"/>
                <a:gd name="T60" fmla="*/ 5 w 904"/>
                <a:gd name="T61" fmla="*/ 31 h 555"/>
                <a:gd name="T62" fmla="*/ 5 w 904"/>
                <a:gd name="T63" fmla="*/ 17 h 555"/>
                <a:gd name="T64" fmla="*/ 15 w 904"/>
                <a:gd name="T65" fmla="*/ 0 h 555"/>
                <a:gd name="T66" fmla="*/ 36 w 904"/>
                <a:gd name="T67" fmla="*/ 0 h 555"/>
                <a:gd name="T68" fmla="*/ 26 w 904"/>
                <a:gd name="T69" fmla="*/ 13 h 555"/>
                <a:gd name="T70" fmla="*/ 30 w 904"/>
                <a:gd name="T71" fmla="*/ 22 h 555"/>
                <a:gd name="T72" fmla="*/ 36 w 904"/>
                <a:gd name="T73" fmla="*/ 13 h 555"/>
                <a:gd name="T74" fmla="*/ 66 w 904"/>
                <a:gd name="T75" fmla="*/ 0 h 555"/>
                <a:gd name="T76" fmla="*/ 76 w 904"/>
                <a:gd name="T77" fmla="*/ 17 h 555"/>
                <a:gd name="T78" fmla="*/ 91 w 904"/>
                <a:gd name="T79" fmla="*/ 17 h 555"/>
                <a:gd name="T80" fmla="*/ 106 w 904"/>
                <a:gd name="T81" fmla="*/ 13 h 555"/>
                <a:gd name="T82" fmla="*/ 120 w 904"/>
                <a:gd name="T83" fmla="*/ 22 h 555"/>
                <a:gd name="T84" fmla="*/ 141 w 904"/>
                <a:gd name="T85" fmla="*/ 31 h 555"/>
                <a:gd name="T86" fmla="*/ 156 w 904"/>
                <a:gd name="T87" fmla="*/ 35 h 555"/>
                <a:gd name="T88" fmla="*/ 172 w 904"/>
                <a:gd name="T89" fmla="*/ 44 h 555"/>
                <a:gd name="T90" fmla="*/ 187 w 904"/>
                <a:gd name="T91" fmla="*/ 49 h 555"/>
                <a:gd name="T92" fmla="*/ 172 w 904"/>
                <a:gd name="T93" fmla="*/ 53 h 555"/>
                <a:gd name="T94" fmla="*/ 187 w 904"/>
                <a:gd name="T95" fmla="*/ 53 h 555"/>
                <a:gd name="T96" fmla="*/ 176 w 904"/>
                <a:gd name="T97" fmla="*/ 62 h 555"/>
                <a:gd name="T98" fmla="*/ 187 w 904"/>
                <a:gd name="T99" fmla="*/ 67 h 555"/>
                <a:gd name="T100" fmla="*/ 201 w 904"/>
                <a:gd name="T101" fmla="*/ 76 h 555"/>
                <a:gd name="T102" fmla="*/ 212 w 904"/>
                <a:gd name="T103" fmla="*/ 80 h 555"/>
                <a:gd name="T104" fmla="*/ 222 w 904"/>
                <a:gd name="T105" fmla="*/ 89 h 555"/>
                <a:gd name="T106" fmla="*/ 222 w 904"/>
                <a:gd name="T107" fmla="*/ 93 h 555"/>
                <a:gd name="T108" fmla="*/ 212 w 904"/>
                <a:gd name="T109" fmla="*/ 98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555"/>
                <a:gd name="T167" fmla="*/ 904 w 904"/>
                <a:gd name="T168" fmla="*/ 555 h 5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555">
                  <a:moveTo>
                    <a:pt x="845" y="392"/>
                  </a:moveTo>
                  <a:lnTo>
                    <a:pt x="845" y="411"/>
                  </a:lnTo>
                  <a:lnTo>
                    <a:pt x="825" y="411"/>
                  </a:lnTo>
                  <a:lnTo>
                    <a:pt x="785" y="411"/>
                  </a:lnTo>
                  <a:lnTo>
                    <a:pt x="764" y="375"/>
                  </a:lnTo>
                  <a:lnTo>
                    <a:pt x="724" y="357"/>
                  </a:lnTo>
                  <a:lnTo>
                    <a:pt x="704" y="357"/>
                  </a:lnTo>
                  <a:lnTo>
                    <a:pt x="704" y="375"/>
                  </a:lnTo>
                  <a:lnTo>
                    <a:pt x="724" y="375"/>
                  </a:lnTo>
                  <a:lnTo>
                    <a:pt x="704" y="375"/>
                  </a:lnTo>
                  <a:lnTo>
                    <a:pt x="704" y="392"/>
                  </a:lnTo>
                  <a:lnTo>
                    <a:pt x="724" y="392"/>
                  </a:lnTo>
                  <a:lnTo>
                    <a:pt x="724" y="411"/>
                  </a:lnTo>
                  <a:lnTo>
                    <a:pt x="745" y="411"/>
                  </a:lnTo>
                  <a:lnTo>
                    <a:pt x="764" y="411"/>
                  </a:lnTo>
                  <a:lnTo>
                    <a:pt x="764" y="428"/>
                  </a:lnTo>
                  <a:lnTo>
                    <a:pt x="785" y="428"/>
                  </a:lnTo>
                  <a:lnTo>
                    <a:pt x="804" y="428"/>
                  </a:lnTo>
                  <a:lnTo>
                    <a:pt x="804" y="446"/>
                  </a:lnTo>
                  <a:lnTo>
                    <a:pt x="804" y="465"/>
                  </a:lnTo>
                  <a:lnTo>
                    <a:pt x="804" y="482"/>
                  </a:lnTo>
                  <a:lnTo>
                    <a:pt x="804" y="499"/>
                  </a:lnTo>
                  <a:lnTo>
                    <a:pt x="804" y="519"/>
                  </a:lnTo>
                  <a:lnTo>
                    <a:pt x="764" y="499"/>
                  </a:lnTo>
                  <a:lnTo>
                    <a:pt x="724" y="482"/>
                  </a:lnTo>
                  <a:lnTo>
                    <a:pt x="685" y="465"/>
                  </a:lnTo>
                  <a:lnTo>
                    <a:pt x="704" y="499"/>
                  </a:lnTo>
                  <a:lnTo>
                    <a:pt x="745" y="519"/>
                  </a:lnTo>
                  <a:lnTo>
                    <a:pt x="745" y="536"/>
                  </a:lnTo>
                  <a:lnTo>
                    <a:pt x="745" y="555"/>
                  </a:lnTo>
                  <a:lnTo>
                    <a:pt x="745" y="536"/>
                  </a:lnTo>
                  <a:lnTo>
                    <a:pt x="704" y="519"/>
                  </a:lnTo>
                  <a:lnTo>
                    <a:pt x="685" y="519"/>
                  </a:lnTo>
                  <a:lnTo>
                    <a:pt x="664" y="519"/>
                  </a:lnTo>
                  <a:lnTo>
                    <a:pt x="605" y="519"/>
                  </a:lnTo>
                  <a:lnTo>
                    <a:pt x="584" y="499"/>
                  </a:lnTo>
                  <a:lnTo>
                    <a:pt x="584" y="465"/>
                  </a:lnTo>
                  <a:lnTo>
                    <a:pt x="545" y="465"/>
                  </a:lnTo>
                  <a:lnTo>
                    <a:pt x="524" y="446"/>
                  </a:lnTo>
                  <a:lnTo>
                    <a:pt x="482" y="428"/>
                  </a:lnTo>
                  <a:lnTo>
                    <a:pt x="482" y="446"/>
                  </a:lnTo>
                  <a:lnTo>
                    <a:pt x="463" y="428"/>
                  </a:lnTo>
                  <a:lnTo>
                    <a:pt x="441" y="428"/>
                  </a:lnTo>
                  <a:lnTo>
                    <a:pt x="422" y="446"/>
                  </a:lnTo>
                  <a:lnTo>
                    <a:pt x="382" y="428"/>
                  </a:lnTo>
                  <a:lnTo>
                    <a:pt x="382" y="411"/>
                  </a:lnTo>
                  <a:lnTo>
                    <a:pt x="401" y="411"/>
                  </a:lnTo>
                  <a:lnTo>
                    <a:pt x="422" y="411"/>
                  </a:lnTo>
                  <a:lnTo>
                    <a:pt x="441" y="411"/>
                  </a:lnTo>
                  <a:lnTo>
                    <a:pt x="463" y="411"/>
                  </a:lnTo>
                  <a:lnTo>
                    <a:pt x="482" y="411"/>
                  </a:lnTo>
                  <a:lnTo>
                    <a:pt x="503" y="411"/>
                  </a:lnTo>
                  <a:lnTo>
                    <a:pt x="524" y="392"/>
                  </a:lnTo>
                  <a:lnTo>
                    <a:pt x="503" y="392"/>
                  </a:lnTo>
                  <a:lnTo>
                    <a:pt x="503" y="375"/>
                  </a:lnTo>
                  <a:lnTo>
                    <a:pt x="482" y="375"/>
                  </a:lnTo>
                  <a:lnTo>
                    <a:pt x="503" y="357"/>
                  </a:lnTo>
                  <a:lnTo>
                    <a:pt x="524" y="357"/>
                  </a:lnTo>
                  <a:lnTo>
                    <a:pt x="545" y="357"/>
                  </a:lnTo>
                  <a:lnTo>
                    <a:pt x="545" y="340"/>
                  </a:lnTo>
                  <a:lnTo>
                    <a:pt x="545" y="323"/>
                  </a:lnTo>
                  <a:lnTo>
                    <a:pt x="545" y="286"/>
                  </a:lnTo>
                  <a:lnTo>
                    <a:pt x="503" y="250"/>
                  </a:lnTo>
                  <a:lnTo>
                    <a:pt x="463" y="233"/>
                  </a:lnTo>
                  <a:lnTo>
                    <a:pt x="463" y="250"/>
                  </a:lnTo>
                  <a:lnTo>
                    <a:pt x="441" y="250"/>
                  </a:lnTo>
                  <a:lnTo>
                    <a:pt x="422" y="250"/>
                  </a:lnTo>
                  <a:lnTo>
                    <a:pt x="422" y="233"/>
                  </a:lnTo>
                  <a:lnTo>
                    <a:pt x="441" y="233"/>
                  </a:lnTo>
                  <a:lnTo>
                    <a:pt x="422" y="213"/>
                  </a:lnTo>
                  <a:lnTo>
                    <a:pt x="401" y="179"/>
                  </a:lnTo>
                  <a:lnTo>
                    <a:pt x="363" y="179"/>
                  </a:lnTo>
                  <a:lnTo>
                    <a:pt x="342" y="179"/>
                  </a:lnTo>
                  <a:lnTo>
                    <a:pt x="342" y="196"/>
                  </a:lnTo>
                  <a:lnTo>
                    <a:pt x="322" y="213"/>
                  </a:lnTo>
                  <a:lnTo>
                    <a:pt x="301" y="213"/>
                  </a:lnTo>
                  <a:lnTo>
                    <a:pt x="301" y="196"/>
                  </a:lnTo>
                  <a:lnTo>
                    <a:pt x="261" y="179"/>
                  </a:lnTo>
                  <a:lnTo>
                    <a:pt x="202" y="196"/>
                  </a:lnTo>
                  <a:lnTo>
                    <a:pt x="142" y="196"/>
                  </a:lnTo>
                  <a:lnTo>
                    <a:pt x="142" y="179"/>
                  </a:lnTo>
                  <a:lnTo>
                    <a:pt x="121" y="179"/>
                  </a:lnTo>
                  <a:lnTo>
                    <a:pt x="102" y="179"/>
                  </a:lnTo>
                  <a:lnTo>
                    <a:pt x="81" y="179"/>
                  </a:lnTo>
                  <a:lnTo>
                    <a:pt x="61" y="179"/>
                  </a:lnTo>
                  <a:lnTo>
                    <a:pt x="42" y="160"/>
                  </a:lnTo>
                  <a:lnTo>
                    <a:pt x="19" y="142"/>
                  </a:lnTo>
                  <a:lnTo>
                    <a:pt x="42" y="142"/>
                  </a:lnTo>
                  <a:lnTo>
                    <a:pt x="61" y="142"/>
                  </a:lnTo>
                  <a:lnTo>
                    <a:pt x="81" y="142"/>
                  </a:lnTo>
                  <a:lnTo>
                    <a:pt x="81" y="125"/>
                  </a:lnTo>
                  <a:lnTo>
                    <a:pt x="61" y="125"/>
                  </a:lnTo>
                  <a:lnTo>
                    <a:pt x="19" y="125"/>
                  </a:lnTo>
                  <a:lnTo>
                    <a:pt x="19" y="106"/>
                  </a:lnTo>
                  <a:lnTo>
                    <a:pt x="0" y="106"/>
                  </a:lnTo>
                  <a:lnTo>
                    <a:pt x="19" y="69"/>
                  </a:lnTo>
                  <a:lnTo>
                    <a:pt x="19" y="52"/>
                  </a:lnTo>
                  <a:lnTo>
                    <a:pt x="19" y="35"/>
                  </a:lnTo>
                  <a:lnTo>
                    <a:pt x="61" y="0"/>
                  </a:lnTo>
                  <a:lnTo>
                    <a:pt x="81" y="0"/>
                  </a:lnTo>
                  <a:lnTo>
                    <a:pt x="121" y="0"/>
                  </a:lnTo>
                  <a:lnTo>
                    <a:pt x="142" y="0"/>
                  </a:lnTo>
                  <a:lnTo>
                    <a:pt x="142" y="16"/>
                  </a:lnTo>
                  <a:lnTo>
                    <a:pt x="121" y="35"/>
                  </a:lnTo>
                  <a:lnTo>
                    <a:pt x="102" y="52"/>
                  </a:lnTo>
                  <a:lnTo>
                    <a:pt x="102" y="69"/>
                  </a:lnTo>
                  <a:lnTo>
                    <a:pt x="121" y="69"/>
                  </a:lnTo>
                  <a:lnTo>
                    <a:pt x="121" y="89"/>
                  </a:lnTo>
                  <a:lnTo>
                    <a:pt x="142" y="89"/>
                  </a:lnTo>
                  <a:lnTo>
                    <a:pt x="142" y="69"/>
                  </a:lnTo>
                  <a:lnTo>
                    <a:pt x="142" y="52"/>
                  </a:lnTo>
                  <a:lnTo>
                    <a:pt x="161" y="16"/>
                  </a:lnTo>
                  <a:lnTo>
                    <a:pt x="221" y="0"/>
                  </a:lnTo>
                  <a:lnTo>
                    <a:pt x="261" y="0"/>
                  </a:lnTo>
                  <a:lnTo>
                    <a:pt x="282" y="0"/>
                  </a:lnTo>
                  <a:lnTo>
                    <a:pt x="282" y="35"/>
                  </a:lnTo>
                  <a:lnTo>
                    <a:pt x="301" y="69"/>
                  </a:lnTo>
                  <a:lnTo>
                    <a:pt x="322" y="69"/>
                  </a:lnTo>
                  <a:lnTo>
                    <a:pt x="342" y="69"/>
                  </a:lnTo>
                  <a:lnTo>
                    <a:pt x="363" y="69"/>
                  </a:lnTo>
                  <a:lnTo>
                    <a:pt x="382" y="69"/>
                  </a:lnTo>
                  <a:lnTo>
                    <a:pt x="401" y="52"/>
                  </a:lnTo>
                  <a:lnTo>
                    <a:pt x="422" y="52"/>
                  </a:lnTo>
                  <a:lnTo>
                    <a:pt x="441" y="69"/>
                  </a:lnTo>
                  <a:lnTo>
                    <a:pt x="482" y="69"/>
                  </a:lnTo>
                  <a:lnTo>
                    <a:pt x="482" y="89"/>
                  </a:lnTo>
                  <a:lnTo>
                    <a:pt x="503" y="106"/>
                  </a:lnTo>
                  <a:lnTo>
                    <a:pt x="545" y="125"/>
                  </a:lnTo>
                  <a:lnTo>
                    <a:pt x="564" y="125"/>
                  </a:lnTo>
                  <a:lnTo>
                    <a:pt x="584" y="125"/>
                  </a:lnTo>
                  <a:lnTo>
                    <a:pt x="605" y="125"/>
                  </a:lnTo>
                  <a:lnTo>
                    <a:pt x="624" y="142"/>
                  </a:lnTo>
                  <a:lnTo>
                    <a:pt x="664" y="160"/>
                  </a:lnTo>
                  <a:lnTo>
                    <a:pt x="685" y="160"/>
                  </a:lnTo>
                  <a:lnTo>
                    <a:pt x="685" y="179"/>
                  </a:lnTo>
                  <a:lnTo>
                    <a:pt x="704" y="179"/>
                  </a:lnTo>
                  <a:lnTo>
                    <a:pt x="724" y="179"/>
                  </a:lnTo>
                  <a:lnTo>
                    <a:pt x="745" y="196"/>
                  </a:lnTo>
                  <a:lnTo>
                    <a:pt x="724" y="196"/>
                  </a:lnTo>
                  <a:lnTo>
                    <a:pt x="704" y="213"/>
                  </a:lnTo>
                  <a:lnTo>
                    <a:pt x="685" y="213"/>
                  </a:lnTo>
                  <a:lnTo>
                    <a:pt x="704" y="213"/>
                  </a:lnTo>
                  <a:lnTo>
                    <a:pt x="724" y="213"/>
                  </a:lnTo>
                  <a:lnTo>
                    <a:pt x="745" y="213"/>
                  </a:lnTo>
                  <a:lnTo>
                    <a:pt x="745" y="233"/>
                  </a:lnTo>
                  <a:lnTo>
                    <a:pt x="724" y="233"/>
                  </a:lnTo>
                  <a:lnTo>
                    <a:pt x="704" y="250"/>
                  </a:lnTo>
                  <a:lnTo>
                    <a:pt x="724" y="250"/>
                  </a:lnTo>
                  <a:lnTo>
                    <a:pt x="745" y="250"/>
                  </a:lnTo>
                  <a:lnTo>
                    <a:pt x="745" y="269"/>
                  </a:lnTo>
                  <a:lnTo>
                    <a:pt x="764" y="286"/>
                  </a:lnTo>
                  <a:lnTo>
                    <a:pt x="785" y="304"/>
                  </a:lnTo>
                  <a:lnTo>
                    <a:pt x="804" y="304"/>
                  </a:lnTo>
                  <a:lnTo>
                    <a:pt x="804" y="323"/>
                  </a:lnTo>
                  <a:lnTo>
                    <a:pt x="825" y="323"/>
                  </a:lnTo>
                  <a:lnTo>
                    <a:pt x="845" y="323"/>
                  </a:lnTo>
                  <a:lnTo>
                    <a:pt x="866" y="340"/>
                  </a:lnTo>
                  <a:lnTo>
                    <a:pt x="885" y="340"/>
                  </a:lnTo>
                  <a:lnTo>
                    <a:pt x="885" y="357"/>
                  </a:lnTo>
                  <a:lnTo>
                    <a:pt x="904" y="357"/>
                  </a:lnTo>
                  <a:lnTo>
                    <a:pt x="885" y="357"/>
                  </a:lnTo>
                  <a:lnTo>
                    <a:pt x="885" y="375"/>
                  </a:lnTo>
                  <a:lnTo>
                    <a:pt x="885" y="392"/>
                  </a:lnTo>
                  <a:lnTo>
                    <a:pt x="866" y="392"/>
                  </a:lnTo>
                  <a:lnTo>
                    <a:pt x="845" y="392"/>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39" name="Freeform 1037"/>
            <p:cNvSpPr>
              <a:spLocks/>
            </p:cNvSpPr>
            <p:nvPr/>
          </p:nvSpPr>
          <p:spPr bwMode="gray">
            <a:xfrm>
              <a:off x="1713" y="1706"/>
              <a:ext cx="22" cy="9"/>
            </a:xfrm>
            <a:custGeom>
              <a:avLst/>
              <a:gdLst>
                <a:gd name="T0" fmla="*/ 12 w 42"/>
                <a:gd name="T1" fmla="*/ 5 h 17"/>
                <a:gd name="T2" fmla="*/ 6 w 42"/>
                <a:gd name="T3" fmla="*/ 5 h 17"/>
                <a:gd name="T4" fmla="*/ 0 w 42"/>
                <a:gd name="T5" fmla="*/ 5 h 17"/>
                <a:gd name="T6" fmla="*/ 6 w 42"/>
                <a:gd name="T7" fmla="*/ 0 h 17"/>
                <a:gd name="T8" fmla="*/ 6 w 42"/>
                <a:gd name="T9" fmla="*/ 5 h 17"/>
                <a:gd name="T10" fmla="*/ 12 w 42"/>
                <a:gd name="T11" fmla="*/ 5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42" y="17"/>
                  </a:moveTo>
                  <a:lnTo>
                    <a:pt x="21" y="17"/>
                  </a:lnTo>
                  <a:lnTo>
                    <a:pt x="0" y="17"/>
                  </a:lnTo>
                  <a:lnTo>
                    <a:pt x="21" y="0"/>
                  </a:lnTo>
                  <a:lnTo>
                    <a:pt x="21" y="17"/>
                  </a:lnTo>
                  <a:lnTo>
                    <a:pt x="42"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0" name="Freeform 1038"/>
            <p:cNvSpPr>
              <a:spLocks/>
            </p:cNvSpPr>
            <p:nvPr/>
          </p:nvSpPr>
          <p:spPr bwMode="gray">
            <a:xfrm>
              <a:off x="1623" y="1661"/>
              <a:ext cx="20" cy="8"/>
            </a:xfrm>
            <a:custGeom>
              <a:avLst/>
              <a:gdLst>
                <a:gd name="T0" fmla="*/ 0 w 41"/>
                <a:gd name="T1" fmla="*/ 0 h 17"/>
                <a:gd name="T2" fmla="*/ 5 w 41"/>
                <a:gd name="T3" fmla="*/ 0 h 17"/>
                <a:gd name="T4" fmla="*/ 10 w 41"/>
                <a:gd name="T5" fmla="*/ 4 h 17"/>
                <a:gd name="T6" fmla="*/ 5 w 41"/>
                <a:gd name="T7" fmla="*/ 4 h 17"/>
                <a:gd name="T8" fmla="*/ 0 w 41"/>
                <a:gd name="T9" fmla="*/ 0 h 17"/>
                <a:gd name="T10" fmla="*/ 0 60000 65536"/>
                <a:gd name="T11" fmla="*/ 0 60000 65536"/>
                <a:gd name="T12" fmla="*/ 0 60000 65536"/>
                <a:gd name="T13" fmla="*/ 0 60000 65536"/>
                <a:gd name="T14" fmla="*/ 0 60000 65536"/>
                <a:gd name="T15" fmla="*/ 0 w 41"/>
                <a:gd name="T16" fmla="*/ 0 h 17"/>
                <a:gd name="T17" fmla="*/ 41 w 41"/>
                <a:gd name="T18" fmla="*/ 17 h 17"/>
              </a:gdLst>
              <a:ahLst/>
              <a:cxnLst>
                <a:cxn ang="T10">
                  <a:pos x="T0" y="T1"/>
                </a:cxn>
                <a:cxn ang="T11">
                  <a:pos x="T2" y="T3"/>
                </a:cxn>
                <a:cxn ang="T12">
                  <a:pos x="T4" y="T5"/>
                </a:cxn>
                <a:cxn ang="T13">
                  <a:pos x="T6" y="T7"/>
                </a:cxn>
                <a:cxn ang="T14">
                  <a:pos x="T8" y="T9"/>
                </a:cxn>
              </a:cxnLst>
              <a:rect l="T15" t="T16" r="T17" b="T18"/>
              <a:pathLst>
                <a:path w="41" h="17">
                  <a:moveTo>
                    <a:pt x="0" y="0"/>
                  </a:moveTo>
                  <a:lnTo>
                    <a:pt x="22" y="0"/>
                  </a:lnTo>
                  <a:lnTo>
                    <a:pt x="41" y="17"/>
                  </a:lnTo>
                  <a:lnTo>
                    <a:pt x="22" y="17"/>
                  </a:lnTo>
                  <a:lnTo>
                    <a:pt x="0" y="0"/>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1" name="Freeform 1039"/>
            <p:cNvSpPr>
              <a:spLocks/>
            </p:cNvSpPr>
            <p:nvPr/>
          </p:nvSpPr>
          <p:spPr bwMode="gray">
            <a:xfrm>
              <a:off x="2016" y="1948"/>
              <a:ext cx="90" cy="88"/>
            </a:xfrm>
            <a:custGeom>
              <a:avLst/>
              <a:gdLst>
                <a:gd name="T0" fmla="*/ 5 w 180"/>
                <a:gd name="T1" fmla="*/ 40 h 177"/>
                <a:gd name="T2" fmla="*/ 0 w 180"/>
                <a:gd name="T3" fmla="*/ 40 h 177"/>
                <a:gd name="T4" fmla="*/ 0 w 180"/>
                <a:gd name="T5" fmla="*/ 35 h 177"/>
                <a:gd name="T6" fmla="*/ 5 w 180"/>
                <a:gd name="T7" fmla="*/ 35 h 177"/>
                <a:gd name="T8" fmla="*/ 5 w 180"/>
                <a:gd name="T9" fmla="*/ 31 h 177"/>
                <a:gd name="T10" fmla="*/ 11 w 180"/>
                <a:gd name="T11" fmla="*/ 31 h 177"/>
                <a:gd name="T12" fmla="*/ 5 w 180"/>
                <a:gd name="T13" fmla="*/ 31 h 177"/>
                <a:gd name="T14" fmla="*/ 5 w 180"/>
                <a:gd name="T15" fmla="*/ 27 h 177"/>
                <a:gd name="T16" fmla="*/ 11 w 180"/>
                <a:gd name="T17" fmla="*/ 27 h 177"/>
                <a:gd name="T18" fmla="*/ 15 w 180"/>
                <a:gd name="T19" fmla="*/ 13 h 177"/>
                <a:gd name="T20" fmla="*/ 20 w 180"/>
                <a:gd name="T21" fmla="*/ 9 h 177"/>
                <a:gd name="T22" fmla="*/ 20 w 180"/>
                <a:gd name="T23" fmla="*/ 4 h 177"/>
                <a:gd name="T24" fmla="*/ 25 w 180"/>
                <a:gd name="T25" fmla="*/ 4 h 177"/>
                <a:gd name="T26" fmla="*/ 25 w 180"/>
                <a:gd name="T27" fmla="*/ 0 h 177"/>
                <a:gd name="T28" fmla="*/ 25 w 180"/>
                <a:gd name="T29" fmla="*/ 4 h 177"/>
                <a:gd name="T30" fmla="*/ 25 w 180"/>
                <a:gd name="T31" fmla="*/ 9 h 177"/>
                <a:gd name="T32" fmla="*/ 25 w 180"/>
                <a:gd name="T33" fmla="*/ 13 h 177"/>
                <a:gd name="T34" fmla="*/ 25 w 180"/>
                <a:gd name="T35" fmla="*/ 17 h 177"/>
                <a:gd name="T36" fmla="*/ 25 w 180"/>
                <a:gd name="T37" fmla="*/ 22 h 177"/>
                <a:gd name="T38" fmla="*/ 30 w 180"/>
                <a:gd name="T39" fmla="*/ 22 h 177"/>
                <a:gd name="T40" fmla="*/ 36 w 180"/>
                <a:gd name="T41" fmla="*/ 22 h 177"/>
                <a:gd name="T42" fmla="*/ 41 w 180"/>
                <a:gd name="T43" fmla="*/ 22 h 177"/>
                <a:gd name="T44" fmla="*/ 41 w 180"/>
                <a:gd name="T45" fmla="*/ 27 h 177"/>
                <a:gd name="T46" fmla="*/ 41 w 180"/>
                <a:gd name="T47" fmla="*/ 31 h 177"/>
                <a:gd name="T48" fmla="*/ 41 w 180"/>
                <a:gd name="T49" fmla="*/ 35 h 177"/>
                <a:gd name="T50" fmla="*/ 45 w 180"/>
                <a:gd name="T51" fmla="*/ 35 h 177"/>
                <a:gd name="T52" fmla="*/ 45 w 180"/>
                <a:gd name="T53" fmla="*/ 40 h 177"/>
                <a:gd name="T54" fmla="*/ 45 w 180"/>
                <a:gd name="T55" fmla="*/ 44 h 177"/>
                <a:gd name="T56" fmla="*/ 41 w 180"/>
                <a:gd name="T57" fmla="*/ 44 h 177"/>
                <a:gd name="T58" fmla="*/ 41 w 180"/>
                <a:gd name="T59" fmla="*/ 40 h 177"/>
                <a:gd name="T60" fmla="*/ 36 w 180"/>
                <a:gd name="T61" fmla="*/ 35 h 177"/>
                <a:gd name="T62" fmla="*/ 36 w 180"/>
                <a:gd name="T63" fmla="*/ 40 h 177"/>
                <a:gd name="T64" fmla="*/ 30 w 180"/>
                <a:gd name="T65" fmla="*/ 40 h 177"/>
                <a:gd name="T66" fmla="*/ 25 w 180"/>
                <a:gd name="T67" fmla="*/ 40 h 177"/>
                <a:gd name="T68" fmla="*/ 30 w 180"/>
                <a:gd name="T69" fmla="*/ 40 h 177"/>
                <a:gd name="T70" fmla="*/ 25 w 180"/>
                <a:gd name="T71" fmla="*/ 40 h 177"/>
                <a:gd name="T72" fmla="*/ 20 w 180"/>
                <a:gd name="T73" fmla="*/ 40 h 177"/>
                <a:gd name="T74" fmla="*/ 15 w 180"/>
                <a:gd name="T75" fmla="*/ 40 h 177"/>
                <a:gd name="T76" fmla="*/ 11 w 180"/>
                <a:gd name="T77" fmla="*/ 40 h 177"/>
                <a:gd name="T78" fmla="*/ 5 w 180"/>
                <a:gd name="T79" fmla="*/ 40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177"/>
                <a:gd name="T122" fmla="*/ 180 w 180"/>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177">
                  <a:moveTo>
                    <a:pt x="19" y="160"/>
                  </a:moveTo>
                  <a:lnTo>
                    <a:pt x="0" y="160"/>
                  </a:lnTo>
                  <a:lnTo>
                    <a:pt x="0" y="143"/>
                  </a:lnTo>
                  <a:lnTo>
                    <a:pt x="19" y="143"/>
                  </a:lnTo>
                  <a:lnTo>
                    <a:pt x="19" y="125"/>
                  </a:lnTo>
                  <a:lnTo>
                    <a:pt x="42" y="125"/>
                  </a:lnTo>
                  <a:lnTo>
                    <a:pt x="19" y="125"/>
                  </a:lnTo>
                  <a:lnTo>
                    <a:pt x="19" y="108"/>
                  </a:lnTo>
                  <a:lnTo>
                    <a:pt x="42" y="108"/>
                  </a:lnTo>
                  <a:lnTo>
                    <a:pt x="61" y="54"/>
                  </a:lnTo>
                  <a:lnTo>
                    <a:pt x="80" y="37"/>
                  </a:lnTo>
                  <a:lnTo>
                    <a:pt x="80" y="18"/>
                  </a:lnTo>
                  <a:lnTo>
                    <a:pt x="101" y="18"/>
                  </a:lnTo>
                  <a:lnTo>
                    <a:pt x="101" y="0"/>
                  </a:lnTo>
                  <a:lnTo>
                    <a:pt x="101" y="18"/>
                  </a:lnTo>
                  <a:lnTo>
                    <a:pt x="101" y="37"/>
                  </a:lnTo>
                  <a:lnTo>
                    <a:pt x="101" y="54"/>
                  </a:lnTo>
                  <a:lnTo>
                    <a:pt x="101" y="71"/>
                  </a:lnTo>
                  <a:lnTo>
                    <a:pt x="101" y="91"/>
                  </a:lnTo>
                  <a:lnTo>
                    <a:pt x="120" y="91"/>
                  </a:lnTo>
                  <a:lnTo>
                    <a:pt x="142" y="91"/>
                  </a:lnTo>
                  <a:lnTo>
                    <a:pt x="161" y="91"/>
                  </a:lnTo>
                  <a:lnTo>
                    <a:pt x="161" y="108"/>
                  </a:lnTo>
                  <a:lnTo>
                    <a:pt x="161" y="125"/>
                  </a:lnTo>
                  <a:lnTo>
                    <a:pt x="161" y="143"/>
                  </a:lnTo>
                  <a:lnTo>
                    <a:pt x="180" y="143"/>
                  </a:lnTo>
                  <a:lnTo>
                    <a:pt x="180" y="160"/>
                  </a:lnTo>
                  <a:lnTo>
                    <a:pt x="180" y="177"/>
                  </a:lnTo>
                  <a:lnTo>
                    <a:pt x="161" y="177"/>
                  </a:lnTo>
                  <a:lnTo>
                    <a:pt x="161" y="160"/>
                  </a:lnTo>
                  <a:lnTo>
                    <a:pt x="142" y="143"/>
                  </a:lnTo>
                  <a:lnTo>
                    <a:pt x="142" y="160"/>
                  </a:lnTo>
                  <a:lnTo>
                    <a:pt x="120" y="160"/>
                  </a:lnTo>
                  <a:lnTo>
                    <a:pt x="101" y="160"/>
                  </a:lnTo>
                  <a:lnTo>
                    <a:pt x="120" y="160"/>
                  </a:lnTo>
                  <a:lnTo>
                    <a:pt x="101" y="160"/>
                  </a:lnTo>
                  <a:lnTo>
                    <a:pt x="80" y="160"/>
                  </a:lnTo>
                  <a:lnTo>
                    <a:pt x="61" y="160"/>
                  </a:lnTo>
                  <a:lnTo>
                    <a:pt x="42" y="160"/>
                  </a:lnTo>
                  <a:lnTo>
                    <a:pt x="19" y="16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2" name="Freeform 1040"/>
            <p:cNvSpPr>
              <a:spLocks/>
            </p:cNvSpPr>
            <p:nvPr/>
          </p:nvSpPr>
          <p:spPr bwMode="gray">
            <a:xfrm>
              <a:off x="1664" y="1921"/>
              <a:ext cx="20" cy="17"/>
            </a:xfrm>
            <a:custGeom>
              <a:avLst/>
              <a:gdLst>
                <a:gd name="T0" fmla="*/ 0 w 40"/>
                <a:gd name="T1" fmla="*/ 0 h 34"/>
                <a:gd name="T2" fmla="*/ 5 w 40"/>
                <a:gd name="T3" fmla="*/ 0 h 34"/>
                <a:gd name="T4" fmla="*/ 5 w 40"/>
                <a:gd name="T5" fmla="*/ 4 h 34"/>
                <a:gd name="T6" fmla="*/ 10 w 40"/>
                <a:gd name="T7" fmla="*/ 4 h 34"/>
                <a:gd name="T8" fmla="*/ 10 w 40"/>
                <a:gd name="T9" fmla="*/ 9 h 34"/>
                <a:gd name="T10" fmla="*/ 5 w 40"/>
                <a:gd name="T11" fmla="*/ 9 h 34"/>
                <a:gd name="T12" fmla="*/ 5 w 40"/>
                <a:gd name="T13" fmla="*/ 4 h 34"/>
                <a:gd name="T14" fmla="*/ 0 w 40"/>
                <a:gd name="T15" fmla="*/ 4 h 34"/>
                <a:gd name="T16" fmla="*/ 0 w 4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4"/>
                <a:gd name="T29" fmla="*/ 40 w 4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4">
                  <a:moveTo>
                    <a:pt x="0" y="0"/>
                  </a:moveTo>
                  <a:lnTo>
                    <a:pt x="19" y="0"/>
                  </a:lnTo>
                  <a:lnTo>
                    <a:pt x="19" y="17"/>
                  </a:lnTo>
                  <a:lnTo>
                    <a:pt x="40" y="17"/>
                  </a:lnTo>
                  <a:lnTo>
                    <a:pt x="40" y="34"/>
                  </a:lnTo>
                  <a:lnTo>
                    <a:pt x="19" y="34"/>
                  </a:lnTo>
                  <a:lnTo>
                    <a:pt x="19" y="17"/>
                  </a:lnTo>
                  <a:lnTo>
                    <a:pt x="0" y="17"/>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3" name="Freeform 1041"/>
            <p:cNvSpPr>
              <a:spLocks/>
            </p:cNvSpPr>
            <p:nvPr/>
          </p:nvSpPr>
          <p:spPr bwMode="gray">
            <a:xfrm>
              <a:off x="1935" y="1983"/>
              <a:ext cx="40" cy="18"/>
            </a:xfrm>
            <a:custGeom>
              <a:avLst/>
              <a:gdLst>
                <a:gd name="T0" fmla="*/ 20 w 81"/>
                <a:gd name="T1" fmla="*/ 9 h 37"/>
                <a:gd name="T2" fmla="*/ 15 w 81"/>
                <a:gd name="T3" fmla="*/ 5 h 37"/>
                <a:gd name="T4" fmla="*/ 10 w 81"/>
                <a:gd name="T5" fmla="*/ 0 h 37"/>
                <a:gd name="T6" fmla="*/ 0 w 81"/>
                <a:gd name="T7" fmla="*/ 0 h 37"/>
                <a:gd name="T8" fmla="*/ 5 w 81"/>
                <a:gd name="T9" fmla="*/ 5 h 37"/>
                <a:gd name="T10" fmla="*/ 15 w 81"/>
                <a:gd name="T11" fmla="*/ 9 h 37"/>
                <a:gd name="T12" fmla="*/ 20 w 81"/>
                <a:gd name="T13" fmla="*/ 9 h 37"/>
                <a:gd name="T14" fmla="*/ 0 60000 65536"/>
                <a:gd name="T15" fmla="*/ 0 60000 65536"/>
                <a:gd name="T16" fmla="*/ 0 60000 65536"/>
                <a:gd name="T17" fmla="*/ 0 60000 65536"/>
                <a:gd name="T18" fmla="*/ 0 60000 65536"/>
                <a:gd name="T19" fmla="*/ 0 60000 65536"/>
                <a:gd name="T20" fmla="*/ 0 60000 65536"/>
                <a:gd name="T21" fmla="*/ 0 w 81"/>
                <a:gd name="T22" fmla="*/ 0 h 37"/>
                <a:gd name="T23" fmla="*/ 81 w 8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37">
                  <a:moveTo>
                    <a:pt x="81" y="37"/>
                  </a:moveTo>
                  <a:lnTo>
                    <a:pt x="62" y="20"/>
                  </a:lnTo>
                  <a:lnTo>
                    <a:pt x="41" y="0"/>
                  </a:lnTo>
                  <a:lnTo>
                    <a:pt x="0" y="0"/>
                  </a:lnTo>
                  <a:lnTo>
                    <a:pt x="21" y="20"/>
                  </a:lnTo>
                  <a:lnTo>
                    <a:pt x="62" y="37"/>
                  </a:lnTo>
                  <a:lnTo>
                    <a:pt x="81"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4" name="Freeform 1042"/>
            <p:cNvSpPr>
              <a:spLocks/>
            </p:cNvSpPr>
            <p:nvPr/>
          </p:nvSpPr>
          <p:spPr bwMode="gray">
            <a:xfrm>
              <a:off x="1935" y="2036"/>
              <a:ext cx="40" cy="18"/>
            </a:xfrm>
            <a:custGeom>
              <a:avLst/>
              <a:gdLst>
                <a:gd name="T0" fmla="*/ 5 w 81"/>
                <a:gd name="T1" fmla="*/ 0 h 37"/>
                <a:gd name="T2" fmla="*/ 5 w 81"/>
                <a:gd name="T3" fmla="*/ 4 h 37"/>
                <a:gd name="T4" fmla="*/ 10 w 81"/>
                <a:gd name="T5" fmla="*/ 4 h 37"/>
                <a:gd name="T6" fmla="*/ 15 w 81"/>
                <a:gd name="T7" fmla="*/ 4 h 37"/>
                <a:gd name="T8" fmla="*/ 20 w 81"/>
                <a:gd name="T9" fmla="*/ 4 h 37"/>
                <a:gd name="T10" fmla="*/ 20 w 81"/>
                <a:gd name="T11" fmla="*/ 9 h 37"/>
                <a:gd name="T12" fmla="*/ 15 w 81"/>
                <a:gd name="T13" fmla="*/ 9 h 37"/>
                <a:gd name="T14" fmla="*/ 10 w 81"/>
                <a:gd name="T15" fmla="*/ 9 h 37"/>
                <a:gd name="T16" fmla="*/ 5 w 81"/>
                <a:gd name="T17" fmla="*/ 4 h 37"/>
                <a:gd name="T18" fmla="*/ 0 w 81"/>
                <a:gd name="T19" fmla="*/ 0 h 37"/>
                <a:gd name="T20" fmla="*/ 5 w 81"/>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7"/>
                <a:gd name="T35" fmla="*/ 81 w 81"/>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7">
                  <a:moveTo>
                    <a:pt x="21" y="0"/>
                  </a:moveTo>
                  <a:lnTo>
                    <a:pt x="21" y="19"/>
                  </a:lnTo>
                  <a:lnTo>
                    <a:pt x="41" y="19"/>
                  </a:lnTo>
                  <a:lnTo>
                    <a:pt x="62" y="19"/>
                  </a:lnTo>
                  <a:lnTo>
                    <a:pt x="81" y="19"/>
                  </a:lnTo>
                  <a:lnTo>
                    <a:pt x="81" y="37"/>
                  </a:lnTo>
                  <a:lnTo>
                    <a:pt x="62" y="37"/>
                  </a:lnTo>
                  <a:lnTo>
                    <a:pt x="41" y="37"/>
                  </a:lnTo>
                  <a:lnTo>
                    <a:pt x="21" y="19"/>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5" name="Freeform 1043"/>
            <p:cNvSpPr>
              <a:spLocks/>
            </p:cNvSpPr>
            <p:nvPr/>
          </p:nvSpPr>
          <p:spPr bwMode="gray">
            <a:xfrm>
              <a:off x="1985" y="2036"/>
              <a:ext cx="20" cy="18"/>
            </a:xfrm>
            <a:custGeom>
              <a:avLst/>
              <a:gdLst>
                <a:gd name="T0" fmla="*/ 10 w 40"/>
                <a:gd name="T1" fmla="*/ 9 h 37"/>
                <a:gd name="T2" fmla="*/ 5 w 40"/>
                <a:gd name="T3" fmla="*/ 9 h 37"/>
                <a:gd name="T4" fmla="*/ 0 w 40"/>
                <a:gd name="T5" fmla="*/ 9 h 37"/>
                <a:gd name="T6" fmla="*/ 0 w 40"/>
                <a:gd name="T7" fmla="*/ 4 h 37"/>
                <a:gd name="T8" fmla="*/ 5 w 40"/>
                <a:gd name="T9" fmla="*/ 0 h 37"/>
                <a:gd name="T10" fmla="*/ 10 w 40"/>
                <a:gd name="T11" fmla="*/ 0 h 37"/>
                <a:gd name="T12" fmla="*/ 10 w 40"/>
                <a:gd name="T13" fmla="*/ 4 h 37"/>
                <a:gd name="T14" fmla="*/ 10 w 40"/>
                <a:gd name="T15" fmla="*/ 9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40" y="37"/>
                  </a:moveTo>
                  <a:lnTo>
                    <a:pt x="21" y="37"/>
                  </a:lnTo>
                  <a:lnTo>
                    <a:pt x="0" y="37"/>
                  </a:lnTo>
                  <a:lnTo>
                    <a:pt x="0" y="19"/>
                  </a:lnTo>
                  <a:lnTo>
                    <a:pt x="21" y="0"/>
                  </a:lnTo>
                  <a:lnTo>
                    <a:pt x="40" y="0"/>
                  </a:lnTo>
                  <a:lnTo>
                    <a:pt x="40" y="19"/>
                  </a:lnTo>
                  <a:lnTo>
                    <a:pt x="40"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6" name="Freeform 1044"/>
            <p:cNvSpPr>
              <a:spLocks/>
            </p:cNvSpPr>
            <p:nvPr/>
          </p:nvSpPr>
          <p:spPr bwMode="gray">
            <a:xfrm>
              <a:off x="1502" y="1178"/>
              <a:ext cx="483" cy="224"/>
            </a:xfrm>
            <a:custGeom>
              <a:avLst/>
              <a:gdLst>
                <a:gd name="T0" fmla="*/ 192 w 965"/>
                <a:gd name="T1" fmla="*/ 9 h 447"/>
                <a:gd name="T2" fmla="*/ 217 w 965"/>
                <a:gd name="T3" fmla="*/ 5 h 447"/>
                <a:gd name="T4" fmla="*/ 237 w 965"/>
                <a:gd name="T5" fmla="*/ 14 h 447"/>
                <a:gd name="T6" fmla="*/ 237 w 965"/>
                <a:gd name="T7" fmla="*/ 18 h 447"/>
                <a:gd name="T8" fmla="*/ 197 w 965"/>
                <a:gd name="T9" fmla="*/ 32 h 447"/>
                <a:gd name="T10" fmla="*/ 217 w 965"/>
                <a:gd name="T11" fmla="*/ 32 h 447"/>
                <a:gd name="T12" fmla="*/ 187 w 965"/>
                <a:gd name="T13" fmla="*/ 45 h 447"/>
                <a:gd name="T14" fmla="*/ 162 w 965"/>
                <a:gd name="T15" fmla="*/ 59 h 447"/>
                <a:gd name="T16" fmla="*/ 147 w 965"/>
                <a:gd name="T17" fmla="*/ 59 h 447"/>
                <a:gd name="T18" fmla="*/ 136 w 965"/>
                <a:gd name="T19" fmla="*/ 67 h 447"/>
                <a:gd name="T20" fmla="*/ 136 w 965"/>
                <a:gd name="T21" fmla="*/ 76 h 447"/>
                <a:gd name="T22" fmla="*/ 121 w 965"/>
                <a:gd name="T23" fmla="*/ 90 h 447"/>
                <a:gd name="T24" fmla="*/ 111 w 965"/>
                <a:gd name="T25" fmla="*/ 94 h 447"/>
                <a:gd name="T26" fmla="*/ 106 w 965"/>
                <a:gd name="T27" fmla="*/ 103 h 447"/>
                <a:gd name="T28" fmla="*/ 101 w 965"/>
                <a:gd name="T29" fmla="*/ 112 h 447"/>
                <a:gd name="T30" fmla="*/ 81 w 965"/>
                <a:gd name="T31" fmla="*/ 108 h 447"/>
                <a:gd name="T32" fmla="*/ 56 w 965"/>
                <a:gd name="T33" fmla="*/ 108 h 447"/>
                <a:gd name="T34" fmla="*/ 46 w 965"/>
                <a:gd name="T35" fmla="*/ 112 h 447"/>
                <a:gd name="T36" fmla="*/ 20 w 965"/>
                <a:gd name="T37" fmla="*/ 108 h 447"/>
                <a:gd name="T38" fmla="*/ 41 w 965"/>
                <a:gd name="T39" fmla="*/ 99 h 447"/>
                <a:gd name="T40" fmla="*/ 36 w 965"/>
                <a:gd name="T41" fmla="*/ 90 h 447"/>
                <a:gd name="T42" fmla="*/ 56 w 965"/>
                <a:gd name="T43" fmla="*/ 94 h 447"/>
                <a:gd name="T44" fmla="*/ 51 w 965"/>
                <a:gd name="T45" fmla="*/ 90 h 447"/>
                <a:gd name="T46" fmla="*/ 41 w 965"/>
                <a:gd name="T47" fmla="*/ 85 h 447"/>
                <a:gd name="T48" fmla="*/ 36 w 965"/>
                <a:gd name="T49" fmla="*/ 76 h 447"/>
                <a:gd name="T50" fmla="*/ 51 w 965"/>
                <a:gd name="T51" fmla="*/ 76 h 447"/>
                <a:gd name="T52" fmla="*/ 56 w 965"/>
                <a:gd name="T53" fmla="*/ 59 h 447"/>
                <a:gd name="T54" fmla="*/ 46 w 965"/>
                <a:gd name="T55" fmla="*/ 54 h 447"/>
                <a:gd name="T56" fmla="*/ 46 w 965"/>
                <a:gd name="T57" fmla="*/ 50 h 447"/>
                <a:gd name="T58" fmla="*/ 61 w 965"/>
                <a:gd name="T59" fmla="*/ 50 h 447"/>
                <a:gd name="T60" fmla="*/ 81 w 965"/>
                <a:gd name="T61" fmla="*/ 59 h 447"/>
                <a:gd name="T62" fmla="*/ 71 w 965"/>
                <a:gd name="T63" fmla="*/ 50 h 447"/>
                <a:gd name="T64" fmla="*/ 86 w 965"/>
                <a:gd name="T65" fmla="*/ 50 h 447"/>
                <a:gd name="T66" fmla="*/ 101 w 965"/>
                <a:gd name="T67" fmla="*/ 45 h 447"/>
                <a:gd name="T68" fmla="*/ 81 w 965"/>
                <a:gd name="T69" fmla="*/ 45 h 447"/>
                <a:gd name="T70" fmla="*/ 61 w 965"/>
                <a:gd name="T71" fmla="*/ 45 h 447"/>
                <a:gd name="T72" fmla="*/ 46 w 965"/>
                <a:gd name="T73" fmla="*/ 45 h 447"/>
                <a:gd name="T74" fmla="*/ 26 w 965"/>
                <a:gd name="T75" fmla="*/ 45 h 447"/>
                <a:gd name="T76" fmla="*/ 31 w 965"/>
                <a:gd name="T77" fmla="*/ 36 h 447"/>
                <a:gd name="T78" fmla="*/ 20 w 965"/>
                <a:gd name="T79" fmla="*/ 32 h 447"/>
                <a:gd name="T80" fmla="*/ 31 w 965"/>
                <a:gd name="T81" fmla="*/ 32 h 447"/>
                <a:gd name="T82" fmla="*/ 16 w 965"/>
                <a:gd name="T83" fmla="*/ 32 h 447"/>
                <a:gd name="T84" fmla="*/ 10 w 965"/>
                <a:gd name="T85" fmla="*/ 32 h 447"/>
                <a:gd name="T86" fmla="*/ 6 w 965"/>
                <a:gd name="T87" fmla="*/ 27 h 447"/>
                <a:gd name="T88" fmla="*/ 36 w 965"/>
                <a:gd name="T89" fmla="*/ 18 h 447"/>
                <a:gd name="T90" fmla="*/ 56 w 965"/>
                <a:gd name="T91" fmla="*/ 14 h 447"/>
                <a:gd name="T92" fmla="*/ 71 w 965"/>
                <a:gd name="T93" fmla="*/ 14 h 447"/>
                <a:gd name="T94" fmla="*/ 86 w 965"/>
                <a:gd name="T95" fmla="*/ 9 h 447"/>
                <a:gd name="T96" fmla="*/ 101 w 965"/>
                <a:gd name="T97" fmla="*/ 5 h 447"/>
                <a:gd name="T98" fmla="*/ 126 w 965"/>
                <a:gd name="T99" fmla="*/ 0 h 447"/>
                <a:gd name="T100" fmla="*/ 141 w 965"/>
                <a:gd name="T101" fmla="*/ 5 h 447"/>
                <a:gd name="T102" fmla="*/ 152 w 965"/>
                <a:gd name="T103" fmla="*/ 0 h 447"/>
                <a:gd name="T104" fmla="*/ 172 w 965"/>
                <a:gd name="T105" fmla="*/ 0 h 4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5"/>
                <a:gd name="T160" fmla="*/ 0 h 447"/>
                <a:gd name="T161" fmla="*/ 965 w 965"/>
                <a:gd name="T162" fmla="*/ 447 h 4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5" h="447">
                  <a:moveTo>
                    <a:pt x="806" y="17"/>
                  </a:moveTo>
                  <a:lnTo>
                    <a:pt x="785" y="35"/>
                  </a:lnTo>
                  <a:lnTo>
                    <a:pt x="765" y="35"/>
                  </a:lnTo>
                  <a:lnTo>
                    <a:pt x="806" y="35"/>
                  </a:lnTo>
                  <a:lnTo>
                    <a:pt x="825" y="17"/>
                  </a:lnTo>
                  <a:lnTo>
                    <a:pt x="865" y="17"/>
                  </a:lnTo>
                  <a:lnTo>
                    <a:pt x="886" y="35"/>
                  </a:lnTo>
                  <a:lnTo>
                    <a:pt x="927" y="54"/>
                  </a:lnTo>
                  <a:lnTo>
                    <a:pt x="946" y="54"/>
                  </a:lnTo>
                  <a:lnTo>
                    <a:pt x="965" y="54"/>
                  </a:lnTo>
                  <a:lnTo>
                    <a:pt x="965" y="71"/>
                  </a:lnTo>
                  <a:lnTo>
                    <a:pt x="946" y="71"/>
                  </a:lnTo>
                  <a:lnTo>
                    <a:pt x="886" y="90"/>
                  </a:lnTo>
                  <a:lnTo>
                    <a:pt x="846" y="108"/>
                  </a:lnTo>
                  <a:lnTo>
                    <a:pt x="785" y="125"/>
                  </a:lnTo>
                  <a:lnTo>
                    <a:pt x="806" y="125"/>
                  </a:lnTo>
                  <a:lnTo>
                    <a:pt x="846" y="125"/>
                  </a:lnTo>
                  <a:lnTo>
                    <a:pt x="865" y="125"/>
                  </a:lnTo>
                  <a:lnTo>
                    <a:pt x="825" y="144"/>
                  </a:lnTo>
                  <a:lnTo>
                    <a:pt x="785" y="161"/>
                  </a:lnTo>
                  <a:lnTo>
                    <a:pt x="746" y="179"/>
                  </a:lnTo>
                  <a:lnTo>
                    <a:pt x="706" y="179"/>
                  </a:lnTo>
                  <a:lnTo>
                    <a:pt x="666" y="215"/>
                  </a:lnTo>
                  <a:lnTo>
                    <a:pt x="645" y="234"/>
                  </a:lnTo>
                  <a:lnTo>
                    <a:pt x="625" y="234"/>
                  </a:lnTo>
                  <a:lnTo>
                    <a:pt x="606" y="234"/>
                  </a:lnTo>
                  <a:lnTo>
                    <a:pt x="585" y="234"/>
                  </a:lnTo>
                  <a:lnTo>
                    <a:pt x="543" y="252"/>
                  </a:lnTo>
                  <a:lnTo>
                    <a:pt x="524" y="267"/>
                  </a:lnTo>
                  <a:lnTo>
                    <a:pt x="543" y="267"/>
                  </a:lnTo>
                  <a:lnTo>
                    <a:pt x="543" y="286"/>
                  </a:lnTo>
                  <a:lnTo>
                    <a:pt x="524" y="286"/>
                  </a:lnTo>
                  <a:lnTo>
                    <a:pt x="543" y="303"/>
                  </a:lnTo>
                  <a:lnTo>
                    <a:pt x="524" y="321"/>
                  </a:lnTo>
                  <a:lnTo>
                    <a:pt x="502" y="340"/>
                  </a:lnTo>
                  <a:lnTo>
                    <a:pt x="483" y="357"/>
                  </a:lnTo>
                  <a:lnTo>
                    <a:pt x="462" y="357"/>
                  </a:lnTo>
                  <a:lnTo>
                    <a:pt x="443" y="357"/>
                  </a:lnTo>
                  <a:lnTo>
                    <a:pt x="443" y="374"/>
                  </a:lnTo>
                  <a:lnTo>
                    <a:pt x="403" y="394"/>
                  </a:lnTo>
                  <a:lnTo>
                    <a:pt x="403" y="411"/>
                  </a:lnTo>
                  <a:lnTo>
                    <a:pt x="424" y="411"/>
                  </a:lnTo>
                  <a:lnTo>
                    <a:pt x="443" y="411"/>
                  </a:lnTo>
                  <a:lnTo>
                    <a:pt x="424" y="430"/>
                  </a:lnTo>
                  <a:lnTo>
                    <a:pt x="403" y="447"/>
                  </a:lnTo>
                  <a:lnTo>
                    <a:pt x="362" y="447"/>
                  </a:lnTo>
                  <a:lnTo>
                    <a:pt x="343" y="447"/>
                  </a:lnTo>
                  <a:lnTo>
                    <a:pt x="322" y="430"/>
                  </a:lnTo>
                  <a:lnTo>
                    <a:pt x="282" y="430"/>
                  </a:lnTo>
                  <a:lnTo>
                    <a:pt x="243" y="430"/>
                  </a:lnTo>
                  <a:lnTo>
                    <a:pt x="222" y="430"/>
                  </a:lnTo>
                  <a:lnTo>
                    <a:pt x="222" y="447"/>
                  </a:lnTo>
                  <a:lnTo>
                    <a:pt x="203" y="447"/>
                  </a:lnTo>
                  <a:lnTo>
                    <a:pt x="182" y="447"/>
                  </a:lnTo>
                  <a:lnTo>
                    <a:pt x="142" y="430"/>
                  </a:lnTo>
                  <a:lnTo>
                    <a:pt x="103" y="430"/>
                  </a:lnTo>
                  <a:lnTo>
                    <a:pt x="80" y="430"/>
                  </a:lnTo>
                  <a:lnTo>
                    <a:pt x="103" y="411"/>
                  </a:lnTo>
                  <a:lnTo>
                    <a:pt x="142" y="394"/>
                  </a:lnTo>
                  <a:lnTo>
                    <a:pt x="163" y="394"/>
                  </a:lnTo>
                  <a:lnTo>
                    <a:pt x="142" y="374"/>
                  </a:lnTo>
                  <a:lnTo>
                    <a:pt x="122" y="357"/>
                  </a:lnTo>
                  <a:lnTo>
                    <a:pt x="142" y="357"/>
                  </a:lnTo>
                  <a:lnTo>
                    <a:pt x="182" y="357"/>
                  </a:lnTo>
                  <a:lnTo>
                    <a:pt x="203" y="357"/>
                  </a:lnTo>
                  <a:lnTo>
                    <a:pt x="222" y="374"/>
                  </a:lnTo>
                  <a:lnTo>
                    <a:pt x="243" y="374"/>
                  </a:lnTo>
                  <a:lnTo>
                    <a:pt x="222" y="357"/>
                  </a:lnTo>
                  <a:lnTo>
                    <a:pt x="203" y="357"/>
                  </a:lnTo>
                  <a:lnTo>
                    <a:pt x="203" y="340"/>
                  </a:lnTo>
                  <a:lnTo>
                    <a:pt x="182" y="340"/>
                  </a:lnTo>
                  <a:lnTo>
                    <a:pt x="163" y="340"/>
                  </a:lnTo>
                  <a:lnTo>
                    <a:pt x="142" y="340"/>
                  </a:lnTo>
                  <a:lnTo>
                    <a:pt x="142" y="321"/>
                  </a:lnTo>
                  <a:lnTo>
                    <a:pt x="142" y="303"/>
                  </a:lnTo>
                  <a:lnTo>
                    <a:pt x="163" y="303"/>
                  </a:lnTo>
                  <a:lnTo>
                    <a:pt x="182" y="303"/>
                  </a:lnTo>
                  <a:lnTo>
                    <a:pt x="203" y="303"/>
                  </a:lnTo>
                  <a:lnTo>
                    <a:pt x="222" y="286"/>
                  </a:lnTo>
                  <a:lnTo>
                    <a:pt x="243" y="267"/>
                  </a:lnTo>
                  <a:lnTo>
                    <a:pt x="222" y="234"/>
                  </a:lnTo>
                  <a:lnTo>
                    <a:pt x="182" y="234"/>
                  </a:lnTo>
                  <a:lnTo>
                    <a:pt x="163" y="215"/>
                  </a:lnTo>
                  <a:lnTo>
                    <a:pt x="182" y="215"/>
                  </a:lnTo>
                  <a:lnTo>
                    <a:pt x="203" y="215"/>
                  </a:lnTo>
                  <a:lnTo>
                    <a:pt x="182" y="215"/>
                  </a:lnTo>
                  <a:lnTo>
                    <a:pt x="182" y="198"/>
                  </a:lnTo>
                  <a:lnTo>
                    <a:pt x="203" y="198"/>
                  </a:lnTo>
                  <a:lnTo>
                    <a:pt x="222" y="198"/>
                  </a:lnTo>
                  <a:lnTo>
                    <a:pt x="243" y="198"/>
                  </a:lnTo>
                  <a:lnTo>
                    <a:pt x="282" y="215"/>
                  </a:lnTo>
                  <a:lnTo>
                    <a:pt x="282" y="234"/>
                  </a:lnTo>
                  <a:lnTo>
                    <a:pt x="322" y="234"/>
                  </a:lnTo>
                  <a:lnTo>
                    <a:pt x="303" y="234"/>
                  </a:lnTo>
                  <a:lnTo>
                    <a:pt x="282" y="215"/>
                  </a:lnTo>
                  <a:lnTo>
                    <a:pt x="282" y="198"/>
                  </a:lnTo>
                  <a:lnTo>
                    <a:pt x="303" y="198"/>
                  </a:lnTo>
                  <a:lnTo>
                    <a:pt x="322" y="198"/>
                  </a:lnTo>
                  <a:lnTo>
                    <a:pt x="343" y="198"/>
                  </a:lnTo>
                  <a:lnTo>
                    <a:pt x="362" y="179"/>
                  </a:lnTo>
                  <a:lnTo>
                    <a:pt x="383" y="179"/>
                  </a:lnTo>
                  <a:lnTo>
                    <a:pt x="403" y="179"/>
                  </a:lnTo>
                  <a:lnTo>
                    <a:pt x="383" y="179"/>
                  </a:lnTo>
                  <a:lnTo>
                    <a:pt x="343" y="179"/>
                  </a:lnTo>
                  <a:lnTo>
                    <a:pt x="322" y="179"/>
                  </a:lnTo>
                  <a:lnTo>
                    <a:pt x="282" y="179"/>
                  </a:lnTo>
                  <a:lnTo>
                    <a:pt x="263" y="179"/>
                  </a:lnTo>
                  <a:lnTo>
                    <a:pt x="243" y="179"/>
                  </a:lnTo>
                  <a:lnTo>
                    <a:pt x="222" y="179"/>
                  </a:lnTo>
                  <a:lnTo>
                    <a:pt x="203" y="179"/>
                  </a:lnTo>
                  <a:lnTo>
                    <a:pt x="182" y="179"/>
                  </a:lnTo>
                  <a:lnTo>
                    <a:pt x="163" y="179"/>
                  </a:lnTo>
                  <a:lnTo>
                    <a:pt x="142" y="179"/>
                  </a:lnTo>
                  <a:lnTo>
                    <a:pt x="103" y="179"/>
                  </a:lnTo>
                  <a:lnTo>
                    <a:pt x="80" y="161"/>
                  </a:lnTo>
                  <a:lnTo>
                    <a:pt x="103" y="161"/>
                  </a:lnTo>
                  <a:lnTo>
                    <a:pt x="122" y="144"/>
                  </a:lnTo>
                  <a:lnTo>
                    <a:pt x="103" y="144"/>
                  </a:lnTo>
                  <a:lnTo>
                    <a:pt x="80" y="144"/>
                  </a:lnTo>
                  <a:lnTo>
                    <a:pt x="80" y="125"/>
                  </a:lnTo>
                  <a:lnTo>
                    <a:pt x="103" y="125"/>
                  </a:lnTo>
                  <a:lnTo>
                    <a:pt x="142" y="125"/>
                  </a:lnTo>
                  <a:lnTo>
                    <a:pt x="122" y="125"/>
                  </a:lnTo>
                  <a:lnTo>
                    <a:pt x="103" y="125"/>
                  </a:lnTo>
                  <a:lnTo>
                    <a:pt x="80" y="125"/>
                  </a:lnTo>
                  <a:lnTo>
                    <a:pt x="61" y="125"/>
                  </a:lnTo>
                  <a:lnTo>
                    <a:pt x="80" y="125"/>
                  </a:lnTo>
                  <a:lnTo>
                    <a:pt x="61" y="125"/>
                  </a:lnTo>
                  <a:lnTo>
                    <a:pt x="40" y="125"/>
                  </a:lnTo>
                  <a:lnTo>
                    <a:pt x="21" y="125"/>
                  </a:lnTo>
                  <a:lnTo>
                    <a:pt x="0" y="125"/>
                  </a:lnTo>
                  <a:lnTo>
                    <a:pt x="21" y="108"/>
                  </a:lnTo>
                  <a:lnTo>
                    <a:pt x="80" y="90"/>
                  </a:lnTo>
                  <a:lnTo>
                    <a:pt x="122" y="71"/>
                  </a:lnTo>
                  <a:lnTo>
                    <a:pt x="142" y="71"/>
                  </a:lnTo>
                  <a:lnTo>
                    <a:pt x="182" y="54"/>
                  </a:lnTo>
                  <a:lnTo>
                    <a:pt x="203" y="54"/>
                  </a:lnTo>
                  <a:lnTo>
                    <a:pt x="222" y="54"/>
                  </a:lnTo>
                  <a:lnTo>
                    <a:pt x="243" y="54"/>
                  </a:lnTo>
                  <a:lnTo>
                    <a:pt x="282" y="71"/>
                  </a:lnTo>
                  <a:lnTo>
                    <a:pt x="282" y="54"/>
                  </a:lnTo>
                  <a:lnTo>
                    <a:pt x="303" y="35"/>
                  </a:lnTo>
                  <a:lnTo>
                    <a:pt x="322" y="35"/>
                  </a:lnTo>
                  <a:lnTo>
                    <a:pt x="343" y="35"/>
                  </a:lnTo>
                  <a:lnTo>
                    <a:pt x="343" y="17"/>
                  </a:lnTo>
                  <a:lnTo>
                    <a:pt x="362" y="17"/>
                  </a:lnTo>
                  <a:lnTo>
                    <a:pt x="403" y="17"/>
                  </a:lnTo>
                  <a:lnTo>
                    <a:pt x="443" y="17"/>
                  </a:lnTo>
                  <a:lnTo>
                    <a:pt x="483" y="17"/>
                  </a:lnTo>
                  <a:lnTo>
                    <a:pt x="502" y="0"/>
                  </a:lnTo>
                  <a:lnTo>
                    <a:pt x="524" y="0"/>
                  </a:lnTo>
                  <a:lnTo>
                    <a:pt x="543" y="17"/>
                  </a:lnTo>
                  <a:lnTo>
                    <a:pt x="564" y="17"/>
                  </a:lnTo>
                  <a:lnTo>
                    <a:pt x="564" y="0"/>
                  </a:lnTo>
                  <a:lnTo>
                    <a:pt x="585" y="0"/>
                  </a:lnTo>
                  <a:lnTo>
                    <a:pt x="606" y="0"/>
                  </a:lnTo>
                  <a:lnTo>
                    <a:pt x="625" y="0"/>
                  </a:lnTo>
                  <a:lnTo>
                    <a:pt x="645" y="0"/>
                  </a:lnTo>
                  <a:lnTo>
                    <a:pt x="685" y="0"/>
                  </a:lnTo>
                  <a:lnTo>
                    <a:pt x="746" y="17"/>
                  </a:lnTo>
                  <a:lnTo>
                    <a:pt x="806" y="1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47" name="Freeform 1045"/>
            <p:cNvSpPr>
              <a:spLocks/>
            </p:cNvSpPr>
            <p:nvPr/>
          </p:nvSpPr>
          <p:spPr bwMode="gray">
            <a:xfrm>
              <a:off x="1102" y="1383"/>
              <a:ext cx="189" cy="72"/>
            </a:xfrm>
            <a:custGeom>
              <a:avLst/>
              <a:gdLst>
                <a:gd name="T0" fmla="*/ 29 w 378"/>
                <a:gd name="T1" fmla="*/ 31 h 144"/>
                <a:gd name="T2" fmla="*/ 29 w 378"/>
                <a:gd name="T3" fmla="*/ 31 h 144"/>
                <a:gd name="T4" fmla="*/ 35 w 378"/>
                <a:gd name="T5" fmla="*/ 26 h 144"/>
                <a:gd name="T6" fmla="*/ 29 w 378"/>
                <a:gd name="T7" fmla="*/ 22 h 144"/>
                <a:gd name="T8" fmla="*/ 25 w 378"/>
                <a:gd name="T9" fmla="*/ 26 h 144"/>
                <a:gd name="T10" fmla="*/ 15 w 378"/>
                <a:gd name="T11" fmla="*/ 26 h 144"/>
                <a:gd name="T12" fmla="*/ 5 w 378"/>
                <a:gd name="T13" fmla="*/ 26 h 144"/>
                <a:gd name="T14" fmla="*/ 0 w 378"/>
                <a:gd name="T15" fmla="*/ 22 h 144"/>
                <a:gd name="T16" fmla="*/ 5 w 378"/>
                <a:gd name="T17" fmla="*/ 18 h 144"/>
                <a:gd name="T18" fmla="*/ 15 w 378"/>
                <a:gd name="T19" fmla="*/ 18 h 144"/>
                <a:gd name="T20" fmla="*/ 15 w 378"/>
                <a:gd name="T21" fmla="*/ 18 h 144"/>
                <a:gd name="T22" fmla="*/ 5 w 378"/>
                <a:gd name="T23" fmla="*/ 18 h 144"/>
                <a:gd name="T24" fmla="*/ 10 w 378"/>
                <a:gd name="T25" fmla="*/ 13 h 144"/>
                <a:gd name="T26" fmla="*/ 20 w 378"/>
                <a:gd name="T27" fmla="*/ 13 h 144"/>
                <a:gd name="T28" fmla="*/ 20 w 378"/>
                <a:gd name="T29" fmla="*/ 13 h 144"/>
                <a:gd name="T30" fmla="*/ 10 w 378"/>
                <a:gd name="T31" fmla="*/ 13 h 144"/>
                <a:gd name="T32" fmla="*/ 15 w 378"/>
                <a:gd name="T33" fmla="*/ 9 h 144"/>
                <a:gd name="T34" fmla="*/ 15 w 378"/>
                <a:gd name="T35" fmla="*/ 5 h 144"/>
                <a:gd name="T36" fmla="*/ 25 w 378"/>
                <a:gd name="T37" fmla="*/ 5 h 144"/>
                <a:gd name="T38" fmla="*/ 35 w 378"/>
                <a:gd name="T39" fmla="*/ 9 h 144"/>
                <a:gd name="T40" fmla="*/ 50 w 378"/>
                <a:gd name="T41" fmla="*/ 18 h 144"/>
                <a:gd name="T42" fmla="*/ 65 w 378"/>
                <a:gd name="T43" fmla="*/ 18 h 144"/>
                <a:gd name="T44" fmla="*/ 65 w 378"/>
                <a:gd name="T45" fmla="*/ 18 h 144"/>
                <a:gd name="T46" fmla="*/ 65 w 378"/>
                <a:gd name="T47" fmla="*/ 13 h 144"/>
                <a:gd name="T48" fmla="*/ 60 w 378"/>
                <a:gd name="T49" fmla="*/ 9 h 144"/>
                <a:gd name="T50" fmla="*/ 54 w 378"/>
                <a:gd name="T51" fmla="*/ 5 h 144"/>
                <a:gd name="T52" fmla="*/ 65 w 378"/>
                <a:gd name="T53" fmla="*/ 0 h 144"/>
                <a:gd name="T54" fmla="*/ 70 w 378"/>
                <a:gd name="T55" fmla="*/ 5 h 144"/>
                <a:gd name="T56" fmla="*/ 75 w 378"/>
                <a:gd name="T57" fmla="*/ 13 h 144"/>
                <a:gd name="T58" fmla="*/ 90 w 378"/>
                <a:gd name="T59" fmla="*/ 9 h 144"/>
                <a:gd name="T60" fmla="*/ 95 w 378"/>
                <a:gd name="T61" fmla="*/ 13 h 144"/>
                <a:gd name="T62" fmla="*/ 90 w 378"/>
                <a:gd name="T63" fmla="*/ 26 h 144"/>
                <a:gd name="T64" fmla="*/ 70 w 378"/>
                <a:gd name="T65" fmla="*/ 26 h 144"/>
                <a:gd name="T66" fmla="*/ 54 w 378"/>
                <a:gd name="T67" fmla="*/ 31 h 144"/>
                <a:gd name="T68" fmla="*/ 45 w 378"/>
                <a:gd name="T69" fmla="*/ 31 h 144"/>
                <a:gd name="T70" fmla="*/ 35 w 378"/>
                <a:gd name="T71" fmla="*/ 36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144"/>
                <a:gd name="T110" fmla="*/ 378 w 378"/>
                <a:gd name="T111" fmla="*/ 144 h 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144">
                  <a:moveTo>
                    <a:pt x="138" y="144"/>
                  </a:moveTo>
                  <a:lnTo>
                    <a:pt x="119" y="127"/>
                  </a:lnTo>
                  <a:lnTo>
                    <a:pt x="100" y="127"/>
                  </a:lnTo>
                  <a:lnTo>
                    <a:pt x="119" y="127"/>
                  </a:lnTo>
                  <a:lnTo>
                    <a:pt x="138" y="127"/>
                  </a:lnTo>
                  <a:lnTo>
                    <a:pt x="138" y="107"/>
                  </a:lnTo>
                  <a:lnTo>
                    <a:pt x="119" y="107"/>
                  </a:lnTo>
                  <a:lnTo>
                    <a:pt x="119" y="90"/>
                  </a:lnTo>
                  <a:lnTo>
                    <a:pt x="100" y="90"/>
                  </a:lnTo>
                  <a:lnTo>
                    <a:pt x="100" y="107"/>
                  </a:lnTo>
                  <a:lnTo>
                    <a:pt x="79" y="107"/>
                  </a:lnTo>
                  <a:lnTo>
                    <a:pt x="60" y="107"/>
                  </a:lnTo>
                  <a:lnTo>
                    <a:pt x="38" y="107"/>
                  </a:lnTo>
                  <a:lnTo>
                    <a:pt x="19" y="107"/>
                  </a:lnTo>
                  <a:lnTo>
                    <a:pt x="0" y="107"/>
                  </a:lnTo>
                  <a:lnTo>
                    <a:pt x="0" y="90"/>
                  </a:lnTo>
                  <a:lnTo>
                    <a:pt x="0" y="73"/>
                  </a:lnTo>
                  <a:lnTo>
                    <a:pt x="19" y="73"/>
                  </a:lnTo>
                  <a:lnTo>
                    <a:pt x="38" y="73"/>
                  </a:lnTo>
                  <a:lnTo>
                    <a:pt x="60" y="73"/>
                  </a:lnTo>
                  <a:lnTo>
                    <a:pt x="79" y="73"/>
                  </a:lnTo>
                  <a:lnTo>
                    <a:pt x="60" y="73"/>
                  </a:lnTo>
                  <a:lnTo>
                    <a:pt x="38" y="73"/>
                  </a:lnTo>
                  <a:lnTo>
                    <a:pt x="19" y="73"/>
                  </a:lnTo>
                  <a:lnTo>
                    <a:pt x="19" y="54"/>
                  </a:lnTo>
                  <a:lnTo>
                    <a:pt x="38" y="54"/>
                  </a:lnTo>
                  <a:lnTo>
                    <a:pt x="60" y="54"/>
                  </a:lnTo>
                  <a:lnTo>
                    <a:pt x="79" y="54"/>
                  </a:lnTo>
                  <a:lnTo>
                    <a:pt x="100" y="54"/>
                  </a:lnTo>
                  <a:lnTo>
                    <a:pt x="79" y="54"/>
                  </a:lnTo>
                  <a:lnTo>
                    <a:pt x="60" y="54"/>
                  </a:lnTo>
                  <a:lnTo>
                    <a:pt x="38" y="54"/>
                  </a:lnTo>
                  <a:lnTo>
                    <a:pt x="38" y="36"/>
                  </a:lnTo>
                  <a:lnTo>
                    <a:pt x="60" y="36"/>
                  </a:lnTo>
                  <a:lnTo>
                    <a:pt x="79" y="36"/>
                  </a:lnTo>
                  <a:lnTo>
                    <a:pt x="60" y="19"/>
                  </a:lnTo>
                  <a:lnTo>
                    <a:pt x="79" y="19"/>
                  </a:lnTo>
                  <a:lnTo>
                    <a:pt x="100" y="19"/>
                  </a:lnTo>
                  <a:lnTo>
                    <a:pt x="119" y="36"/>
                  </a:lnTo>
                  <a:lnTo>
                    <a:pt x="138" y="36"/>
                  </a:lnTo>
                  <a:lnTo>
                    <a:pt x="159" y="54"/>
                  </a:lnTo>
                  <a:lnTo>
                    <a:pt x="200" y="73"/>
                  </a:lnTo>
                  <a:lnTo>
                    <a:pt x="240" y="73"/>
                  </a:lnTo>
                  <a:lnTo>
                    <a:pt x="259" y="73"/>
                  </a:lnTo>
                  <a:lnTo>
                    <a:pt x="278" y="73"/>
                  </a:lnTo>
                  <a:lnTo>
                    <a:pt x="259" y="73"/>
                  </a:lnTo>
                  <a:lnTo>
                    <a:pt x="240" y="73"/>
                  </a:lnTo>
                  <a:lnTo>
                    <a:pt x="259" y="54"/>
                  </a:lnTo>
                  <a:lnTo>
                    <a:pt x="259" y="36"/>
                  </a:lnTo>
                  <a:lnTo>
                    <a:pt x="240" y="36"/>
                  </a:lnTo>
                  <a:lnTo>
                    <a:pt x="219" y="36"/>
                  </a:lnTo>
                  <a:lnTo>
                    <a:pt x="219" y="19"/>
                  </a:lnTo>
                  <a:lnTo>
                    <a:pt x="240" y="0"/>
                  </a:lnTo>
                  <a:lnTo>
                    <a:pt x="259" y="0"/>
                  </a:lnTo>
                  <a:lnTo>
                    <a:pt x="278" y="0"/>
                  </a:lnTo>
                  <a:lnTo>
                    <a:pt x="278" y="19"/>
                  </a:lnTo>
                  <a:lnTo>
                    <a:pt x="278" y="36"/>
                  </a:lnTo>
                  <a:lnTo>
                    <a:pt x="300" y="54"/>
                  </a:lnTo>
                  <a:lnTo>
                    <a:pt x="340" y="54"/>
                  </a:lnTo>
                  <a:lnTo>
                    <a:pt x="359" y="36"/>
                  </a:lnTo>
                  <a:lnTo>
                    <a:pt x="359" y="54"/>
                  </a:lnTo>
                  <a:lnTo>
                    <a:pt x="378" y="54"/>
                  </a:lnTo>
                  <a:lnTo>
                    <a:pt x="378" y="73"/>
                  </a:lnTo>
                  <a:lnTo>
                    <a:pt x="359" y="107"/>
                  </a:lnTo>
                  <a:lnTo>
                    <a:pt x="340" y="107"/>
                  </a:lnTo>
                  <a:lnTo>
                    <a:pt x="278" y="107"/>
                  </a:lnTo>
                  <a:lnTo>
                    <a:pt x="259" y="127"/>
                  </a:lnTo>
                  <a:lnTo>
                    <a:pt x="219" y="127"/>
                  </a:lnTo>
                  <a:lnTo>
                    <a:pt x="200" y="127"/>
                  </a:lnTo>
                  <a:lnTo>
                    <a:pt x="179" y="127"/>
                  </a:lnTo>
                  <a:lnTo>
                    <a:pt x="159" y="127"/>
                  </a:lnTo>
                  <a:lnTo>
                    <a:pt x="138" y="144"/>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8" name="Freeform 1046"/>
            <p:cNvSpPr>
              <a:spLocks/>
            </p:cNvSpPr>
            <p:nvPr/>
          </p:nvSpPr>
          <p:spPr bwMode="gray">
            <a:xfrm>
              <a:off x="1141" y="1383"/>
              <a:ext cx="21" cy="0"/>
            </a:xfrm>
            <a:custGeom>
              <a:avLst/>
              <a:gdLst>
                <a:gd name="T0" fmla="*/ 6 w 40"/>
                <a:gd name="T1" fmla="*/ 0 w 40"/>
                <a:gd name="T2" fmla="*/ 6 w 40"/>
                <a:gd name="T3" fmla="*/ 11 w 40"/>
                <a:gd name="T4" fmla="*/ 6 w 40"/>
                <a:gd name="T5" fmla="*/ 0 60000 65536"/>
                <a:gd name="T6" fmla="*/ 0 60000 65536"/>
                <a:gd name="T7" fmla="*/ 0 60000 65536"/>
                <a:gd name="T8" fmla="*/ 0 60000 65536"/>
                <a:gd name="T9" fmla="*/ 0 60000 65536"/>
                <a:gd name="T10" fmla="*/ 0 w 40"/>
                <a:gd name="T11" fmla="*/ 40 w 40"/>
              </a:gdLst>
              <a:ahLst/>
              <a:cxnLst>
                <a:cxn ang="T5">
                  <a:pos x="T0" y="0"/>
                </a:cxn>
                <a:cxn ang="T6">
                  <a:pos x="T1" y="0"/>
                </a:cxn>
                <a:cxn ang="T7">
                  <a:pos x="T2" y="0"/>
                </a:cxn>
                <a:cxn ang="T8">
                  <a:pos x="T3" y="0"/>
                </a:cxn>
                <a:cxn ang="T9">
                  <a:pos x="T4" y="0"/>
                </a:cxn>
              </a:cxnLst>
              <a:rect l="T10" t="0" r="T11" b="0"/>
              <a:pathLst>
                <a:path w="40">
                  <a:moveTo>
                    <a:pt x="21" y="0"/>
                  </a:moveTo>
                  <a:lnTo>
                    <a:pt x="0" y="0"/>
                  </a:lnTo>
                  <a:lnTo>
                    <a:pt x="21" y="0"/>
                  </a:lnTo>
                  <a:lnTo>
                    <a:pt x="4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49" name="Freeform 1047"/>
            <p:cNvSpPr>
              <a:spLocks/>
            </p:cNvSpPr>
            <p:nvPr/>
          </p:nvSpPr>
          <p:spPr bwMode="gray">
            <a:xfrm>
              <a:off x="1171" y="1330"/>
              <a:ext cx="61" cy="18"/>
            </a:xfrm>
            <a:custGeom>
              <a:avLst/>
              <a:gdLst>
                <a:gd name="T0" fmla="*/ 11 w 121"/>
                <a:gd name="T1" fmla="*/ 9 h 37"/>
                <a:gd name="T2" fmla="*/ 6 w 121"/>
                <a:gd name="T3" fmla="*/ 4 h 37"/>
                <a:gd name="T4" fmla="*/ 0 w 121"/>
                <a:gd name="T5" fmla="*/ 4 h 37"/>
                <a:gd name="T6" fmla="*/ 0 w 121"/>
                <a:gd name="T7" fmla="*/ 9 h 37"/>
                <a:gd name="T8" fmla="*/ 0 w 121"/>
                <a:gd name="T9" fmla="*/ 0 h 37"/>
                <a:gd name="T10" fmla="*/ 11 w 121"/>
                <a:gd name="T11" fmla="*/ 0 h 37"/>
                <a:gd name="T12" fmla="*/ 16 w 121"/>
                <a:gd name="T13" fmla="*/ 0 h 37"/>
                <a:gd name="T14" fmla="*/ 21 w 121"/>
                <a:gd name="T15" fmla="*/ 0 h 37"/>
                <a:gd name="T16" fmla="*/ 26 w 121"/>
                <a:gd name="T17" fmla="*/ 0 h 37"/>
                <a:gd name="T18" fmla="*/ 31 w 121"/>
                <a:gd name="T19" fmla="*/ 4 h 37"/>
                <a:gd name="T20" fmla="*/ 26 w 121"/>
                <a:gd name="T21" fmla="*/ 4 h 37"/>
                <a:gd name="T22" fmla="*/ 21 w 121"/>
                <a:gd name="T23" fmla="*/ 9 h 37"/>
                <a:gd name="T24" fmla="*/ 16 w 121"/>
                <a:gd name="T25" fmla="*/ 9 h 37"/>
                <a:gd name="T26" fmla="*/ 11 w 121"/>
                <a:gd name="T27" fmla="*/ 9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37"/>
                <a:gd name="T44" fmla="*/ 121 w 12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37">
                  <a:moveTo>
                    <a:pt x="41" y="37"/>
                  </a:moveTo>
                  <a:lnTo>
                    <a:pt x="21" y="18"/>
                  </a:lnTo>
                  <a:lnTo>
                    <a:pt x="0" y="18"/>
                  </a:lnTo>
                  <a:lnTo>
                    <a:pt x="0" y="37"/>
                  </a:lnTo>
                  <a:lnTo>
                    <a:pt x="0" y="0"/>
                  </a:lnTo>
                  <a:lnTo>
                    <a:pt x="41" y="0"/>
                  </a:lnTo>
                  <a:lnTo>
                    <a:pt x="62" y="0"/>
                  </a:lnTo>
                  <a:lnTo>
                    <a:pt x="81" y="0"/>
                  </a:lnTo>
                  <a:lnTo>
                    <a:pt x="102" y="0"/>
                  </a:lnTo>
                  <a:lnTo>
                    <a:pt x="121" y="18"/>
                  </a:lnTo>
                  <a:lnTo>
                    <a:pt x="102" y="18"/>
                  </a:lnTo>
                  <a:lnTo>
                    <a:pt x="81" y="37"/>
                  </a:lnTo>
                  <a:lnTo>
                    <a:pt x="62" y="37"/>
                  </a:lnTo>
                  <a:lnTo>
                    <a:pt x="41" y="3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0" name="Freeform 1048"/>
            <p:cNvSpPr>
              <a:spLocks/>
            </p:cNvSpPr>
            <p:nvPr/>
          </p:nvSpPr>
          <p:spPr bwMode="gray">
            <a:xfrm>
              <a:off x="1171" y="1348"/>
              <a:ext cx="51" cy="27"/>
            </a:xfrm>
            <a:custGeom>
              <a:avLst/>
              <a:gdLst>
                <a:gd name="T0" fmla="*/ 21 w 102"/>
                <a:gd name="T1" fmla="*/ 5 h 54"/>
                <a:gd name="T2" fmla="*/ 15 w 102"/>
                <a:gd name="T3" fmla="*/ 9 h 54"/>
                <a:gd name="T4" fmla="*/ 6 w 102"/>
                <a:gd name="T5" fmla="*/ 14 h 54"/>
                <a:gd name="T6" fmla="*/ 0 w 102"/>
                <a:gd name="T7" fmla="*/ 9 h 54"/>
                <a:gd name="T8" fmla="*/ 0 w 102"/>
                <a:gd name="T9" fmla="*/ 5 h 54"/>
                <a:gd name="T10" fmla="*/ 0 w 102"/>
                <a:gd name="T11" fmla="*/ 0 h 54"/>
                <a:gd name="T12" fmla="*/ 15 w 102"/>
                <a:gd name="T13" fmla="*/ 0 h 54"/>
                <a:gd name="T14" fmla="*/ 21 w 102"/>
                <a:gd name="T15" fmla="*/ 0 h 54"/>
                <a:gd name="T16" fmla="*/ 26 w 102"/>
                <a:gd name="T17" fmla="*/ 0 h 54"/>
                <a:gd name="T18" fmla="*/ 26 w 102"/>
                <a:gd name="T19" fmla="*/ 5 h 54"/>
                <a:gd name="T20" fmla="*/ 21 w 102"/>
                <a:gd name="T21" fmla="*/ 5 h 54"/>
                <a:gd name="T22" fmla="*/ 15 w 102"/>
                <a:gd name="T23" fmla="*/ 5 h 54"/>
                <a:gd name="T24" fmla="*/ 21 w 102"/>
                <a:gd name="T25" fmla="*/ 5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54"/>
                <a:gd name="T41" fmla="*/ 102 w 10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54">
                  <a:moveTo>
                    <a:pt x="81" y="17"/>
                  </a:moveTo>
                  <a:lnTo>
                    <a:pt x="62" y="34"/>
                  </a:lnTo>
                  <a:lnTo>
                    <a:pt x="21" y="54"/>
                  </a:lnTo>
                  <a:lnTo>
                    <a:pt x="0" y="34"/>
                  </a:lnTo>
                  <a:lnTo>
                    <a:pt x="0" y="17"/>
                  </a:lnTo>
                  <a:lnTo>
                    <a:pt x="0" y="0"/>
                  </a:lnTo>
                  <a:lnTo>
                    <a:pt x="62" y="0"/>
                  </a:lnTo>
                  <a:lnTo>
                    <a:pt x="81" y="0"/>
                  </a:lnTo>
                  <a:lnTo>
                    <a:pt x="102" y="0"/>
                  </a:lnTo>
                  <a:lnTo>
                    <a:pt x="102" y="17"/>
                  </a:lnTo>
                  <a:lnTo>
                    <a:pt x="81" y="17"/>
                  </a:lnTo>
                  <a:lnTo>
                    <a:pt x="62" y="17"/>
                  </a:lnTo>
                  <a:lnTo>
                    <a:pt x="81"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1" name="Freeform 1049"/>
            <p:cNvSpPr>
              <a:spLocks/>
            </p:cNvSpPr>
            <p:nvPr/>
          </p:nvSpPr>
          <p:spPr bwMode="gray">
            <a:xfrm>
              <a:off x="1343" y="1474"/>
              <a:ext cx="100" cy="62"/>
            </a:xfrm>
            <a:custGeom>
              <a:avLst/>
              <a:gdLst>
                <a:gd name="T0" fmla="*/ 40 w 200"/>
                <a:gd name="T1" fmla="*/ 8 h 125"/>
                <a:gd name="T2" fmla="*/ 40 w 200"/>
                <a:gd name="T3" fmla="*/ 13 h 125"/>
                <a:gd name="T4" fmla="*/ 40 w 200"/>
                <a:gd name="T5" fmla="*/ 17 h 125"/>
                <a:gd name="T6" fmla="*/ 45 w 200"/>
                <a:gd name="T7" fmla="*/ 17 h 125"/>
                <a:gd name="T8" fmla="*/ 50 w 200"/>
                <a:gd name="T9" fmla="*/ 17 h 125"/>
                <a:gd name="T10" fmla="*/ 45 w 200"/>
                <a:gd name="T11" fmla="*/ 22 h 125"/>
                <a:gd name="T12" fmla="*/ 45 w 200"/>
                <a:gd name="T13" fmla="*/ 26 h 125"/>
                <a:gd name="T14" fmla="*/ 35 w 200"/>
                <a:gd name="T15" fmla="*/ 31 h 125"/>
                <a:gd name="T16" fmla="*/ 29 w 200"/>
                <a:gd name="T17" fmla="*/ 31 h 125"/>
                <a:gd name="T18" fmla="*/ 25 w 200"/>
                <a:gd name="T19" fmla="*/ 31 h 125"/>
                <a:gd name="T20" fmla="*/ 25 w 200"/>
                <a:gd name="T21" fmla="*/ 26 h 125"/>
                <a:gd name="T22" fmla="*/ 14 w 200"/>
                <a:gd name="T23" fmla="*/ 22 h 125"/>
                <a:gd name="T24" fmla="*/ 10 w 200"/>
                <a:gd name="T25" fmla="*/ 17 h 125"/>
                <a:gd name="T26" fmla="*/ 0 w 200"/>
                <a:gd name="T27" fmla="*/ 17 h 125"/>
                <a:gd name="T28" fmla="*/ 0 w 200"/>
                <a:gd name="T29" fmla="*/ 13 h 125"/>
                <a:gd name="T30" fmla="*/ 0 w 200"/>
                <a:gd name="T31" fmla="*/ 8 h 125"/>
                <a:gd name="T32" fmla="*/ 5 w 200"/>
                <a:gd name="T33" fmla="*/ 13 h 125"/>
                <a:gd name="T34" fmla="*/ 10 w 200"/>
                <a:gd name="T35" fmla="*/ 13 h 125"/>
                <a:gd name="T36" fmla="*/ 14 w 200"/>
                <a:gd name="T37" fmla="*/ 13 h 125"/>
                <a:gd name="T38" fmla="*/ 14 w 200"/>
                <a:gd name="T39" fmla="*/ 8 h 125"/>
                <a:gd name="T40" fmla="*/ 14 w 200"/>
                <a:gd name="T41" fmla="*/ 4 h 125"/>
                <a:gd name="T42" fmla="*/ 10 w 200"/>
                <a:gd name="T43" fmla="*/ 4 h 125"/>
                <a:gd name="T44" fmla="*/ 10 w 200"/>
                <a:gd name="T45" fmla="*/ 0 h 125"/>
                <a:gd name="T46" fmla="*/ 14 w 200"/>
                <a:gd name="T47" fmla="*/ 0 h 125"/>
                <a:gd name="T48" fmla="*/ 20 w 200"/>
                <a:gd name="T49" fmla="*/ 0 h 125"/>
                <a:gd name="T50" fmla="*/ 29 w 200"/>
                <a:gd name="T51" fmla="*/ 0 h 125"/>
                <a:gd name="T52" fmla="*/ 35 w 200"/>
                <a:gd name="T53" fmla="*/ 0 h 125"/>
                <a:gd name="T54" fmla="*/ 40 w 200"/>
                <a:gd name="T55" fmla="*/ 0 h 125"/>
                <a:gd name="T56" fmla="*/ 40 w 200"/>
                <a:gd name="T57" fmla="*/ 4 h 125"/>
                <a:gd name="T58" fmla="*/ 35 w 200"/>
                <a:gd name="T59" fmla="*/ 8 h 125"/>
                <a:gd name="T60" fmla="*/ 29 w 200"/>
                <a:gd name="T61" fmla="*/ 8 h 125"/>
                <a:gd name="T62" fmla="*/ 35 w 200"/>
                <a:gd name="T63" fmla="*/ 8 h 125"/>
                <a:gd name="T64" fmla="*/ 40 w 200"/>
                <a:gd name="T65" fmla="*/ 8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
                <a:gd name="T100" fmla="*/ 0 h 125"/>
                <a:gd name="T101" fmla="*/ 200 w 200"/>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 h="125">
                  <a:moveTo>
                    <a:pt x="159" y="35"/>
                  </a:moveTo>
                  <a:lnTo>
                    <a:pt x="159" y="52"/>
                  </a:lnTo>
                  <a:lnTo>
                    <a:pt x="159" y="69"/>
                  </a:lnTo>
                  <a:lnTo>
                    <a:pt x="178" y="69"/>
                  </a:lnTo>
                  <a:lnTo>
                    <a:pt x="200" y="69"/>
                  </a:lnTo>
                  <a:lnTo>
                    <a:pt x="178" y="89"/>
                  </a:lnTo>
                  <a:lnTo>
                    <a:pt x="178" y="106"/>
                  </a:lnTo>
                  <a:lnTo>
                    <a:pt x="140" y="125"/>
                  </a:lnTo>
                  <a:lnTo>
                    <a:pt x="119" y="125"/>
                  </a:lnTo>
                  <a:lnTo>
                    <a:pt x="100" y="125"/>
                  </a:lnTo>
                  <a:lnTo>
                    <a:pt x="100" y="106"/>
                  </a:lnTo>
                  <a:lnTo>
                    <a:pt x="59" y="89"/>
                  </a:lnTo>
                  <a:lnTo>
                    <a:pt x="38" y="69"/>
                  </a:lnTo>
                  <a:lnTo>
                    <a:pt x="0" y="69"/>
                  </a:lnTo>
                  <a:lnTo>
                    <a:pt x="0" y="52"/>
                  </a:lnTo>
                  <a:lnTo>
                    <a:pt x="0" y="35"/>
                  </a:lnTo>
                  <a:lnTo>
                    <a:pt x="19" y="52"/>
                  </a:lnTo>
                  <a:lnTo>
                    <a:pt x="38" y="52"/>
                  </a:lnTo>
                  <a:lnTo>
                    <a:pt x="59" y="52"/>
                  </a:lnTo>
                  <a:lnTo>
                    <a:pt x="59" y="35"/>
                  </a:lnTo>
                  <a:lnTo>
                    <a:pt x="59" y="16"/>
                  </a:lnTo>
                  <a:lnTo>
                    <a:pt x="38" y="16"/>
                  </a:lnTo>
                  <a:lnTo>
                    <a:pt x="38" y="0"/>
                  </a:lnTo>
                  <a:lnTo>
                    <a:pt x="59" y="0"/>
                  </a:lnTo>
                  <a:lnTo>
                    <a:pt x="79" y="0"/>
                  </a:lnTo>
                  <a:lnTo>
                    <a:pt x="119" y="0"/>
                  </a:lnTo>
                  <a:lnTo>
                    <a:pt x="140" y="0"/>
                  </a:lnTo>
                  <a:lnTo>
                    <a:pt x="159" y="0"/>
                  </a:lnTo>
                  <a:lnTo>
                    <a:pt x="159" y="16"/>
                  </a:lnTo>
                  <a:lnTo>
                    <a:pt x="140" y="35"/>
                  </a:lnTo>
                  <a:lnTo>
                    <a:pt x="119" y="35"/>
                  </a:lnTo>
                  <a:lnTo>
                    <a:pt x="140" y="35"/>
                  </a:lnTo>
                  <a:lnTo>
                    <a:pt x="159" y="35"/>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2" name="Freeform 1050"/>
            <p:cNvSpPr>
              <a:spLocks/>
            </p:cNvSpPr>
            <p:nvPr/>
          </p:nvSpPr>
          <p:spPr bwMode="gray">
            <a:xfrm>
              <a:off x="1302" y="1383"/>
              <a:ext cx="111" cy="54"/>
            </a:xfrm>
            <a:custGeom>
              <a:avLst/>
              <a:gdLst>
                <a:gd name="T0" fmla="*/ 5 w 223"/>
                <a:gd name="T1" fmla="*/ 9 h 107"/>
                <a:gd name="T2" fmla="*/ 5 w 223"/>
                <a:gd name="T3" fmla="*/ 5 h 107"/>
                <a:gd name="T4" fmla="*/ 0 w 223"/>
                <a:gd name="T5" fmla="*/ 0 h 107"/>
                <a:gd name="T6" fmla="*/ 5 w 223"/>
                <a:gd name="T7" fmla="*/ 0 h 107"/>
                <a:gd name="T8" fmla="*/ 15 w 223"/>
                <a:gd name="T9" fmla="*/ 5 h 107"/>
                <a:gd name="T10" fmla="*/ 20 w 223"/>
                <a:gd name="T11" fmla="*/ 14 h 107"/>
                <a:gd name="T12" fmla="*/ 30 w 223"/>
                <a:gd name="T13" fmla="*/ 14 h 107"/>
                <a:gd name="T14" fmla="*/ 25 w 223"/>
                <a:gd name="T15" fmla="*/ 14 h 107"/>
                <a:gd name="T16" fmla="*/ 20 w 223"/>
                <a:gd name="T17" fmla="*/ 9 h 107"/>
                <a:gd name="T18" fmla="*/ 20 w 223"/>
                <a:gd name="T19" fmla="*/ 5 h 107"/>
                <a:gd name="T20" fmla="*/ 25 w 223"/>
                <a:gd name="T21" fmla="*/ 9 h 107"/>
                <a:gd name="T22" fmla="*/ 35 w 223"/>
                <a:gd name="T23" fmla="*/ 9 h 107"/>
                <a:gd name="T24" fmla="*/ 35 w 223"/>
                <a:gd name="T25" fmla="*/ 14 h 107"/>
                <a:gd name="T26" fmla="*/ 35 w 223"/>
                <a:gd name="T27" fmla="*/ 9 h 107"/>
                <a:gd name="T28" fmla="*/ 35 w 223"/>
                <a:gd name="T29" fmla="*/ 5 h 107"/>
                <a:gd name="T30" fmla="*/ 30 w 223"/>
                <a:gd name="T31" fmla="*/ 5 h 107"/>
                <a:gd name="T32" fmla="*/ 30 w 223"/>
                <a:gd name="T33" fmla="*/ 0 h 107"/>
                <a:gd name="T34" fmla="*/ 35 w 223"/>
                <a:gd name="T35" fmla="*/ 0 h 107"/>
                <a:gd name="T36" fmla="*/ 40 w 223"/>
                <a:gd name="T37" fmla="*/ 5 h 107"/>
                <a:gd name="T38" fmla="*/ 45 w 223"/>
                <a:gd name="T39" fmla="*/ 5 h 107"/>
                <a:gd name="T40" fmla="*/ 50 w 223"/>
                <a:gd name="T41" fmla="*/ 5 h 107"/>
                <a:gd name="T42" fmla="*/ 50 w 223"/>
                <a:gd name="T43" fmla="*/ 0 h 107"/>
                <a:gd name="T44" fmla="*/ 50 w 223"/>
                <a:gd name="T45" fmla="*/ 5 h 107"/>
                <a:gd name="T46" fmla="*/ 55 w 223"/>
                <a:gd name="T47" fmla="*/ 5 h 107"/>
                <a:gd name="T48" fmla="*/ 55 w 223"/>
                <a:gd name="T49" fmla="*/ 9 h 107"/>
                <a:gd name="T50" fmla="*/ 55 w 223"/>
                <a:gd name="T51" fmla="*/ 19 h 107"/>
                <a:gd name="T52" fmla="*/ 50 w 223"/>
                <a:gd name="T53" fmla="*/ 19 h 107"/>
                <a:gd name="T54" fmla="*/ 50 w 223"/>
                <a:gd name="T55" fmla="*/ 27 h 107"/>
                <a:gd name="T56" fmla="*/ 45 w 223"/>
                <a:gd name="T57" fmla="*/ 27 h 107"/>
                <a:gd name="T58" fmla="*/ 40 w 223"/>
                <a:gd name="T59" fmla="*/ 27 h 107"/>
                <a:gd name="T60" fmla="*/ 35 w 223"/>
                <a:gd name="T61" fmla="*/ 27 h 107"/>
                <a:gd name="T62" fmla="*/ 35 w 223"/>
                <a:gd name="T63" fmla="*/ 23 h 107"/>
                <a:gd name="T64" fmla="*/ 35 w 223"/>
                <a:gd name="T65" fmla="*/ 19 h 107"/>
                <a:gd name="T66" fmla="*/ 40 w 223"/>
                <a:gd name="T67" fmla="*/ 19 h 107"/>
                <a:gd name="T68" fmla="*/ 35 w 223"/>
                <a:gd name="T69" fmla="*/ 19 h 107"/>
                <a:gd name="T70" fmla="*/ 25 w 223"/>
                <a:gd name="T71" fmla="*/ 19 h 107"/>
                <a:gd name="T72" fmla="*/ 20 w 223"/>
                <a:gd name="T73" fmla="*/ 19 h 107"/>
                <a:gd name="T74" fmla="*/ 15 w 223"/>
                <a:gd name="T75" fmla="*/ 19 h 107"/>
                <a:gd name="T76" fmla="*/ 10 w 223"/>
                <a:gd name="T77" fmla="*/ 19 h 107"/>
                <a:gd name="T78" fmla="*/ 10 w 223"/>
                <a:gd name="T79" fmla="*/ 14 h 107"/>
                <a:gd name="T80" fmla="*/ 5 w 223"/>
                <a:gd name="T81" fmla="*/ 14 h 107"/>
                <a:gd name="T82" fmla="*/ 5 w 223"/>
                <a:gd name="T83" fmla="*/ 9 h 107"/>
                <a:gd name="T84" fmla="*/ 5 w 223"/>
                <a:gd name="T85" fmla="*/ 5 h 107"/>
                <a:gd name="T86" fmla="*/ 5 w 223"/>
                <a:gd name="T87" fmla="*/ 9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107"/>
                <a:gd name="T134" fmla="*/ 223 w 223"/>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107">
                  <a:moveTo>
                    <a:pt x="21" y="36"/>
                  </a:moveTo>
                  <a:lnTo>
                    <a:pt x="21" y="19"/>
                  </a:lnTo>
                  <a:lnTo>
                    <a:pt x="0" y="0"/>
                  </a:lnTo>
                  <a:lnTo>
                    <a:pt x="21" y="0"/>
                  </a:lnTo>
                  <a:lnTo>
                    <a:pt x="62" y="19"/>
                  </a:lnTo>
                  <a:lnTo>
                    <a:pt x="83" y="54"/>
                  </a:lnTo>
                  <a:lnTo>
                    <a:pt x="121" y="54"/>
                  </a:lnTo>
                  <a:lnTo>
                    <a:pt x="102" y="54"/>
                  </a:lnTo>
                  <a:lnTo>
                    <a:pt x="83" y="36"/>
                  </a:lnTo>
                  <a:lnTo>
                    <a:pt x="83" y="19"/>
                  </a:lnTo>
                  <a:lnTo>
                    <a:pt x="102" y="36"/>
                  </a:lnTo>
                  <a:lnTo>
                    <a:pt x="142" y="36"/>
                  </a:lnTo>
                  <a:lnTo>
                    <a:pt x="142" y="54"/>
                  </a:lnTo>
                  <a:lnTo>
                    <a:pt x="142" y="36"/>
                  </a:lnTo>
                  <a:lnTo>
                    <a:pt x="142" y="19"/>
                  </a:lnTo>
                  <a:lnTo>
                    <a:pt x="121" y="19"/>
                  </a:lnTo>
                  <a:lnTo>
                    <a:pt x="121" y="0"/>
                  </a:lnTo>
                  <a:lnTo>
                    <a:pt x="142" y="0"/>
                  </a:lnTo>
                  <a:lnTo>
                    <a:pt x="162" y="19"/>
                  </a:lnTo>
                  <a:lnTo>
                    <a:pt x="183" y="19"/>
                  </a:lnTo>
                  <a:lnTo>
                    <a:pt x="202" y="19"/>
                  </a:lnTo>
                  <a:lnTo>
                    <a:pt x="202" y="0"/>
                  </a:lnTo>
                  <a:lnTo>
                    <a:pt x="202" y="19"/>
                  </a:lnTo>
                  <a:lnTo>
                    <a:pt x="223" y="19"/>
                  </a:lnTo>
                  <a:lnTo>
                    <a:pt x="223" y="36"/>
                  </a:lnTo>
                  <a:lnTo>
                    <a:pt x="223" y="73"/>
                  </a:lnTo>
                  <a:lnTo>
                    <a:pt x="202" y="73"/>
                  </a:lnTo>
                  <a:lnTo>
                    <a:pt x="202" y="107"/>
                  </a:lnTo>
                  <a:lnTo>
                    <a:pt x="183" y="107"/>
                  </a:lnTo>
                  <a:lnTo>
                    <a:pt x="162" y="107"/>
                  </a:lnTo>
                  <a:lnTo>
                    <a:pt x="142" y="107"/>
                  </a:lnTo>
                  <a:lnTo>
                    <a:pt x="142" y="90"/>
                  </a:lnTo>
                  <a:lnTo>
                    <a:pt x="142" y="73"/>
                  </a:lnTo>
                  <a:lnTo>
                    <a:pt x="162" y="73"/>
                  </a:lnTo>
                  <a:lnTo>
                    <a:pt x="142" y="73"/>
                  </a:lnTo>
                  <a:lnTo>
                    <a:pt x="102" y="73"/>
                  </a:lnTo>
                  <a:lnTo>
                    <a:pt x="83" y="73"/>
                  </a:lnTo>
                  <a:lnTo>
                    <a:pt x="62" y="73"/>
                  </a:lnTo>
                  <a:lnTo>
                    <a:pt x="43" y="73"/>
                  </a:lnTo>
                  <a:lnTo>
                    <a:pt x="43" y="54"/>
                  </a:lnTo>
                  <a:lnTo>
                    <a:pt x="21" y="54"/>
                  </a:lnTo>
                  <a:lnTo>
                    <a:pt x="21" y="36"/>
                  </a:lnTo>
                  <a:lnTo>
                    <a:pt x="21" y="19"/>
                  </a:lnTo>
                  <a:lnTo>
                    <a:pt x="21" y="3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53" name="Freeform 1051"/>
            <p:cNvSpPr>
              <a:spLocks/>
            </p:cNvSpPr>
            <p:nvPr/>
          </p:nvSpPr>
          <p:spPr bwMode="gray">
            <a:xfrm>
              <a:off x="1393" y="1572"/>
              <a:ext cx="59" cy="36"/>
            </a:xfrm>
            <a:custGeom>
              <a:avLst/>
              <a:gdLst>
                <a:gd name="T0" fmla="*/ 25 w 119"/>
                <a:gd name="T1" fmla="*/ 18 h 73"/>
                <a:gd name="T2" fmla="*/ 14 w 119"/>
                <a:gd name="T3" fmla="*/ 13 h 73"/>
                <a:gd name="T4" fmla="*/ 4 w 119"/>
                <a:gd name="T5" fmla="*/ 9 h 73"/>
                <a:gd name="T6" fmla="*/ 0 w 119"/>
                <a:gd name="T7" fmla="*/ 9 h 73"/>
                <a:gd name="T8" fmla="*/ 4 w 119"/>
                <a:gd name="T9" fmla="*/ 9 h 73"/>
                <a:gd name="T10" fmla="*/ 4 w 119"/>
                <a:gd name="T11" fmla="*/ 4 h 73"/>
                <a:gd name="T12" fmla="*/ 10 w 119"/>
                <a:gd name="T13" fmla="*/ 0 h 73"/>
                <a:gd name="T14" fmla="*/ 19 w 119"/>
                <a:gd name="T15" fmla="*/ 4 h 73"/>
                <a:gd name="T16" fmla="*/ 25 w 119"/>
                <a:gd name="T17" fmla="*/ 9 h 73"/>
                <a:gd name="T18" fmla="*/ 29 w 119"/>
                <a:gd name="T19" fmla="*/ 13 h 73"/>
                <a:gd name="T20" fmla="*/ 25 w 119"/>
                <a:gd name="T21" fmla="*/ 13 h 73"/>
                <a:gd name="T22" fmla="*/ 25 w 119"/>
                <a:gd name="T23" fmla="*/ 1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3"/>
                <a:gd name="T38" fmla="*/ 119 w 119"/>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3">
                  <a:moveTo>
                    <a:pt x="100" y="73"/>
                  </a:moveTo>
                  <a:lnTo>
                    <a:pt x="59" y="54"/>
                  </a:lnTo>
                  <a:lnTo>
                    <a:pt x="19" y="37"/>
                  </a:lnTo>
                  <a:lnTo>
                    <a:pt x="0" y="37"/>
                  </a:lnTo>
                  <a:lnTo>
                    <a:pt x="19" y="37"/>
                  </a:lnTo>
                  <a:lnTo>
                    <a:pt x="19" y="17"/>
                  </a:lnTo>
                  <a:lnTo>
                    <a:pt x="40" y="0"/>
                  </a:lnTo>
                  <a:lnTo>
                    <a:pt x="78" y="17"/>
                  </a:lnTo>
                  <a:lnTo>
                    <a:pt x="100" y="37"/>
                  </a:lnTo>
                  <a:lnTo>
                    <a:pt x="119" y="54"/>
                  </a:lnTo>
                  <a:lnTo>
                    <a:pt x="100" y="54"/>
                  </a:lnTo>
                  <a:lnTo>
                    <a:pt x="100" y="73"/>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4" name="Freeform 1052"/>
            <p:cNvSpPr>
              <a:spLocks/>
            </p:cNvSpPr>
            <p:nvPr/>
          </p:nvSpPr>
          <p:spPr bwMode="gray">
            <a:xfrm>
              <a:off x="1443" y="1455"/>
              <a:ext cx="90" cy="63"/>
            </a:xfrm>
            <a:custGeom>
              <a:avLst/>
              <a:gdLst>
                <a:gd name="T0" fmla="*/ 45 w 180"/>
                <a:gd name="T1" fmla="*/ 9 h 125"/>
                <a:gd name="T2" fmla="*/ 40 w 180"/>
                <a:gd name="T3" fmla="*/ 9 h 125"/>
                <a:gd name="T4" fmla="*/ 35 w 180"/>
                <a:gd name="T5" fmla="*/ 9 h 125"/>
                <a:gd name="T6" fmla="*/ 29 w 180"/>
                <a:gd name="T7" fmla="*/ 18 h 125"/>
                <a:gd name="T8" fmla="*/ 29 w 180"/>
                <a:gd name="T9" fmla="*/ 22 h 125"/>
                <a:gd name="T10" fmla="*/ 20 w 180"/>
                <a:gd name="T11" fmla="*/ 22 h 125"/>
                <a:gd name="T12" fmla="*/ 14 w 180"/>
                <a:gd name="T13" fmla="*/ 22 h 125"/>
                <a:gd name="T14" fmla="*/ 14 w 180"/>
                <a:gd name="T15" fmla="*/ 27 h 125"/>
                <a:gd name="T16" fmla="*/ 14 w 180"/>
                <a:gd name="T17" fmla="*/ 32 h 125"/>
                <a:gd name="T18" fmla="*/ 10 w 180"/>
                <a:gd name="T19" fmla="*/ 32 h 125"/>
                <a:gd name="T20" fmla="*/ 5 w 180"/>
                <a:gd name="T21" fmla="*/ 32 h 125"/>
                <a:gd name="T22" fmla="*/ 5 w 180"/>
                <a:gd name="T23" fmla="*/ 27 h 125"/>
                <a:gd name="T24" fmla="*/ 5 w 180"/>
                <a:gd name="T25" fmla="*/ 22 h 125"/>
                <a:gd name="T26" fmla="*/ 5 w 180"/>
                <a:gd name="T27" fmla="*/ 18 h 125"/>
                <a:gd name="T28" fmla="*/ 0 w 180"/>
                <a:gd name="T29" fmla="*/ 9 h 125"/>
                <a:gd name="T30" fmla="*/ 5 w 180"/>
                <a:gd name="T31" fmla="*/ 9 h 125"/>
                <a:gd name="T32" fmla="*/ 10 w 180"/>
                <a:gd name="T33" fmla="*/ 9 h 125"/>
                <a:gd name="T34" fmla="*/ 10 w 180"/>
                <a:gd name="T35" fmla="*/ 5 h 125"/>
                <a:gd name="T36" fmla="*/ 14 w 180"/>
                <a:gd name="T37" fmla="*/ 5 h 125"/>
                <a:gd name="T38" fmla="*/ 14 w 180"/>
                <a:gd name="T39" fmla="*/ 0 h 125"/>
                <a:gd name="T40" fmla="*/ 24 w 180"/>
                <a:gd name="T41" fmla="*/ 5 h 125"/>
                <a:gd name="T42" fmla="*/ 29 w 180"/>
                <a:gd name="T43" fmla="*/ 5 h 125"/>
                <a:gd name="T44" fmla="*/ 45 w 180"/>
                <a:gd name="T45" fmla="*/ 5 h 125"/>
                <a:gd name="T46" fmla="*/ 45 w 180"/>
                <a:gd name="T47" fmla="*/ 9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125"/>
                <a:gd name="T74" fmla="*/ 180 w 180"/>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125">
                  <a:moveTo>
                    <a:pt x="180" y="36"/>
                  </a:moveTo>
                  <a:lnTo>
                    <a:pt x="159" y="36"/>
                  </a:lnTo>
                  <a:lnTo>
                    <a:pt x="140" y="36"/>
                  </a:lnTo>
                  <a:lnTo>
                    <a:pt x="119" y="71"/>
                  </a:lnTo>
                  <a:lnTo>
                    <a:pt x="119" y="88"/>
                  </a:lnTo>
                  <a:lnTo>
                    <a:pt x="78" y="88"/>
                  </a:lnTo>
                  <a:lnTo>
                    <a:pt x="59" y="88"/>
                  </a:lnTo>
                  <a:lnTo>
                    <a:pt x="59" y="105"/>
                  </a:lnTo>
                  <a:lnTo>
                    <a:pt x="59" y="125"/>
                  </a:lnTo>
                  <a:lnTo>
                    <a:pt x="40" y="125"/>
                  </a:lnTo>
                  <a:lnTo>
                    <a:pt x="19" y="125"/>
                  </a:lnTo>
                  <a:lnTo>
                    <a:pt x="19" y="105"/>
                  </a:lnTo>
                  <a:lnTo>
                    <a:pt x="19" y="88"/>
                  </a:lnTo>
                  <a:lnTo>
                    <a:pt x="19" y="71"/>
                  </a:lnTo>
                  <a:lnTo>
                    <a:pt x="0" y="36"/>
                  </a:lnTo>
                  <a:lnTo>
                    <a:pt x="19" y="36"/>
                  </a:lnTo>
                  <a:lnTo>
                    <a:pt x="40" y="36"/>
                  </a:lnTo>
                  <a:lnTo>
                    <a:pt x="40" y="19"/>
                  </a:lnTo>
                  <a:lnTo>
                    <a:pt x="59" y="19"/>
                  </a:lnTo>
                  <a:lnTo>
                    <a:pt x="59" y="0"/>
                  </a:lnTo>
                  <a:lnTo>
                    <a:pt x="99" y="19"/>
                  </a:lnTo>
                  <a:lnTo>
                    <a:pt x="119" y="19"/>
                  </a:lnTo>
                  <a:lnTo>
                    <a:pt x="180" y="19"/>
                  </a:lnTo>
                  <a:lnTo>
                    <a:pt x="180" y="3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55" name="Freeform 1053"/>
            <p:cNvSpPr>
              <a:spLocks/>
            </p:cNvSpPr>
            <p:nvPr/>
          </p:nvSpPr>
          <p:spPr bwMode="gray">
            <a:xfrm>
              <a:off x="1282" y="1357"/>
              <a:ext cx="20" cy="18"/>
            </a:xfrm>
            <a:custGeom>
              <a:avLst/>
              <a:gdLst>
                <a:gd name="T0" fmla="*/ 10 w 40"/>
                <a:gd name="T1" fmla="*/ 4 h 37"/>
                <a:gd name="T2" fmla="*/ 10 w 40"/>
                <a:gd name="T3" fmla="*/ 9 h 37"/>
                <a:gd name="T4" fmla="*/ 5 w 40"/>
                <a:gd name="T5" fmla="*/ 9 h 37"/>
                <a:gd name="T6" fmla="*/ 0 w 40"/>
                <a:gd name="T7" fmla="*/ 4 h 37"/>
                <a:gd name="T8" fmla="*/ 0 w 40"/>
                <a:gd name="T9" fmla="*/ 0 h 37"/>
                <a:gd name="T10" fmla="*/ 5 w 40"/>
                <a:gd name="T11" fmla="*/ 0 h 37"/>
                <a:gd name="T12" fmla="*/ 10 w 40"/>
                <a:gd name="T13" fmla="*/ 4 h 37"/>
                <a:gd name="T14" fmla="*/ 0 60000 65536"/>
                <a:gd name="T15" fmla="*/ 0 60000 65536"/>
                <a:gd name="T16" fmla="*/ 0 60000 65536"/>
                <a:gd name="T17" fmla="*/ 0 60000 65536"/>
                <a:gd name="T18" fmla="*/ 0 60000 65536"/>
                <a:gd name="T19" fmla="*/ 0 60000 65536"/>
                <a:gd name="T20" fmla="*/ 0 60000 65536"/>
                <a:gd name="T21" fmla="*/ 0 w 40"/>
                <a:gd name="T22" fmla="*/ 0 h 37"/>
                <a:gd name="T23" fmla="*/ 40 w 4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7">
                  <a:moveTo>
                    <a:pt x="40" y="17"/>
                  </a:moveTo>
                  <a:lnTo>
                    <a:pt x="40" y="37"/>
                  </a:lnTo>
                  <a:lnTo>
                    <a:pt x="19" y="37"/>
                  </a:lnTo>
                  <a:lnTo>
                    <a:pt x="0" y="17"/>
                  </a:lnTo>
                  <a:lnTo>
                    <a:pt x="0" y="0"/>
                  </a:lnTo>
                  <a:lnTo>
                    <a:pt x="19" y="0"/>
                  </a:lnTo>
                  <a:lnTo>
                    <a:pt x="4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6" name="Freeform 1054"/>
            <p:cNvSpPr>
              <a:spLocks/>
            </p:cNvSpPr>
            <p:nvPr/>
          </p:nvSpPr>
          <p:spPr bwMode="gray">
            <a:xfrm>
              <a:off x="1302" y="1420"/>
              <a:ext cx="21" cy="17"/>
            </a:xfrm>
            <a:custGeom>
              <a:avLst/>
              <a:gdLst>
                <a:gd name="T0" fmla="*/ 5 w 43"/>
                <a:gd name="T1" fmla="*/ 0 h 34"/>
                <a:gd name="T2" fmla="*/ 10 w 43"/>
                <a:gd name="T3" fmla="*/ 4 h 34"/>
                <a:gd name="T4" fmla="*/ 5 w 43"/>
                <a:gd name="T5" fmla="*/ 9 h 34"/>
                <a:gd name="T6" fmla="*/ 0 w 43"/>
                <a:gd name="T7" fmla="*/ 9 h 34"/>
                <a:gd name="T8" fmla="*/ 0 w 43"/>
                <a:gd name="T9" fmla="*/ 4 h 34"/>
                <a:gd name="T10" fmla="*/ 0 w 43"/>
                <a:gd name="T11" fmla="*/ 0 h 34"/>
                <a:gd name="T12" fmla="*/ 5 w 43"/>
                <a:gd name="T13" fmla="*/ 0 h 34"/>
                <a:gd name="T14" fmla="*/ 0 60000 65536"/>
                <a:gd name="T15" fmla="*/ 0 60000 65536"/>
                <a:gd name="T16" fmla="*/ 0 60000 65536"/>
                <a:gd name="T17" fmla="*/ 0 60000 65536"/>
                <a:gd name="T18" fmla="*/ 0 60000 65536"/>
                <a:gd name="T19" fmla="*/ 0 60000 65536"/>
                <a:gd name="T20" fmla="*/ 0 60000 65536"/>
                <a:gd name="T21" fmla="*/ 0 w 43"/>
                <a:gd name="T22" fmla="*/ 0 h 34"/>
                <a:gd name="T23" fmla="*/ 43 w 4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4">
                  <a:moveTo>
                    <a:pt x="21" y="0"/>
                  </a:moveTo>
                  <a:lnTo>
                    <a:pt x="43" y="17"/>
                  </a:lnTo>
                  <a:lnTo>
                    <a:pt x="21" y="34"/>
                  </a:lnTo>
                  <a:lnTo>
                    <a:pt x="0" y="34"/>
                  </a:lnTo>
                  <a:lnTo>
                    <a:pt x="0" y="17"/>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7" name="Freeform 1055"/>
            <p:cNvSpPr>
              <a:spLocks/>
            </p:cNvSpPr>
            <p:nvPr/>
          </p:nvSpPr>
          <p:spPr bwMode="gray">
            <a:xfrm>
              <a:off x="1291" y="1304"/>
              <a:ext cx="102" cy="53"/>
            </a:xfrm>
            <a:custGeom>
              <a:avLst/>
              <a:gdLst>
                <a:gd name="T0" fmla="*/ 36 w 204"/>
                <a:gd name="T1" fmla="*/ 22 h 105"/>
                <a:gd name="T2" fmla="*/ 26 w 204"/>
                <a:gd name="T3" fmla="*/ 18 h 105"/>
                <a:gd name="T4" fmla="*/ 21 w 204"/>
                <a:gd name="T5" fmla="*/ 18 h 105"/>
                <a:gd name="T6" fmla="*/ 16 w 204"/>
                <a:gd name="T7" fmla="*/ 18 h 105"/>
                <a:gd name="T8" fmla="*/ 11 w 204"/>
                <a:gd name="T9" fmla="*/ 18 h 105"/>
                <a:gd name="T10" fmla="*/ 6 w 204"/>
                <a:gd name="T11" fmla="*/ 18 h 105"/>
                <a:gd name="T12" fmla="*/ 6 w 204"/>
                <a:gd name="T13" fmla="*/ 13 h 105"/>
                <a:gd name="T14" fmla="*/ 11 w 204"/>
                <a:gd name="T15" fmla="*/ 13 h 105"/>
                <a:gd name="T16" fmla="*/ 6 w 204"/>
                <a:gd name="T17" fmla="*/ 13 h 105"/>
                <a:gd name="T18" fmla="*/ 6 w 204"/>
                <a:gd name="T19" fmla="*/ 9 h 105"/>
                <a:gd name="T20" fmla="*/ 0 w 204"/>
                <a:gd name="T21" fmla="*/ 9 h 105"/>
                <a:gd name="T22" fmla="*/ 0 w 204"/>
                <a:gd name="T23" fmla="*/ 4 h 105"/>
                <a:gd name="T24" fmla="*/ 6 w 204"/>
                <a:gd name="T25" fmla="*/ 4 h 105"/>
                <a:gd name="T26" fmla="*/ 6 w 204"/>
                <a:gd name="T27" fmla="*/ 0 h 105"/>
                <a:gd name="T28" fmla="*/ 11 w 204"/>
                <a:gd name="T29" fmla="*/ 4 h 105"/>
                <a:gd name="T30" fmla="*/ 16 w 204"/>
                <a:gd name="T31" fmla="*/ 4 h 105"/>
                <a:gd name="T32" fmla="*/ 21 w 204"/>
                <a:gd name="T33" fmla="*/ 9 h 105"/>
                <a:gd name="T34" fmla="*/ 21 w 204"/>
                <a:gd name="T35" fmla="*/ 4 h 105"/>
                <a:gd name="T36" fmla="*/ 26 w 204"/>
                <a:gd name="T37" fmla="*/ 4 h 105"/>
                <a:gd name="T38" fmla="*/ 30 w 204"/>
                <a:gd name="T39" fmla="*/ 9 h 105"/>
                <a:gd name="T40" fmla="*/ 30 w 204"/>
                <a:gd name="T41" fmla="*/ 13 h 105"/>
                <a:gd name="T42" fmla="*/ 36 w 204"/>
                <a:gd name="T43" fmla="*/ 13 h 105"/>
                <a:gd name="T44" fmla="*/ 36 w 204"/>
                <a:gd name="T45" fmla="*/ 9 h 105"/>
                <a:gd name="T46" fmla="*/ 41 w 204"/>
                <a:gd name="T47" fmla="*/ 9 h 105"/>
                <a:gd name="T48" fmla="*/ 41 w 204"/>
                <a:gd name="T49" fmla="*/ 13 h 105"/>
                <a:gd name="T50" fmla="*/ 46 w 204"/>
                <a:gd name="T51" fmla="*/ 13 h 105"/>
                <a:gd name="T52" fmla="*/ 41 w 204"/>
                <a:gd name="T53" fmla="*/ 13 h 105"/>
                <a:gd name="T54" fmla="*/ 46 w 204"/>
                <a:gd name="T55" fmla="*/ 18 h 105"/>
                <a:gd name="T56" fmla="*/ 51 w 204"/>
                <a:gd name="T57" fmla="*/ 22 h 105"/>
                <a:gd name="T58" fmla="*/ 51 w 204"/>
                <a:gd name="T59" fmla="*/ 27 h 105"/>
                <a:gd name="T60" fmla="*/ 46 w 204"/>
                <a:gd name="T61" fmla="*/ 27 h 105"/>
                <a:gd name="T62" fmla="*/ 41 w 204"/>
                <a:gd name="T63" fmla="*/ 27 h 105"/>
                <a:gd name="T64" fmla="*/ 41 w 204"/>
                <a:gd name="T65" fmla="*/ 22 h 105"/>
                <a:gd name="T66" fmla="*/ 36 w 204"/>
                <a:gd name="T67" fmla="*/ 22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105"/>
                <a:gd name="T104" fmla="*/ 204 w 204"/>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105">
                  <a:moveTo>
                    <a:pt x="142" y="88"/>
                  </a:moveTo>
                  <a:lnTo>
                    <a:pt x="104" y="69"/>
                  </a:lnTo>
                  <a:lnTo>
                    <a:pt x="83" y="69"/>
                  </a:lnTo>
                  <a:lnTo>
                    <a:pt x="64" y="69"/>
                  </a:lnTo>
                  <a:lnTo>
                    <a:pt x="42" y="69"/>
                  </a:lnTo>
                  <a:lnTo>
                    <a:pt x="21" y="69"/>
                  </a:lnTo>
                  <a:lnTo>
                    <a:pt x="21" y="51"/>
                  </a:lnTo>
                  <a:lnTo>
                    <a:pt x="42" y="51"/>
                  </a:lnTo>
                  <a:lnTo>
                    <a:pt x="21" y="51"/>
                  </a:lnTo>
                  <a:lnTo>
                    <a:pt x="21" y="34"/>
                  </a:lnTo>
                  <a:lnTo>
                    <a:pt x="0" y="34"/>
                  </a:lnTo>
                  <a:lnTo>
                    <a:pt x="0" y="15"/>
                  </a:lnTo>
                  <a:lnTo>
                    <a:pt x="21" y="15"/>
                  </a:lnTo>
                  <a:lnTo>
                    <a:pt x="21" y="0"/>
                  </a:lnTo>
                  <a:lnTo>
                    <a:pt x="42" y="15"/>
                  </a:lnTo>
                  <a:lnTo>
                    <a:pt x="64" y="15"/>
                  </a:lnTo>
                  <a:lnTo>
                    <a:pt x="83" y="34"/>
                  </a:lnTo>
                  <a:lnTo>
                    <a:pt x="83" y="15"/>
                  </a:lnTo>
                  <a:lnTo>
                    <a:pt x="104" y="15"/>
                  </a:lnTo>
                  <a:lnTo>
                    <a:pt x="123" y="34"/>
                  </a:lnTo>
                  <a:lnTo>
                    <a:pt x="123" y="51"/>
                  </a:lnTo>
                  <a:lnTo>
                    <a:pt x="142" y="51"/>
                  </a:lnTo>
                  <a:lnTo>
                    <a:pt x="142" y="34"/>
                  </a:lnTo>
                  <a:lnTo>
                    <a:pt x="163" y="34"/>
                  </a:lnTo>
                  <a:lnTo>
                    <a:pt x="163" y="51"/>
                  </a:lnTo>
                  <a:lnTo>
                    <a:pt x="183" y="51"/>
                  </a:lnTo>
                  <a:lnTo>
                    <a:pt x="163" y="51"/>
                  </a:lnTo>
                  <a:lnTo>
                    <a:pt x="183" y="69"/>
                  </a:lnTo>
                  <a:lnTo>
                    <a:pt x="204" y="88"/>
                  </a:lnTo>
                  <a:lnTo>
                    <a:pt x="204" y="105"/>
                  </a:lnTo>
                  <a:lnTo>
                    <a:pt x="183" y="105"/>
                  </a:lnTo>
                  <a:lnTo>
                    <a:pt x="163" y="105"/>
                  </a:lnTo>
                  <a:lnTo>
                    <a:pt x="163" y="88"/>
                  </a:lnTo>
                  <a:lnTo>
                    <a:pt x="142" y="88"/>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58" name="Freeform 1056"/>
            <p:cNvSpPr>
              <a:spLocks/>
            </p:cNvSpPr>
            <p:nvPr/>
          </p:nvSpPr>
          <p:spPr bwMode="gray">
            <a:xfrm>
              <a:off x="1432" y="1375"/>
              <a:ext cx="272" cy="72"/>
            </a:xfrm>
            <a:custGeom>
              <a:avLst/>
              <a:gdLst>
                <a:gd name="T0" fmla="*/ 131 w 544"/>
                <a:gd name="T1" fmla="*/ 26 h 144"/>
                <a:gd name="T2" fmla="*/ 131 w 544"/>
                <a:gd name="T3" fmla="*/ 31 h 144"/>
                <a:gd name="T4" fmla="*/ 136 w 544"/>
                <a:gd name="T5" fmla="*/ 31 h 144"/>
                <a:gd name="T6" fmla="*/ 131 w 544"/>
                <a:gd name="T7" fmla="*/ 36 h 144"/>
                <a:gd name="T8" fmla="*/ 120 w 544"/>
                <a:gd name="T9" fmla="*/ 36 h 144"/>
                <a:gd name="T10" fmla="*/ 111 w 544"/>
                <a:gd name="T11" fmla="*/ 36 h 144"/>
                <a:gd name="T12" fmla="*/ 105 w 544"/>
                <a:gd name="T13" fmla="*/ 36 h 144"/>
                <a:gd name="T14" fmla="*/ 101 w 544"/>
                <a:gd name="T15" fmla="*/ 36 h 144"/>
                <a:gd name="T16" fmla="*/ 90 w 544"/>
                <a:gd name="T17" fmla="*/ 36 h 144"/>
                <a:gd name="T18" fmla="*/ 80 w 544"/>
                <a:gd name="T19" fmla="*/ 36 h 144"/>
                <a:gd name="T20" fmla="*/ 76 w 544"/>
                <a:gd name="T21" fmla="*/ 36 h 144"/>
                <a:gd name="T22" fmla="*/ 70 w 544"/>
                <a:gd name="T23" fmla="*/ 36 h 144"/>
                <a:gd name="T24" fmla="*/ 66 w 544"/>
                <a:gd name="T25" fmla="*/ 36 h 144"/>
                <a:gd name="T26" fmla="*/ 60 w 544"/>
                <a:gd name="T27" fmla="*/ 36 h 144"/>
                <a:gd name="T28" fmla="*/ 55 w 544"/>
                <a:gd name="T29" fmla="*/ 36 h 144"/>
                <a:gd name="T30" fmla="*/ 45 w 544"/>
                <a:gd name="T31" fmla="*/ 36 h 144"/>
                <a:gd name="T32" fmla="*/ 35 w 544"/>
                <a:gd name="T33" fmla="*/ 31 h 144"/>
                <a:gd name="T34" fmla="*/ 30 w 544"/>
                <a:gd name="T35" fmla="*/ 26 h 144"/>
                <a:gd name="T36" fmla="*/ 35 w 544"/>
                <a:gd name="T37" fmla="*/ 26 h 144"/>
                <a:gd name="T38" fmla="*/ 35 w 544"/>
                <a:gd name="T39" fmla="*/ 22 h 144"/>
                <a:gd name="T40" fmla="*/ 30 w 544"/>
                <a:gd name="T41" fmla="*/ 22 h 144"/>
                <a:gd name="T42" fmla="*/ 25 w 544"/>
                <a:gd name="T43" fmla="*/ 13 h 144"/>
                <a:gd name="T44" fmla="*/ 25 w 544"/>
                <a:gd name="T45" fmla="*/ 9 h 144"/>
                <a:gd name="T46" fmla="*/ 20 w 544"/>
                <a:gd name="T47" fmla="*/ 13 h 144"/>
                <a:gd name="T48" fmla="*/ 10 w 544"/>
                <a:gd name="T49" fmla="*/ 9 h 144"/>
                <a:gd name="T50" fmla="*/ 5 w 544"/>
                <a:gd name="T51" fmla="*/ 5 h 144"/>
                <a:gd name="T52" fmla="*/ 0 w 544"/>
                <a:gd name="T53" fmla="*/ 5 h 144"/>
                <a:gd name="T54" fmla="*/ 5 w 544"/>
                <a:gd name="T55" fmla="*/ 5 h 144"/>
                <a:gd name="T56" fmla="*/ 5 w 544"/>
                <a:gd name="T57" fmla="*/ 0 h 144"/>
                <a:gd name="T58" fmla="*/ 20 w 544"/>
                <a:gd name="T59" fmla="*/ 5 h 144"/>
                <a:gd name="T60" fmla="*/ 30 w 544"/>
                <a:gd name="T61" fmla="*/ 9 h 144"/>
                <a:gd name="T62" fmla="*/ 35 w 544"/>
                <a:gd name="T63" fmla="*/ 9 h 144"/>
                <a:gd name="T64" fmla="*/ 35 w 544"/>
                <a:gd name="T65" fmla="*/ 5 h 144"/>
                <a:gd name="T66" fmla="*/ 40 w 544"/>
                <a:gd name="T67" fmla="*/ 5 h 144"/>
                <a:gd name="T68" fmla="*/ 40 w 544"/>
                <a:gd name="T69" fmla="*/ 9 h 144"/>
                <a:gd name="T70" fmla="*/ 50 w 544"/>
                <a:gd name="T71" fmla="*/ 13 h 144"/>
                <a:gd name="T72" fmla="*/ 55 w 544"/>
                <a:gd name="T73" fmla="*/ 13 h 144"/>
                <a:gd name="T74" fmla="*/ 45 w 544"/>
                <a:gd name="T75" fmla="*/ 13 h 144"/>
                <a:gd name="T76" fmla="*/ 40 w 544"/>
                <a:gd name="T77" fmla="*/ 13 h 144"/>
                <a:gd name="T78" fmla="*/ 45 w 544"/>
                <a:gd name="T79" fmla="*/ 22 h 144"/>
                <a:gd name="T80" fmla="*/ 50 w 544"/>
                <a:gd name="T81" fmla="*/ 22 h 144"/>
                <a:gd name="T82" fmla="*/ 55 w 544"/>
                <a:gd name="T83" fmla="*/ 22 h 144"/>
                <a:gd name="T84" fmla="*/ 66 w 544"/>
                <a:gd name="T85" fmla="*/ 22 h 144"/>
                <a:gd name="T86" fmla="*/ 70 w 544"/>
                <a:gd name="T87" fmla="*/ 26 h 144"/>
                <a:gd name="T88" fmla="*/ 76 w 544"/>
                <a:gd name="T89" fmla="*/ 26 h 144"/>
                <a:gd name="T90" fmla="*/ 85 w 544"/>
                <a:gd name="T91" fmla="*/ 22 h 144"/>
                <a:gd name="T92" fmla="*/ 101 w 544"/>
                <a:gd name="T93" fmla="*/ 22 h 144"/>
                <a:gd name="T94" fmla="*/ 111 w 544"/>
                <a:gd name="T95" fmla="*/ 22 h 144"/>
                <a:gd name="T96" fmla="*/ 120 w 544"/>
                <a:gd name="T97" fmla="*/ 22 h 144"/>
                <a:gd name="T98" fmla="*/ 125 w 544"/>
                <a:gd name="T99" fmla="*/ 22 h 144"/>
                <a:gd name="T100" fmla="*/ 136 w 544"/>
                <a:gd name="T101" fmla="*/ 26 h 144"/>
                <a:gd name="T102" fmla="*/ 131 w 544"/>
                <a:gd name="T103" fmla="*/ 26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144"/>
                <a:gd name="T158" fmla="*/ 544 w 544"/>
                <a:gd name="T159" fmla="*/ 144 h 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144">
                  <a:moveTo>
                    <a:pt x="523" y="107"/>
                  </a:moveTo>
                  <a:lnTo>
                    <a:pt x="523" y="124"/>
                  </a:lnTo>
                  <a:lnTo>
                    <a:pt x="544" y="124"/>
                  </a:lnTo>
                  <a:lnTo>
                    <a:pt x="523" y="144"/>
                  </a:lnTo>
                  <a:lnTo>
                    <a:pt x="482" y="144"/>
                  </a:lnTo>
                  <a:lnTo>
                    <a:pt x="444" y="144"/>
                  </a:lnTo>
                  <a:lnTo>
                    <a:pt x="423" y="144"/>
                  </a:lnTo>
                  <a:lnTo>
                    <a:pt x="404" y="144"/>
                  </a:lnTo>
                  <a:lnTo>
                    <a:pt x="363" y="144"/>
                  </a:lnTo>
                  <a:lnTo>
                    <a:pt x="323" y="144"/>
                  </a:lnTo>
                  <a:lnTo>
                    <a:pt x="304" y="144"/>
                  </a:lnTo>
                  <a:lnTo>
                    <a:pt x="283" y="144"/>
                  </a:lnTo>
                  <a:lnTo>
                    <a:pt x="263" y="144"/>
                  </a:lnTo>
                  <a:lnTo>
                    <a:pt x="242" y="144"/>
                  </a:lnTo>
                  <a:lnTo>
                    <a:pt x="221" y="144"/>
                  </a:lnTo>
                  <a:lnTo>
                    <a:pt x="181" y="144"/>
                  </a:lnTo>
                  <a:lnTo>
                    <a:pt x="141" y="124"/>
                  </a:lnTo>
                  <a:lnTo>
                    <a:pt x="121" y="107"/>
                  </a:lnTo>
                  <a:lnTo>
                    <a:pt x="141" y="107"/>
                  </a:lnTo>
                  <a:lnTo>
                    <a:pt x="141" y="90"/>
                  </a:lnTo>
                  <a:lnTo>
                    <a:pt x="121" y="90"/>
                  </a:lnTo>
                  <a:lnTo>
                    <a:pt x="100" y="53"/>
                  </a:lnTo>
                  <a:lnTo>
                    <a:pt x="100" y="36"/>
                  </a:lnTo>
                  <a:lnTo>
                    <a:pt x="81" y="53"/>
                  </a:lnTo>
                  <a:lnTo>
                    <a:pt x="41" y="36"/>
                  </a:lnTo>
                  <a:lnTo>
                    <a:pt x="22" y="17"/>
                  </a:lnTo>
                  <a:lnTo>
                    <a:pt x="0" y="17"/>
                  </a:lnTo>
                  <a:lnTo>
                    <a:pt x="22" y="17"/>
                  </a:lnTo>
                  <a:lnTo>
                    <a:pt x="22" y="0"/>
                  </a:lnTo>
                  <a:lnTo>
                    <a:pt x="81" y="17"/>
                  </a:lnTo>
                  <a:lnTo>
                    <a:pt x="121" y="36"/>
                  </a:lnTo>
                  <a:lnTo>
                    <a:pt x="141" y="36"/>
                  </a:lnTo>
                  <a:lnTo>
                    <a:pt x="141" y="17"/>
                  </a:lnTo>
                  <a:lnTo>
                    <a:pt x="162" y="17"/>
                  </a:lnTo>
                  <a:lnTo>
                    <a:pt x="162" y="36"/>
                  </a:lnTo>
                  <a:lnTo>
                    <a:pt x="202" y="53"/>
                  </a:lnTo>
                  <a:lnTo>
                    <a:pt x="221" y="53"/>
                  </a:lnTo>
                  <a:lnTo>
                    <a:pt x="181" y="53"/>
                  </a:lnTo>
                  <a:lnTo>
                    <a:pt x="162" y="53"/>
                  </a:lnTo>
                  <a:lnTo>
                    <a:pt x="181" y="90"/>
                  </a:lnTo>
                  <a:lnTo>
                    <a:pt x="202" y="90"/>
                  </a:lnTo>
                  <a:lnTo>
                    <a:pt x="221" y="90"/>
                  </a:lnTo>
                  <a:lnTo>
                    <a:pt x="263" y="90"/>
                  </a:lnTo>
                  <a:lnTo>
                    <a:pt x="283" y="107"/>
                  </a:lnTo>
                  <a:lnTo>
                    <a:pt x="304" y="107"/>
                  </a:lnTo>
                  <a:lnTo>
                    <a:pt x="342" y="90"/>
                  </a:lnTo>
                  <a:lnTo>
                    <a:pt x="404" y="90"/>
                  </a:lnTo>
                  <a:lnTo>
                    <a:pt x="444" y="90"/>
                  </a:lnTo>
                  <a:lnTo>
                    <a:pt x="482" y="90"/>
                  </a:lnTo>
                  <a:lnTo>
                    <a:pt x="503" y="90"/>
                  </a:lnTo>
                  <a:lnTo>
                    <a:pt x="544" y="107"/>
                  </a:lnTo>
                  <a:lnTo>
                    <a:pt x="523" y="107"/>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59" name="Freeform 1057"/>
            <p:cNvSpPr>
              <a:spLocks/>
            </p:cNvSpPr>
            <p:nvPr/>
          </p:nvSpPr>
          <p:spPr bwMode="gray">
            <a:xfrm>
              <a:off x="1432" y="1420"/>
              <a:ext cx="50" cy="27"/>
            </a:xfrm>
            <a:custGeom>
              <a:avLst/>
              <a:gdLst>
                <a:gd name="T0" fmla="*/ 6 w 100"/>
                <a:gd name="T1" fmla="*/ 5 h 54"/>
                <a:gd name="T2" fmla="*/ 6 w 100"/>
                <a:gd name="T3" fmla="*/ 0 h 54"/>
                <a:gd name="T4" fmla="*/ 15 w 100"/>
                <a:gd name="T5" fmla="*/ 0 h 54"/>
                <a:gd name="T6" fmla="*/ 21 w 100"/>
                <a:gd name="T7" fmla="*/ 0 h 54"/>
                <a:gd name="T8" fmla="*/ 21 w 100"/>
                <a:gd name="T9" fmla="*/ 5 h 54"/>
                <a:gd name="T10" fmla="*/ 25 w 100"/>
                <a:gd name="T11" fmla="*/ 9 h 54"/>
                <a:gd name="T12" fmla="*/ 21 w 100"/>
                <a:gd name="T13" fmla="*/ 14 h 54"/>
                <a:gd name="T14" fmla="*/ 15 w 100"/>
                <a:gd name="T15" fmla="*/ 14 h 54"/>
                <a:gd name="T16" fmla="*/ 6 w 100"/>
                <a:gd name="T17" fmla="*/ 9 h 54"/>
                <a:gd name="T18" fmla="*/ 0 w 100"/>
                <a:gd name="T19" fmla="*/ 9 h 54"/>
                <a:gd name="T20" fmla="*/ 6 w 100"/>
                <a:gd name="T21" fmla="*/ 5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4"/>
                <a:gd name="T35" fmla="*/ 100 w 10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4">
                  <a:moveTo>
                    <a:pt x="22" y="17"/>
                  </a:moveTo>
                  <a:lnTo>
                    <a:pt x="22" y="0"/>
                  </a:lnTo>
                  <a:lnTo>
                    <a:pt x="62" y="0"/>
                  </a:lnTo>
                  <a:lnTo>
                    <a:pt x="81" y="0"/>
                  </a:lnTo>
                  <a:lnTo>
                    <a:pt x="81" y="17"/>
                  </a:lnTo>
                  <a:lnTo>
                    <a:pt x="100" y="34"/>
                  </a:lnTo>
                  <a:lnTo>
                    <a:pt x="81" y="54"/>
                  </a:lnTo>
                  <a:lnTo>
                    <a:pt x="62" y="54"/>
                  </a:lnTo>
                  <a:lnTo>
                    <a:pt x="22" y="34"/>
                  </a:lnTo>
                  <a:lnTo>
                    <a:pt x="0" y="34"/>
                  </a:lnTo>
                  <a:lnTo>
                    <a:pt x="22"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0" name="Freeform 1058"/>
            <p:cNvSpPr>
              <a:spLocks/>
            </p:cNvSpPr>
            <p:nvPr/>
          </p:nvSpPr>
          <p:spPr bwMode="gray">
            <a:xfrm>
              <a:off x="1402" y="1321"/>
              <a:ext cx="61" cy="36"/>
            </a:xfrm>
            <a:custGeom>
              <a:avLst/>
              <a:gdLst>
                <a:gd name="T0" fmla="*/ 10 w 121"/>
                <a:gd name="T1" fmla="*/ 18 h 71"/>
                <a:gd name="T2" fmla="*/ 10 w 121"/>
                <a:gd name="T3" fmla="*/ 14 h 71"/>
                <a:gd name="T4" fmla="*/ 6 w 121"/>
                <a:gd name="T5" fmla="*/ 9 h 71"/>
                <a:gd name="T6" fmla="*/ 0 w 121"/>
                <a:gd name="T7" fmla="*/ 5 h 71"/>
                <a:gd name="T8" fmla="*/ 6 w 121"/>
                <a:gd name="T9" fmla="*/ 0 h 71"/>
                <a:gd name="T10" fmla="*/ 10 w 121"/>
                <a:gd name="T11" fmla="*/ 0 h 71"/>
                <a:gd name="T12" fmla="*/ 10 w 121"/>
                <a:gd name="T13" fmla="*/ 5 h 71"/>
                <a:gd name="T14" fmla="*/ 15 w 121"/>
                <a:gd name="T15" fmla="*/ 5 h 71"/>
                <a:gd name="T16" fmla="*/ 21 w 121"/>
                <a:gd name="T17" fmla="*/ 5 h 71"/>
                <a:gd name="T18" fmla="*/ 25 w 121"/>
                <a:gd name="T19" fmla="*/ 5 h 71"/>
                <a:gd name="T20" fmla="*/ 31 w 121"/>
                <a:gd name="T21" fmla="*/ 9 h 71"/>
                <a:gd name="T22" fmla="*/ 25 w 121"/>
                <a:gd name="T23" fmla="*/ 9 h 71"/>
                <a:gd name="T24" fmla="*/ 25 w 121"/>
                <a:gd name="T25" fmla="*/ 14 h 71"/>
                <a:gd name="T26" fmla="*/ 31 w 121"/>
                <a:gd name="T27" fmla="*/ 18 h 71"/>
                <a:gd name="T28" fmla="*/ 21 w 121"/>
                <a:gd name="T29" fmla="*/ 18 h 71"/>
                <a:gd name="T30" fmla="*/ 10 w 121"/>
                <a:gd name="T31" fmla="*/ 18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1"/>
                <a:gd name="T50" fmla="*/ 121 w 12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1">
                  <a:moveTo>
                    <a:pt x="40" y="71"/>
                  </a:moveTo>
                  <a:lnTo>
                    <a:pt x="40" y="54"/>
                  </a:lnTo>
                  <a:lnTo>
                    <a:pt x="21" y="35"/>
                  </a:lnTo>
                  <a:lnTo>
                    <a:pt x="0" y="17"/>
                  </a:lnTo>
                  <a:lnTo>
                    <a:pt x="21" y="0"/>
                  </a:lnTo>
                  <a:lnTo>
                    <a:pt x="40" y="0"/>
                  </a:lnTo>
                  <a:lnTo>
                    <a:pt x="40" y="17"/>
                  </a:lnTo>
                  <a:lnTo>
                    <a:pt x="59" y="17"/>
                  </a:lnTo>
                  <a:lnTo>
                    <a:pt x="81" y="17"/>
                  </a:lnTo>
                  <a:lnTo>
                    <a:pt x="100" y="17"/>
                  </a:lnTo>
                  <a:lnTo>
                    <a:pt x="121" y="35"/>
                  </a:lnTo>
                  <a:lnTo>
                    <a:pt x="100" y="35"/>
                  </a:lnTo>
                  <a:lnTo>
                    <a:pt x="100" y="54"/>
                  </a:lnTo>
                  <a:lnTo>
                    <a:pt x="121" y="71"/>
                  </a:lnTo>
                  <a:lnTo>
                    <a:pt x="81" y="71"/>
                  </a:lnTo>
                  <a:lnTo>
                    <a:pt x="40" y="71"/>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61" name="Freeform 1059"/>
            <p:cNvSpPr>
              <a:spLocks/>
            </p:cNvSpPr>
            <p:nvPr/>
          </p:nvSpPr>
          <p:spPr bwMode="gray">
            <a:xfrm>
              <a:off x="1382" y="1286"/>
              <a:ext cx="20" cy="9"/>
            </a:xfrm>
            <a:custGeom>
              <a:avLst/>
              <a:gdLst>
                <a:gd name="T0" fmla="*/ 10 w 40"/>
                <a:gd name="T1" fmla="*/ 0 h 19"/>
                <a:gd name="T2" fmla="*/ 10 w 40"/>
                <a:gd name="T3" fmla="*/ 4 h 19"/>
                <a:gd name="T4" fmla="*/ 5 w 40"/>
                <a:gd name="T5" fmla="*/ 4 h 19"/>
                <a:gd name="T6" fmla="*/ 0 w 40"/>
                <a:gd name="T7" fmla="*/ 0 h 19"/>
                <a:gd name="T8" fmla="*/ 5 w 40"/>
                <a:gd name="T9" fmla="*/ 0 h 19"/>
                <a:gd name="T10" fmla="*/ 10 w 40"/>
                <a:gd name="T11" fmla="*/ 0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40" y="0"/>
                  </a:moveTo>
                  <a:lnTo>
                    <a:pt x="40" y="19"/>
                  </a:lnTo>
                  <a:lnTo>
                    <a:pt x="21" y="19"/>
                  </a:lnTo>
                  <a:lnTo>
                    <a:pt x="0" y="0"/>
                  </a:lnTo>
                  <a:lnTo>
                    <a:pt x="21" y="0"/>
                  </a:lnTo>
                  <a:lnTo>
                    <a:pt x="4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2" name="Freeform 1060"/>
            <p:cNvSpPr>
              <a:spLocks/>
            </p:cNvSpPr>
            <p:nvPr/>
          </p:nvSpPr>
          <p:spPr bwMode="gray">
            <a:xfrm>
              <a:off x="1443" y="1240"/>
              <a:ext cx="160" cy="108"/>
            </a:xfrm>
            <a:custGeom>
              <a:avLst/>
              <a:gdLst>
                <a:gd name="T0" fmla="*/ 60 w 320"/>
                <a:gd name="T1" fmla="*/ 23 h 215"/>
                <a:gd name="T2" fmla="*/ 66 w 320"/>
                <a:gd name="T3" fmla="*/ 19 h 215"/>
                <a:gd name="T4" fmla="*/ 66 w 320"/>
                <a:gd name="T5" fmla="*/ 28 h 215"/>
                <a:gd name="T6" fmla="*/ 76 w 320"/>
                <a:gd name="T7" fmla="*/ 28 h 215"/>
                <a:gd name="T8" fmla="*/ 80 w 320"/>
                <a:gd name="T9" fmla="*/ 36 h 215"/>
                <a:gd name="T10" fmla="*/ 66 w 320"/>
                <a:gd name="T11" fmla="*/ 45 h 215"/>
                <a:gd name="T12" fmla="*/ 60 w 320"/>
                <a:gd name="T13" fmla="*/ 41 h 215"/>
                <a:gd name="T14" fmla="*/ 55 w 320"/>
                <a:gd name="T15" fmla="*/ 45 h 215"/>
                <a:gd name="T16" fmla="*/ 60 w 320"/>
                <a:gd name="T17" fmla="*/ 49 h 215"/>
                <a:gd name="T18" fmla="*/ 55 w 320"/>
                <a:gd name="T19" fmla="*/ 54 h 215"/>
                <a:gd name="T20" fmla="*/ 49 w 320"/>
                <a:gd name="T21" fmla="*/ 45 h 215"/>
                <a:gd name="T22" fmla="*/ 45 w 320"/>
                <a:gd name="T23" fmla="*/ 54 h 215"/>
                <a:gd name="T24" fmla="*/ 35 w 320"/>
                <a:gd name="T25" fmla="*/ 54 h 215"/>
                <a:gd name="T26" fmla="*/ 29 w 320"/>
                <a:gd name="T27" fmla="*/ 45 h 215"/>
                <a:gd name="T28" fmla="*/ 20 w 320"/>
                <a:gd name="T29" fmla="*/ 41 h 215"/>
                <a:gd name="T30" fmla="*/ 29 w 320"/>
                <a:gd name="T31" fmla="*/ 36 h 215"/>
                <a:gd name="T32" fmla="*/ 35 w 320"/>
                <a:gd name="T33" fmla="*/ 36 h 215"/>
                <a:gd name="T34" fmla="*/ 24 w 320"/>
                <a:gd name="T35" fmla="*/ 32 h 215"/>
                <a:gd name="T36" fmla="*/ 20 w 320"/>
                <a:gd name="T37" fmla="*/ 36 h 215"/>
                <a:gd name="T38" fmla="*/ 14 w 320"/>
                <a:gd name="T39" fmla="*/ 36 h 215"/>
                <a:gd name="T40" fmla="*/ 14 w 320"/>
                <a:gd name="T41" fmla="*/ 32 h 215"/>
                <a:gd name="T42" fmla="*/ 10 w 320"/>
                <a:gd name="T43" fmla="*/ 28 h 215"/>
                <a:gd name="T44" fmla="*/ 0 w 320"/>
                <a:gd name="T45" fmla="*/ 23 h 215"/>
                <a:gd name="T46" fmla="*/ 10 w 320"/>
                <a:gd name="T47" fmla="*/ 23 h 215"/>
                <a:gd name="T48" fmla="*/ 10 w 320"/>
                <a:gd name="T49" fmla="*/ 19 h 215"/>
                <a:gd name="T50" fmla="*/ 0 w 320"/>
                <a:gd name="T51" fmla="*/ 14 h 215"/>
                <a:gd name="T52" fmla="*/ 10 w 320"/>
                <a:gd name="T53" fmla="*/ 14 h 215"/>
                <a:gd name="T54" fmla="*/ 20 w 320"/>
                <a:gd name="T55" fmla="*/ 14 h 215"/>
                <a:gd name="T56" fmla="*/ 10 w 320"/>
                <a:gd name="T57" fmla="*/ 14 h 215"/>
                <a:gd name="T58" fmla="*/ 14 w 320"/>
                <a:gd name="T59" fmla="*/ 5 h 215"/>
                <a:gd name="T60" fmla="*/ 20 w 320"/>
                <a:gd name="T61" fmla="*/ 9 h 215"/>
                <a:gd name="T62" fmla="*/ 20 w 320"/>
                <a:gd name="T63" fmla="*/ 5 h 215"/>
                <a:gd name="T64" fmla="*/ 14 w 320"/>
                <a:gd name="T65" fmla="*/ 0 h 215"/>
                <a:gd name="T66" fmla="*/ 29 w 320"/>
                <a:gd name="T67" fmla="*/ 0 h 215"/>
                <a:gd name="T68" fmla="*/ 35 w 320"/>
                <a:gd name="T69" fmla="*/ 9 h 215"/>
                <a:gd name="T70" fmla="*/ 40 w 320"/>
                <a:gd name="T71" fmla="*/ 14 h 215"/>
                <a:gd name="T72" fmla="*/ 49 w 320"/>
                <a:gd name="T73" fmla="*/ 14 h 215"/>
                <a:gd name="T74" fmla="*/ 55 w 320"/>
                <a:gd name="T75" fmla="*/ 23 h 2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0"/>
                <a:gd name="T115" fmla="*/ 0 h 215"/>
                <a:gd name="T116" fmla="*/ 320 w 320"/>
                <a:gd name="T117" fmla="*/ 215 h 2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0" h="215">
                  <a:moveTo>
                    <a:pt x="220" y="90"/>
                  </a:moveTo>
                  <a:lnTo>
                    <a:pt x="241" y="90"/>
                  </a:lnTo>
                  <a:lnTo>
                    <a:pt x="241" y="73"/>
                  </a:lnTo>
                  <a:lnTo>
                    <a:pt x="261" y="73"/>
                  </a:lnTo>
                  <a:lnTo>
                    <a:pt x="261" y="90"/>
                  </a:lnTo>
                  <a:lnTo>
                    <a:pt x="261" y="109"/>
                  </a:lnTo>
                  <a:lnTo>
                    <a:pt x="282" y="109"/>
                  </a:lnTo>
                  <a:lnTo>
                    <a:pt x="301" y="109"/>
                  </a:lnTo>
                  <a:lnTo>
                    <a:pt x="320" y="127"/>
                  </a:lnTo>
                  <a:lnTo>
                    <a:pt x="320" y="142"/>
                  </a:lnTo>
                  <a:lnTo>
                    <a:pt x="282" y="161"/>
                  </a:lnTo>
                  <a:lnTo>
                    <a:pt x="261" y="178"/>
                  </a:lnTo>
                  <a:lnTo>
                    <a:pt x="241" y="178"/>
                  </a:lnTo>
                  <a:lnTo>
                    <a:pt x="241" y="161"/>
                  </a:lnTo>
                  <a:lnTo>
                    <a:pt x="241" y="178"/>
                  </a:lnTo>
                  <a:lnTo>
                    <a:pt x="220" y="178"/>
                  </a:lnTo>
                  <a:lnTo>
                    <a:pt x="241" y="178"/>
                  </a:lnTo>
                  <a:lnTo>
                    <a:pt x="241" y="196"/>
                  </a:lnTo>
                  <a:lnTo>
                    <a:pt x="220" y="196"/>
                  </a:lnTo>
                  <a:lnTo>
                    <a:pt x="220" y="215"/>
                  </a:lnTo>
                  <a:lnTo>
                    <a:pt x="199" y="196"/>
                  </a:lnTo>
                  <a:lnTo>
                    <a:pt x="199" y="178"/>
                  </a:lnTo>
                  <a:lnTo>
                    <a:pt x="180" y="196"/>
                  </a:lnTo>
                  <a:lnTo>
                    <a:pt x="180" y="215"/>
                  </a:lnTo>
                  <a:lnTo>
                    <a:pt x="159" y="215"/>
                  </a:lnTo>
                  <a:lnTo>
                    <a:pt x="140" y="215"/>
                  </a:lnTo>
                  <a:lnTo>
                    <a:pt x="119" y="196"/>
                  </a:lnTo>
                  <a:lnTo>
                    <a:pt x="119" y="178"/>
                  </a:lnTo>
                  <a:lnTo>
                    <a:pt x="78" y="178"/>
                  </a:lnTo>
                  <a:lnTo>
                    <a:pt x="78" y="161"/>
                  </a:lnTo>
                  <a:lnTo>
                    <a:pt x="99" y="142"/>
                  </a:lnTo>
                  <a:lnTo>
                    <a:pt x="119" y="142"/>
                  </a:lnTo>
                  <a:lnTo>
                    <a:pt x="159" y="142"/>
                  </a:lnTo>
                  <a:lnTo>
                    <a:pt x="140" y="142"/>
                  </a:lnTo>
                  <a:lnTo>
                    <a:pt x="119" y="127"/>
                  </a:lnTo>
                  <a:lnTo>
                    <a:pt x="99" y="127"/>
                  </a:lnTo>
                  <a:lnTo>
                    <a:pt x="99" y="142"/>
                  </a:lnTo>
                  <a:lnTo>
                    <a:pt x="78" y="142"/>
                  </a:lnTo>
                  <a:lnTo>
                    <a:pt x="59" y="127"/>
                  </a:lnTo>
                  <a:lnTo>
                    <a:pt x="59" y="142"/>
                  </a:lnTo>
                  <a:lnTo>
                    <a:pt x="40" y="127"/>
                  </a:lnTo>
                  <a:lnTo>
                    <a:pt x="59" y="127"/>
                  </a:lnTo>
                  <a:lnTo>
                    <a:pt x="59" y="109"/>
                  </a:lnTo>
                  <a:lnTo>
                    <a:pt x="40" y="109"/>
                  </a:lnTo>
                  <a:lnTo>
                    <a:pt x="0" y="109"/>
                  </a:lnTo>
                  <a:lnTo>
                    <a:pt x="0" y="90"/>
                  </a:lnTo>
                  <a:lnTo>
                    <a:pt x="19" y="90"/>
                  </a:lnTo>
                  <a:lnTo>
                    <a:pt x="40" y="90"/>
                  </a:lnTo>
                  <a:lnTo>
                    <a:pt x="59" y="90"/>
                  </a:lnTo>
                  <a:lnTo>
                    <a:pt x="40" y="73"/>
                  </a:lnTo>
                  <a:lnTo>
                    <a:pt x="19" y="73"/>
                  </a:lnTo>
                  <a:lnTo>
                    <a:pt x="0" y="54"/>
                  </a:lnTo>
                  <a:lnTo>
                    <a:pt x="19" y="54"/>
                  </a:lnTo>
                  <a:lnTo>
                    <a:pt x="40" y="54"/>
                  </a:lnTo>
                  <a:lnTo>
                    <a:pt x="59" y="54"/>
                  </a:lnTo>
                  <a:lnTo>
                    <a:pt x="78" y="54"/>
                  </a:lnTo>
                  <a:lnTo>
                    <a:pt x="59" y="54"/>
                  </a:lnTo>
                  <a:lnTo>
                    <a:pt x="40" y="54"/>
                  </a:lnTo>
                  <a:lnTo>
                    <a:pt x="40" y="36"/>
                  </a:lnTo>
                  <a:lnTo>
                    <a:pt x="59" y="19"/>
                  </a:lnTo>
                  <a:lnTo>
                    <a:pt x="59" y="36"/>
                  </a:lnTo>
                  <a:lnTo>
                    <a:pt x="78" y="36"/>
                  </a:lnTo>
                  <a:lnTo>
                    <a:pt x="99" y="36"/>
                  </a:lnTo>
                  <a:lnTo>
                    <a:pt x="78" y="19"/>
                  </a:lnTo>
                  <a:lnTo>
                    <a:pt x="59" y="19"/>
                  </a:lnTo>
                  <a:lnTo>
                    <a:pt x="59" y="0"/>
                  </a:lnTo>
                  <a:lnTo>
                    <a:pt x="78" y="0"/>
                  </a:lnTo>
                  <a:lnTo>
                    <a:pt x="119" y="0"/>
                  </a:lnTo>
                  <a:lnTo>
                    <a:pt x="119" y="19"/>
                  </a:lnTo>
                  <a:lnTo>
                    <a:pt x="140" y="36"/>
                  </a:lnTo>
                  <a:lnTo>
                    <a:pt x="140" y="54"/>
                  </a:lnTo>
                  <a:lnTo>
                    <a:pt x="159" y="54"/>
                  </a:lnTo>
                  <a:lnTo>
                    <a:pt x="180" y="54"/>
                  </a:lnTo>
                  <a:lnTo>
                    <a:pt x="199" y="54"/>
                  </a:lnTo>
                  <a:lnTo>
                    <a:pt x="220" y="73"/>
                  </a:lnTo>
                  <a:lnTo>
                    <a:pt x="220" y="9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3" name="Freeform 1061"/>
            <p:cNvSpPr>
              <a:spLocks/>
            </p:cNvSpPr>
            <p:nvPr/>
          </p:nvSpPr>
          <p:spPr bwMode="gray">
            <a:xfrm>
              <a:off x="1082" y="1474"/>
              <a:ext cx="291" cy="124"/>
            </a:xfrm>
            <a:custGeom>
              <a:avLst/>
              <a:gdLst>
                <a:gd name="T0" fmla="*/ 131 w 581"/>
                <a:gd name="T1" fmla="*/ 53 h 250"/>
                <a:gd name="T2" fmla="*/ 136 w 581"/>
                <a:gd name="T3" fmla="*/ 58 h 250"/>
                <a:gd name="T4" fmla="*/ 131 w 581"/>
                <a:gd name="T5" fmla="*/ 62 h 250"/>
                <a:gd name="T6" fmla="*/ 110 w 581"/>
                <a:gd name="T7" fmla="*/ 58 h 250"/>
                <a:gd name="T8" fmla="*/ 95 w 581"/>
                <a:gd name="T9" fmla="*/ 58 h 250"/>
                <a:gd name="T10" fmla="*/ 80 w 581"/>
                <a:gd name="T11" fmla="*/ 58 h 250"/>
                <a:gd name="T12" fmla="*/ 70 w 581"/>
                <a:gd name="T13" fmla="*/ 62 h 250"/>
                <a:gd name="T14" fmla="*/ 50 w 581"/>
                <a:gd name="T15" fmla="*/ 62 h 250"/>
                <a:gd name="T16" fmla="*/ 45 w 581"/>
                <a:gd name="T17" fmla="*/ 58 h 250"/>
                <a:gd name="T18" fmla="*/ 35 w 581"/>
                <a:gd name="T19" fmla="*/ 58 h 250"/>
                <a:gd name="T20" fmla="*/ 20 w 581"/>
                <a:gd name="T21" fmla="*/ 58 h 250"/>
                <a:gd name="T22" fmla="*/ 10 w 581"/>
                <a:gd name="T23" fmla="*/ 48 h 250"/>
                <a:gd name="T24" fmla="*/ 30 w 581"/>
                <a:gd name="T25" fmla="*/ 44 h 250"/>
                <a:gd name="T26" fmla="*/ 45 w 581"/>
                <a:gd name="T27" fmla="*/ 44 h 250"/>
                <a:gd name="T28" fmla="*/ 35 w 581"/>
                <a:gd name="T29" fmla="*/ 39 h 250"/>
                <a:gd name="T30" fmla="*/ 20 w 581"/>
                <a:gd name="T31" fmla="*/ 39 h 250"/>
                <a:gd name="T32" fmla="*/ 5 w 581"/>
                <a:gd name="T33" fmla="*/ 35 h 250"/>
                <a:gd name="T34" fmla="*/ 15 w 581"/>
                <a:gd name="T35" fmla="*/ 31 h 250"/>
                <a:gd name="T36" fmla="*/ 5 w 581"/>
                <a:gd name="T37" fmla="*/ 31 h 250"/>
                <a:gd name="T38" fmla="*/ 0 w 581"/>
                <a:gd name="T39" fmla="*/ 26 h 250"/>
                <a:gd name="T40" fmla="*/ 20 w 581"/>
                <a:gd name="T41" fmla="*/ 8 h 250"/>
                <a:gd name="T42" fmla="*/ 35 w 581"/>
                <a:gd name="T43" fmla="*/ 8 h 250"/>
                <a:gd name="T44" fmla="*/ 40 w 581"/>
                <a:gd name="T45" fmla="*/ 17 h 250"/>
                <a:gd name="T46" fmla="*/ 45 w 581"/>
                <a:gd name="T47" fmla="*/ 8 h 250"/>
                <a:gd name="T48" fmla="*/ 60 w 581"/>
                <a:gd name="T49" fmla="*/ 13 h 250"/>
                <a:gd name="T50" fmla="*/ 65 w 581"/>
                <a:gd name="T51" fmla="*/ 17 h 250"/>
                <a:gd name="T52" fmla="*/ 70 w 581"/>
                <a:gd name="T53" fmla="*/ 13 h 250"/>
                <a:gd name="T54" fmla="*/ 80 w 581"/>
                <a:gd name="T55" fmla="*/ 13 h 250"/>
                <a:gd name="T56" fmla="*/ 80 w 581"/>
                <a:gd name="T57" fmla="*/ 22 h 250"/>
                <a:gd name="T58" fmla="*/ 85 w 581"/>
                <a:gd name="T59" fmla="*/ 26 h 250"/>
                <a:gd name="T60" fmla="*/ 85 w 581"/>
                <a:gd name="T61" fmla="*/ 17 h 250"/>
                <a:gd name="T62" fmla="*/ 80 w 581"/>
                <a:gd name="T63" fmla="*/ 8 h 250"/>
                <a:gd name="T64" fmla="*/ 90 w 581"/>
                <a:gd name="T65" fmla="*/ 4 h 250"/>
                <a:gd name="T66" fmla="*/ 95 w 581"/>
                <a:gd name="T67" fmla="*/ 0 h 250"/>
                <a:gd name="T68" fmla="*/ 105 w 581"/>
                <a:gd name="T69" fmla="*/ 0 h 250"/>
                <a:gd name="T70" fmla="*/ 110 w 581"/>
                <a:gd name="T71" fmla="*/ 4 h 250"/>
                <a:gd name="T72" fmla="*/ 110 w 581"/>
                <a:gd name="T73" fmla="*/ 13 h 250"/>
                <a:gd name="T74" fmla="*/ 110 w 581"/>
                <a:gd name="T75" fmla="*/ 26 h 250"/>
                <a:gd name="T76" fmla="*/ 121 w 581"/>
                <a:gd name="T77" fmla="*/ 39 h 250"/>
                <a:gd name="T78" fmla="*/ 146 w 581"/>
                <a:gd name="T79" fmla="*/ 48 h 250"/>
                <a:gd name="T80" fmla="*/ 136 w 581"/>
                <a:gd name="T81" fmla="*/ 48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1"/>
                <a:gd name="T124" fmla="*/ 0 h 250"/>
                <a:gd name="T125" fmla="*/ 581 w 581"/>
                <a:gd name="T126" fmla="*/ 250 h 2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1" h="250">
                  <a:moveTo>
                    <a:pt x="522" y="196"/>
                  </a:moveTo>
                  <a:lnTo>
                    <a:pt x="522" y="213"/>
                  </a:lnTo>
                  <a:lnTo>
                    <a:pt x="522" y="233"/>
                  </a:lnTo>
                  <a:lnTo>
                    <a:pt x="541" y="233"/>
                  </a:lnTo>
                  <a:lnTo>
                    <a:pt x="522" y="233"/>
                  </a:lnTo>
                  <a:lnTo>
                    <a:pt x="522" y="250"/>
                  </a:lnTo>
                  <a:lnTo>
                    <a:pt x="482" y="250"/>
                  </a:lnTo>
                  <a:lnTo>
                    <a:pt x="439" y="233"/>
                  </a:lnTo>
                  <a:lnTo>
                    <a:pt x="418" y="233"/>
                  </a:lnTo>
                  <a:lnTo>
                    <a:pt x="380" y="233"/>
                  </a:lnTo>
                  <a:lnTo>
                    <a:pt x="359" y="233"/>
                  </a:lnTo>
                  <a:lnTo>
                    <a:pt x="318" y="233"/>
                  </a:lnTo>
                  <a:lnTo>
                    <a:pt x="318" y="250"/>
                  </a:lnTo>
                  <a:lnTo>
                    <a:pt x="280" y="250"/>
                  </a:lnTo>
                  <a:lnTo>
                    <a:pt x="240" y="250"/>
                  </a:lnTo>
                  <a:lnTo>
                    <a:pt x="199" y="250"/>
                  </a:lnTo>
                  <a:lnTo>
                    <a:pt x="178" y="250"/>
                  </a:lnTo>
                  <a:lnTo>
                    <a:pt x="178" y="233"/>
                  </a:lnTo>
                  <a:lnTo>
                    <a:pt x="159" y="233"/>
                  </a:lnTo>
                  <a:lnTo>
                    <a:pt x="140" y="233"/>
                  </a:lnTo>
                  <a:lnTo>
                    <a:pt x="119" y="233"/>
                  </a:lnTo>
                  <a:lnTo>
                    <a:pt x="78" y="233"/>
                  </a:lnTo>
                  <a:lnTo>
                    <a:pt x="59" y="213"/>
                  </a:lnTo>
                  <a:lnTo>
                    <a:pt x="40" y="196"/>
                  </a:lnTo>
                  <a:lnTo>
                    <a:pt x="78" y="179"/>
                  </a:lnTo>
                  <a:lnTo>
                    <a:pt x="119" y="179"/>
                  </a:lnTo>
                  <a:lnTo>
                    <a:pt x="159" y="179"/>
                  </a:lnTo>
                  <a:lnTo>
                    <a:pt x="178" y="179"/>
                  </a:lnTo>
                  <a:lnTo>
                    <a:pt x="178" y="160"/>
                  </a:lnTo>
                  <a:lnTo>
                    <a:pt x="140" y="160"/>
                  </a:lnTo>
                  <a:lnTo>
                    <a:pt x="119" y="160"/>
                  </a:lnTo>
                  <a:lnTo>
                    <a:pt x="78" y="160"/>
                  </a:lnTo>
                  <a:lnTo>
                    <a:pt x="40" y="160"/>
                  </a:lnTo>
                  <a:lnTo>
                    <a:pt x="19" y="142"/>
                  </a:lnTo>
                  <a:lnTo>
                    <a:pt x="40" y="125"/>
                  </a:lnTo>
                  <a:lnTo>
                    <a:pt x="59" y="125"/>
                  </a:lnTo>
                  <a:lnTo>
                    <a:pt x="40" y="125"/>
                  </a:lnTo>
                  <a:lnTo>
                    <a:pt x="19" y="125"/>
                  </a:lnTo>
                  <a:lnTo>
                    <a:pt x="0" y="125"/>
                  </a:lnTo>
                  <a:lnTo>
                    <a:pt x="0" y="106"/>
                  </a:lnTo>
                  <a:lnTo>
                    <a:pt x="19" y="69"/>
                  </a:lnTo>
                  <a:lnTo>
                    <a:pt x="78" y="35"/>
                  </a:lnTo>
                  <a:lnTo>
                    <a:pt x="140" y="16"/>
                  </a:lnTo>
                  <a:lnTo>
                    <a:pt x="140" y="35"/>
                  </a:lnTo>
                  <a:lnTo>
                    <a:pt x="159" y="52"/>
                  </a:lnTo>
                  <a:lnTo>
                    <a:pt x="159" y="69"/>
                  </a:lnTo>
                  <a:lnTo>
                    <a:pt x="159" y="52"/>
                  </a:lnTo>
                  <a:lnTo>
                    <a:pt x="178" y="35"/>
                  </a:lnTo>
                  <a:lnTo>
                    <a:pt x="219" y="52"/>
                  </a:lnTo>
                  <a:lnTo>
                    <a:pt x="240" y="52"/>
                  </a:lnTo>
                  <a:lnTo>
                    <a:pt x="240" y="69"/>
                  </a:lnTo>
                  <a:lnTo>
                    <a:pt x="259" y="69"/>
                  </a:lnTo>
                  <a:lnTo>
                    <a:pt x="259" y="52"/>
                  </a:lnTo>
                  <a:lnTo>
                    <a:pt x="280" y="52"/>
                  </a:lnTo>
                  <a:lnTo>
                    <a:pt x="299" y="52"/>
                  </a:lnTo>
                  <a:lnTo>
                    <a:pt x="318" y="52"/>
                  </a:lnTo>
                  <a:lnTo>
                    <a:pt x="318" y="69"/>
                  </a:lnTo>
                  <a:lnTo>
                    <a:pt x="318" y="89"/>
                  </a:lnTo>
                  <a:lnTo>
                    <a:pt x="318" y="106"/>
                  </a:lnTo>
                  <a:lnTo>
                    <a:pt x="340" y="106"/>
                  </a:lnTo>
                  <a:lnTo>
                    <a:pt x="359" y="106"/>
                  </a:lnTo>
                  <a:lnTo>
                    <a:pt x="340" y="69"/>
                  </a:lnTo>
                  <a:lnTo>
                    <a:pt x="340" y="52"/>
                  </a:lnTo>
                  <a:lnTo>
                    <a:pt x="318" y="35"/>
                  </a:lnTo>
                  <a:lnTo>
                    <a:pt x="340" y="16"/>
                  </a:lnTo>
                  <a:lnTo>
                    <a:pt x="359" y="16"/>
                  </a:lnTo>
                  <a:lnTo>
                    <a:pt x="380" y="16"/>
                  </a:lnTo>
                  <a:lnTo>
                    <a:pt x="380" y="0"/>
                  </a:lnTo>
                  <a:lnTo>
                    <a:pt x="399" y="0"/>
                  </a:lnTo>
                  <a:lnTo>
                    <a:pt x="418" y="0"/>
                  </a:lnTo>
                  <a:lnTo>
                    <a:pt x="439" y="0"/>
                  </a:lnTo>
                  <a:lnTo>
                    <a:pt x="439" y="16"/>
                  </a:lnTo>
                  <a:lnTo>
                    <a:pt x="439" y="35"/>
                  </a:lnTo>
                  <a:lnTo>
                    <a:pt x="439" y="52"/>
                  </a:lnTo>
                  <a:lnTo>
                    <a:pt x="439" y="69"/>
                  </a:lnTo>
                  <a:lnTo>
                    <a:pt x="439" y="106"/>
                  </a:lnTo>
                  <a:lnTo>
                    <a:pt x="460" y="125"/>
                  </a:lnTo>
                  <a:lnTo>
                    <a:pt x="482" y="160"/>
                  </a:lnTo>
                  <a:lnTo>
                    <a:pt x="522" y="179"/>
                  </a:lnTo>
                  <a:lnTo>
                    <a:pt x="581" y="196"/>
                  </a:lnTo>
                  <a:lnTo>
                    <a:pt x="560" y="196"/>
                  </a:lnTo>
                  <a:lnTo>
                    <a:pt x="541" y="196"/>
                  </a:lnTo>
                  <a:lnTo>
                    <a:pt x="522" y="196"/>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64" name="Freeform 1062"/>
            <p:cNvSpPr>
              <a:spLocks/>
            </p:cNvSpPr>
            <p:nvPr/>
          </p:nvSpPr>
          <p:spPr bwMode="gray">
            <a:xfrm>
              <a:off x="971" y="1447"/>
              <a:ext cx="170" cy="98"/>
            </a:xfrm>
            <a:custGeom>
              <a:avLst/>
              <a:gdLst>
                <a:gd name="T0" fmla="*/ 15 w 342"/>
                <a:gd name="T1" fmla="*/ 45 h 195"/>
                <a:gd name="T2" fmla="*/ 15 w 342"/>
                <a:gd name="T3" fmla="*/ 40 h 195"/>
                <a:gd name="T4" fmla="*/ 10 w 342"/>
                <a:gd name="T5" fmla="*/ 40 h 195"/>
                <a:gd name="T6" fmla="*/ 5 w 342"/>
                <a:gd name="T7" fmla="*/ 40 h 195"/>
                <a:gd name="T8" fmla="*/ 0 w 342"/>
                <a:gd name="T9" fmla="*/ 36 h 195"/>
                <a:gd name="T10" fmla="*/ 5 w 342"/>
                <a:gd name="T11" fmla="*/ 31 h 195"/>
                <a:gd name="T12" fmla="*/ 15 w 342"/>
                <a:gd name="T13" fmla="*/ 18 h 195"/>
                <a:gd name="T14" fmla="*/ 15 w 342"/>
                <a:gd name="T15" fmla="*/ 14 h 195"/>
                <a:gd name="T16" fmla="*/ 15 w 342"/>
                <a:gd name="T17" fmla="*/ 9 h 195"/>
                <a:gd name="T18" fmla="*/ 15 w 342"/>
                <a:gd name="T19" fmla="*/ 5 h 195"/>
                <a:gd name="T20" fmla="*/ 10 w 342"/>
                <a:gd name="T21" fmla="*/ 5 h 195"/>
                <a:gd name="T22" fmla="*/ 15 w 342"/>
                <a:gd name="T23" fmla="*/ 0 h 195"/>
                <a:gd name="T24" fmla="*/ 20 w 342"/>
                <a:gd name="T25" fmla="*/ 0 h 195"/>
                <a:gd name="T26" fmla="*/ 30 w 342"/>
                <a:gd name="T27" fmla="*/ 5 h 195"/>
                <a:gd name="T28" fmla="*/ 35 w 342"/>
                <a:gd name="T29" fmla="*/ 0 h 195"/>
                <a:gd name="T30" fmla="*/ 39 w 342"/>
                <a:gd name="T31" fmla="*/ 0 h 195"/>
                <a:gd name="T32" fmla="*/ 44 w 342"/>
                <a:gd name="T33" fmla="*/ 5 h 195"/>
                <a:gd name="T34" fmla="*/ 50 w 342"/>
                <a:gd name="T35" fmla="*/ 5 h 195"/>
                <a:gd name="T36" fmla="*/ 55 w 342"/>
                <a:gd name="T37" fmla="*/ 9 h 195"/>
                <a:gd name="T38" fmla="*/ 60 w 342"/>
                <a:gd name="T39" fmla="*/ 5 h 195"/>
                <a:gd name="T40" fmla="*/ 65 w 342"/>
                <a:gd name="T41" fmla="*/ 5 h 195"/>
                <a:gd name="T42" fmla="*/ 70 w 342"/>
                <a:gd name="T43" fmla="*/ 9 h 195"/>
                <a:gd name="T44" fmla="*/ 80 w 342"/>
                <a:gd name="T45" fmla="*/ 14 h 195"/>
                <a:gd name="T46" fmla="*/ 85 w 342"/>
                <a:gd name="T47" fmla="*/ 14 h 195"/>
                <a:gd name="T48" fmla="*/ 80 w 342"/>
                <a:gd name="T49" fmla="*/ 18 h 195"/>
                <a:gd name="T50" fmla="*/ 70 w 342"/>
                <a:gd name="T51" fmla="*/ 22 h 195"/>
                <a:gd name="T52" fmla="*/ 65 w 342"/>
                <a:gd name="T53" fmla="*/ 22 h 195"/>
                <a:gd name="T54" fmla="*/ 55 w 342"/>
                <a:gd name="T55" fmla="*/ 27 h 195"/>
                <a:gd name="T56" fmla="*/ 50 w 342"/>
                <a:gd name="T57" fmla="*/ 31 h 195"/>
                <a:gd name="T58" fmla="*/ 44 w 342"/>
                <a:gd name="T59" fmla="*/ 40 h 195"/>
                <a:gd name="T60" fmla="*/ 39 w 342"/>
                <a:gd name="T61" fmla="*/ 45 h 195"/>
                <a:gd name="T62" fmla="*/ 30 w 342"/>
                <a:gd name="T63" fmla="*/ 45 h 195"/>
                <a:gd name="T64" fmla="*/ 20 w 342"/>
                <a:gd name="T65" fmla="*/ 49 h 195"/>
                <a:gd name="T66" fmla="*/ 20 w 342"/>
                <a:gd name="T67" fmla="*/ 45 h 195"/>
                <a:gd name="T68" fmla="*/ 15 w 342"/>
                <a:gd name="T69" fmla="*/ 45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2"/>
                <a:gd name="T106" fmla="*/ 0 h 195"/>
                <a:gd name="T107" fmla="*/ 342 w 342"/>
                <a:gd name="T108" fmla="*/ 195 h 1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2" h="195">
                  <a:moveTo>
                    <a:pt x="60" y="178"/>
                  </a:moveTo>
                  <a:lnTo>
                    <a:pt x="60" y="159"/>
                  </a:lnTo>
                  <a:lnTo>
                    <a:pt x="40" y="159"/>
                  </a:lnTo>
                  <a:lnTo>
                    <a:pt x="21" y="159"/>
                  </a:lnTo>
                  <a:lnTo>
                    <a:pt x="0" y="142"/>
                  </a:lnTo>
                  <a:lnTo>
                    <a:pt x="21" y="122"/>
                  </a:lnTo>
                  <a:lnTo>
                    <a:pt x="60" y="69"/>
                  </a:lnTo>
                  <a:lnTo>
                    <a:pt x="60" y="53"/>
                  </a:lnTo>
                  <a:lnTo>
                    <a:pt x="60" y="36"/>
                  </a:lnTo>
                  <a:lnTo>
                    <a:pt x="60" y="17"/>
                  </a:lnTo>
                  <a:lnTo>
                    <a:pt x="40" y="17"/>
                  </a:lnTo>
                  <a:lnTo>
                    <a:pt x="60" y="0"/>
                  </a:lnTo>
                  <a:lnTo>
                    <a:pt x="81" y="0"/>
                  </a:lnTo>
                  <a:lnTo>
                    <a:pt x="121" y="17"/>
                  </a:lnTo>
                  <a:lnTo>
                    <a:pt x="140" y="0"/>
                  </a:lnTo>
                  <a:lnTo>
                    <a:pt x="159" y="0"/>
                  </a:lnTo>
                  <a:lnTo>
                    <a:pt x="180" y="17"/>
                  </a:lnTo>
                  <a:lnTo>
                    <a:pt x="202" y="17"/>
                  </a:lnTo>
                  <a:lnTo>
                    <a:pt x="223" y="36"/>
                  </a:lnTo>
                  <a:lnTo>
                    <a:pt x="242" y="17"/>
                  </a:lnTo>
                  <a:lnTo>
                    <a:pt x="263" y="17"/>
                  </a:lnTo>
                  <a:lnTo>
                    <a:pt x="282" y="36"/>
                  </a:lnTo>
                  <a:lnTo>
                    <a:pt x="323" y="53"/>
                  </a:lnTo>
                  <a:lnTo>
                    <a:pt x="342" y="53"/>
                  </a:lnTo>
                  <a:lnTo>
                    <a:pt x="323" y="69"/>
                  </a:lnTo>
                  <a:lnTo>
                    <a:pt x="282" y="88"/>
                  </a:lnTo>
                  <a:lnTo>
                    <a:pt x="263" y="88"/>
                  </a:lnTo>
                  <a:lnTo>
                    <a:pt x="223" y="105"/>
                  </a:lnTo>
                  <a:lnTo>
                    <a:pt x="202" y="122"/>
                  </a:lnTo>
                  <a:lnTo>
                    <a:pt x="180" y="159"/>
                  </a:lnTo>
                  <a:lnTo>
                    <a:pt x="159" y="178"/>
                  </a:lnTo>
                  <a:lnTo>
                    <a:pt x="121" y="178"/>
                  </a:lnTo>
                  <a:lnTo>
                    <a:pt x="81" y="195"/>
                  </a:lnTo>
                  <a:lnTo>
                    <a:pt x="81" y="178"/>
                  </a:lnTo>
                  <a:lnTo>
                    <a:pt x="60" y="178"/>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65" name="Freeform 1063"/>
            <p:cNvSpPr>
              <a:spLocks/>
            </p:cNvSpPr>
            <p:nvPr/>
          </p:nvSpPr>
          <p:spPr bwMode="gray">
            <a:xfrm>
              <a:off x="1071" y="1410"/>
              <a:ext cx="31" cy="10"/>
            </a:xfrm>
            <a:custGeom>
              <a:avLst/>
              <a:gdLst>
                <a:gd name="T0" fmla="*/ 6 w 61"/>
                <a:gd name="T1" fmla="*/ 5 h 19"/>
                <a:gd name="T2" fmla="*/ 0 w 61"/>
                <a:gd name="T3" fmla="*/ 5 h 19"/>
                <a:gd name="T4" fmla="*/ 6 w 61"/>
                <a:gd name="T5" fmla="*/ 5 h 19"/>
                <a:gd name="T6" fmla="*/ 10 w 61"/>
                <a:gd name="T7" fmla="*/ 0 h 19"/>
                <a:gd name="T8" fmla="*/ 16 w 61"/>
                <a:gd name="T9" fmla="*/ 0 h 19"/>
                <a:gd name="T10" fmla="*/ 16 w 61"/>
                <a:gd name="T11" fmla="*/ 5 h 19"/>
                <a:gd name="T12" fmla="*/ 10 w 61"/>
                <a:gd name="T13" fmla="*/ 5 h 19"/>
                <a:gd name="T14" fmla="*/ 6 w 61"/>
                <a:gd name="T15" fmla="*/ 5 h 1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
                <a:gd name="T26" fmla="*/ 61 w 6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
                  <a:moveTo>
                    <a:pt x="21" y="19"/>
                  </a:moveTo>
                  <a:lnTo>
                    <a:pt x="0" y="19"/>
                  </a:lnTo>
                  <a:lnTo>
                    <a:pt x="21" y="19"/>
                  </a:lnTo>
                  <a:lnTo>
                    <a:pt x="40" y="0"/>
                  </a:lnTo>
                  <a:lnTo>
                    <a:pt x="61" y="0"/>
                  </a:lnTo>
                  <a:lnTo>
                    <a:pt x="61" y="19"/>
                  </a:lnTo>
                  <a:lnTo>
                    <a:pt x="40" y="19"/>
                  </a:lnTo>
                  <a:lnTo>
                    <a:pt x="21" y="19"/>
                  </a:lnTo>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6" name="Freeform 1064"/>
            <p:cNvSpPr>
              <a:spLocks/>
            </p:cNvSpPr>
            <p:nvPr/>
          </p:nvSpPr>
          <p:spPr bwMode="gray">
            <a:xfrm>
              <a:off x="1020" y="1365"/>
              <a:ext cx="112" cy="55"/>
            </a:xfrm>
            <a:custGeom>
              <a:avLst/>
              <a:gdLst>
                <a:gd name="T0" fmla="*/ 56 w 223"/>
                <a:gd name="T1" fmla="*/ 0 h 110"/>
                <a:gd name="T2" fmla="*/ 56 w 223"/>
                <a:gd name="T3" fmla="*/ 5 h 110"/>
                <a:gd name="T4" fmla="*/ 51 w 223"/>
                <a:gd name="T5" fmla="*/ 5 h 110"/>
                <a:gd name="T6" fmla="*/ 51 w 223"/>
                <a:gd name="T7" fmla="*/ 10 h 110"/>
                <a:gd name="T8" fmla="*/ 56 w 223"/>
                <a:gd name="T9" fmla="*/ 10 h 110"/>
                <a:gd name="T10" fmla="*/ 51 w 223"/>
                <a:gd name="T11" fmla="*/ 10 h 110"/>
                <a:gd name="T12" fmla="*/ 41 w 223"/>
                <a:gd name="T13" fmla="*/ 19 h 110"/>
                <a:gd name="T14" fmla="*/ 36 w 223"/>
                <a:gd name="T15" fmla="*/ 14 h 110"/>
                <a:gd name="T16" fmla="*/ 36 w 223"/>
                <a:gd name="T17" fmla="*/ 10 h 110"/>
                <a:gd name="T18" fmla="*/ 31 w 223"/>
                <a:gd name="T19" fmla="*/ 14 h 110"/>
                <a:gd name="T20" fmla="*/ 31 w 223"/>
                <a:gd name="T21" fmla="*/ 19 h 110"/>
                <a:gd name="T22" fmla="*/ 26 w 223"/>
                <a:gd name="T23" fmla="*/ 19 h 110"/>
                <a:gd name="T24" fmla="*/ 26 w 223"/>
                <a:gd name="T25" fmla="*/ 23 h 110"/>
                <a:gd name="T26" fmla="*/ 26 w 223"/>
                <a:gd name="T27" fmla="*/ 28 h 110"/>
                <a:gd name="T28" fmla="*/ 20 w 223"/>
                <a:gd name="T29" fmla="*/ 28 h 110"/>
                <a:gd name="T30" fmla="*/ 15 w 223"/>
                <a:gd name="T31" fmla="*/ 28 h 110"/>
                <a:gd name="T32" fmla="*/ 15 w 223"/>
                <a:gd name="T33" fmla="*/ 23 h 110"/>
                <a:gd name="T34" fmla="*/ 10 w 223"/>
                <a:gd name="T35" fmla="*/ 23 h 110"/>
                <a:gd name="T36" fmla="*/ 6 w 223"/>
                <a:gd name="T37" fmla="*/ 23 h 110"/>
                <a:gd name="T38" fmla="*/ 0 w 223"/>
                <a:gd name="T39" fmla="*/ 23 h 110"/>
                <a:gd name="T40" fmla="*/ 0 w 223"/>
                <a:gd name="T41" fmla="*/ 19 h 110"/>
                <a:gd name="T42" fmla="*/ 6 w 223"/>
                <a:gd name="T43" fmla="*/ 14 h 110"/>
                <a:gd name="T44" fmla="*/ 10 w 223"/>
                <a:gd name="T45" fmla="*/ 14 h 110"/>
                <a:gd name="T46" fmla="*/ 15 w 223"/>
                <a:gd name="T47" fmla="*/ 10 h 110"/>
                <a:gd name="T48" fmla="*/ 20 w 223"/>
                <a:gd name="T49" fmla="*/ 10 h 110"/>
                <a:gd name="T50" fmla="*/ 26 w 223"/>
                <a:gd name="T51" fmla="*/ 10 h 110"/>
                <a:gd name="T52" fmla="*/ 26 w 223"/>
                <a:gd name="T53" fmla="*/ 5 h 110"/>
                <a:gd name="T54" fmla="*/ 31 w 223"/>
                <a:gd name="T55" fmla="*/ 0 h 110"/>
                <a:gd name="T56" fmla="*/ 36 w 223"/>
                <a:gd name="T57" fmla="*/ 0 h 110"/>
                <a:gd name="T58" fmla="*/ 41 w 223"/>
                <a:gd name="T59" fmla="*/ 0 h 110"/>
                <a:gd name="T60" fmla="*/ 51 w 223"/>
                <a:gd name="T61" fmla="*/ 0 h 110"/>
                <a:gd name="T62" fmla="*/ 56 w 223"/>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3"/>
                <a:gd name="T97" fmla="*/ 0 h 110"/>
                <a:gd name="T98" fmla="*/ 223 w 223"/>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3" h="110">
                  <a:moveTo>
                    <a:pt x="223" y="0"/>
                  </a:moveTo>
                  <a:lnTo>
                    <a:pt x="223" y="20"/>
                  </a:lnTo>
                  <a:lnTo>
                    <a:pt x="201" y="20"/>
                  </a:lnTo>
                  <a:lnTo>
                    <a:pt x="201" y="37"/>
                  </a:lnTo>
                  <a:lnTo>
                    <a:pt x="223" y="37"/>
                  </a:lnTo>
                  <a:lnTo>
                    <a:pt x="201" y="37"/>
                  </a:lnTo>
                  <a:lnTo>
                    <a:pt x="163" y="73"/>
                  </a:lnTo>
                  <a:lnTo>
                    <a:pt x="142" y="56"/>
                  </a:lnTo>
                  <a:lnTo>
                    <a:pt x="142" y="37"/>
                  </a:lnTo>
                  <a:lnTo>
                    <a:pt x="123" y="56"/>
                  </a:lnTo>
                  <a:lnTo>
                    <a:pt x="123" y="73"/>
                  </a:lnTo>
                  <a:lnTo>
                    <a:pt x="102" y="73"/>
                  </a:lnTo>
                  <a:lnTo>
                    <a:pt x="102" y="91"/>
                  </a:lnTo>
                  <a:lnTo>
                    <a:pt x="102" y="110"/>
                  </a:lnTo>
                  <a:lnTo>
                    <a:pt x="80" y="110"/>
                  </a:lnTo>
                  <a:lnTo>
                    <a:pt x="59" y="110"/>
                  </a:lnTo>
                  <a:lnTo>
                    <a:pt x="59" y="91"/>
                  </a:lnTo>
                  <a:lnTo>
                    <a:pt x="40" y="91"/>
                  </a:lnTo>
                  <a:lnTo>
                    <a:pt x="21" y="91"/>
                  </a:lnTo>
                  <a:lnTo>
                    <a:pt x="0" y="91"/>
                  </a:lnTo>
                  <a:lnTo>
                    <a:pt x="0" y="73"/>
                  </a:lnTo>
                  <a:lnTo>
                    <a:pt x="21" y="56"/>
                  </a:lnTo>
                  <a:lnTo>
                    <a:pt x="40" y="56"/>
                  </a:lnTo>
                  <a:lnTo>
                    <a:pt x="59" y="37"/>
                  </a:lnTo>
                  <a:lnTo>
                    <a:pt x="80" y="37"/>
                  </a:lnTo>
                  <a:lnTo>
                    <a:pt x="102" y="37"/>
                  </a:lnTo>
                  <a:lnTo>
                    <a:pt x="102" y="20"/>
                  </a:lnTo>
                  <a:lnTo>
                    <a:pt x="123" y="0"/>
                  </a:lnTo>
                  <a:lnTo>
                    <a:pt x="142" y="0"/>
                  </a:lnTo>
                  <a:lnTo>
                    <a:pt x="163" y="0"/>
                  </a:lnTo>
                  <a:lnTo>
                    <a:pt x="201" y="0"/>
                  </a:lnTo>
                  <a:lnTo>
                    <a:pt x="223" y="0"/>
                  </a:lnTo>
                  <a:close/>
                </a:path>
              </a:pathLst>
            </a:custGeom>
            <a:solidFill>
              <a:srgbClr val="D8CEB8"/>
            </a:solidFill>
            <a:ln w="9525">
              <a:solidFill>
                <a:srgbClr val="BBAD87"/>
              </a:solidFill>
              <a:round/>
              <a:headEnd/>
              <a:tailEnd/>
            </a:ln>
          </p:spPr>
          <p:txBody>
            <a:bodyPr wrap="none"/>
            <a:lstStyle/>
            <a:p>
              <a:pPr algn="ctr"/>
              <a:endParaRPr lang="en-US" sz="1050" dirty="0">
                <a:latin typeface="Arial" pitchFamily="34" charset="0"/>
                <a:cs typeface="Arial" pitchFamily="34" charset="0"/>
              </a:endParaRPr>
            </a:p>
          </p:txBody>
        </p:sp>
        <p:sp>
          <p:nvSpPr>
            <p:cNvPr id="167" name="Freeform 1065"/>
            <p:cNvSpPr>
              <a:spLocks/>
            </p:cNvSpPr>
            <p:nvPr/>
          </p:nvSpPr>
          <p:spPr bwMode="gray">
            <a:xfrm>
              <a:off x="1141" y="1348"/>
              <a:ext cx="21" cy="9"/>
            </a:xfrm>
            <a:custGeom>
              <a:avLst/>
              <a:gdLst>
                <a:gd name="T0" fmla="*/ 11 w 40"/>
                <a:gd name="T1" fmla="*/ 5 h 17"/>
                <a:gd name="T2" fmla="*/ 6 w 40"/>
                <a:gd name="T3" fmla="*/ 5 h 17"/>
                <a:gd name="T4" fmla="*/ 0 w 40"/>
                <a:gd name="T5" fmla="*/ 5 h 17"/>
                <a:gd name="T6" fmla="*/ 0 w 40"/>
                <a:gd name="T7" fmla="*/ 0 h 17"/>
                <a:gd name="T8" fmla="*/ 6 w 40"/>
                <a:gd name="T9" fmla="*/ 5 h 17"/>
                <a:gd name="T10" fmla="*/ 11 w 40"/>
                <a:gd name="T11" fmla="*/ 5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40" y="17"/>
                  </a:moveTo>
                  <a:lnTo>
                    <a:pt x="21" y="17"/>
                  </a:lnTo>
                  <a:lnTo>
                    <a:pt x="0" y="17"/>
                  </a:lnTo>
                  <a:lnTo>
                    <a:pt x="0" y="0"/>
                  </a:lnTo>
                  <a:lnTo>
                    <a:pt x="21" y="17"/>
                  </a:lnTo>
                  <a:lnTo>
                    <a:pt x="40" y="17"/>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8" name="Freeform 1066"/>
            <p:cNvSpPr>
              <a:spLocks/>
            </p:cNvSpPr>
            <p:nvPr/>
          </p:nvSpPr>
          <p:spPr bwMode="gray">
            <a:xfrm>
              <a:off x="871" y="1866"/>
              <a:ext cx="20" cy="27"/>
            </a:xfrm>
            <a:custGeom>
              <a:avLst/>
              <a:gdLst>
                <a:gd name="T0" fmla="*/ 5 w 41"/>
                <a:gd name="T1" fmla="*/ 5 h 54"/>
                <a:gd name="T2" fmla="*/ 0 w 41"/>
                <a:gd name="T3" fmla="*/ 5 h 54"/>
                <a:gd name="T4" fmla="*/ 0 w 41"/>
                <a:gd name="T5" fmla="*/ 0 h 54"/>
                <a:gd name="T6" fmla="*/ 5 w 41"/>
                <a:gd name="T7" fmla="*/ 0 h 54"/>
                <a:gd name="T8" fmla="*/ 5 w 41"/>
                <a:gd name="T9" fmla="*/ 5 h 54"/>
                <a:gd name="T10" fmla="*/ 10 w 41"/>
                <a:gd name="T11" fmla="*/ 10 h 54"/>
                <a:gd name="T12" fmla="*/ 10 w 41"/>
                <a:gd name="T13" fmla="*/ 14 h 54"/>
                <a:gd name="T14" fmla="*/ 5 w 41"/>
                <a:gd name="T15" fmla="*/ 14 h 54"/>
                <a:gd name="T16" fmla="*/ 5 w 41"/>
                <a:gd name="T17" fmla="*/ 10 h 54"/>
                <a:gd name="T18" fmla="*/ 5 w 41"/>
                <a:gd name="T19" fmla="*/ 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4"/>
                <a:gd name="T32" fmla="*/ 41 w 41"/>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4">
                  <a:moveTo>
                    <a:pt x="20" y="20"/>
                  </a:moveTo>
                  <a:lnTo>
                    <a:pt x="0" y="20"/>
                  </a:lnTo>
                  <a:lnTo>
                    <a:pt x="0" y="0"/>
                  </a:lnTo>
                  <a:lnTo>
                    <a:pt x="20" y="0"/>
                  </a:lnTo>
                  <a:lnTo>
                    <a:pt x="20" y="20"/>
                  </a:lnTo>
                  <a:lnTo>
                    <a:pt x="41" y="37"/>
                  </a:lnTo>
                  <a:lnTo>
                    <a:pt x="41" y="54"/>
                  </a:lnTo>
                  <a:lnTo>
                    <a:pt x="20" y="54"/>
                  </a:lnTo>
                  <a:lnTo>
                    <a:pt x="20" y="37"/>
                  </a:lnTo>
                  <a:lnTo>
                    <a:pt x="20" y="2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69" name="Freeform 1067"/>
            <p:cNvSpPr>
              <a:spLocks/>
            </p:cNvSpPr>
            <p:nvPr/>
          </p:nvSpPr>
          <p:spPr bwMode="gray">
            <a:xfrm>
              <a:off x="820" y="1823"/>
              <a:ext cx="31" cy="43"/>
            </a:xfrm>
            <a:custGeom>
              <a:avLst/>
              <a:gdLst>
                <a:gd name="T0" fmla="*/ 16 w 61"/>
                <a:gd name="T1" fmla="*/ 13 h 86"/>
                <a:gd name="T2" fmla="*/ 16 w 61"/>
                <a:gd name="T3" fmla="*/ 18 h 86"/>
                <a:gd name="T4" fmla="*/ 16 w 61"/>
                <a:gd name="T5" fmla="*/ 22 h 86"/>
                <a:gd name="T6" fmla="*/ 16 w 61"/>
                <a:gd name="T7" fmla="*/ 18 h 86"/>
                <a:gd name="T8" fmla="*/ 11 w 61"/>
                <a:gd name="T9" fmla="*/ 13 h 86"/>
                <a:gd name="T10" fmla="*/ 6 w 61"/>
                <a:gd name="T11" fmla="*/ 9 h 86"/>
                <a:gd name="T12" fmla="*/ 0 w 61"/>
                <a:gd name="T13" fmla="*/ 5 h 86"/>
                <a:gd name="T14" fmla="*/ 0 w 61"/>
                <a:gd name="T15" fmla="*/ 0 h 86"/>
                <a:gd name="T16" fmla="*/ 6 w 61"/>
                <a:gd name="T17" fmla="*/ 0 h 86"/>
                <a:gd name="T18" fmla="*/ 11 w 61"/>
                <a:gd name="T19" fmla="*/ 0 h 86"/>
                <a:gd name="T20" fmla="*/ 16 w 61"/>
                <a:gd name="T21" fmla="*/ 0 h 86"/>
                <a:gd name="T22" fmla="*/ 16 w 61"/>
                <a:gd name="T23" fmla="*/ 5 h 86"/>
                <a:gd name="T24" fmla="*/ 16 w 61"/>
                <a:gd name="T25" fmla="*/ 9 h 86"/>
                <a:gd name="T26" fmla="*/ 16 w 61"/>
                <a:gd name="T27" fmla="*/ 13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86"/>
                <a:gd name="T44" fmla="*/ 61 w 61"/>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86">
                  <a:moveTo>
                    <a:pt x="61" y="52"/>
                  </a:moveTo>
                  <a:lnTo>
                    <a:pt x="61" y="69"/>
                  </a:lnTo>
                  <a:lnTo>
                    <a:pt x="61" y="86"/>
                  </a:lnTo>
                  <a:lnTo>
                    <a:pt x="61" y="69"/>
                  </a:lnTo>
                  <a:lnTo>
                    <a:pt x="42" y="52"/>
                  </a:lnTo>
                  <a:lnTo>
                    <a:pt x="21" y="33"/>
                  </a:lnTo>
                  <a:lnTo>
                    <a:pt x="0" y="17"/>
                  </a:lnTo>
                  <a:lnTo>
                    <a:pt x="0" y="0"/>
                  </a:lnTo>
                  <a:lnTo>
                    <a:pt x="21" y="0"/>
                  </a:lnTo>
                  <a:lnTo>
                    <a:pt x="42" y="0"/>
                  </a:lnTo>
                  <a:lnTo>
                    <a:pt x="61" y="0"/>
                  </a:lnTo>
                  <a:lnTo>
                    <a:pt x="61" y="17"/>
                  </a:lnTo>
                  <a:lnTo>
                    <a:pt x="61" y="33"/>
                  </a:lnTo>
                  <a:lnTo>
                    <a:pt x="61" y="52"/>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70" name="Freeform 1068"/>
            <p:cNvSpPr>
              <a:spLocks/>
            </p:cNvSpPr>
            <p:nvPr/>
          </p:nvSpPr>
          <p:spPr bwMode="gray">
            <a:xfrm>
              <a:off x="941" y="1975"/>
              <a:ext cx="70" cy="35"/>
            </a:xfrm>
            <a:custGeom>
              <a:avLst/>
              <a:gdLst>
                <a:gd name="T0" fmla="*/ 0 w 140"/>
                <a:gd name="T1" fmla="*/ 0 h 71"/>
                <a:gd name="T2" fmla="*/ 4 w 140"/>
                <a:gd name="T3" fmla="*/ 0 h 71"/>
                <a:gd name="T4" fmla="*/ 10 w 140"/>
                <a:gd name="T5" fmla="*/ 0 h 71"/>
                <a:gd name="T6" fmla="*/ 14 w 140"/>
                <a:gd name="T7" fmla="*/ 0 h 71"/>
                <a:gd name="T8" fmla="*/ 20 w 140"/>
                <a:gd name="T9" fmla="*/ 4 h 71"/>
                <a:gd name="T10" fmla="*/ 29 w 140"/>
                <a:gd name="T11" fmla="*/ 13 h 71"/>
                <a:gd name="T12" fmla="*/ 35 w 140"/>
                <a:gd name="T13" fmla="*/ 17 h 71"/>
                <a:gd name="T14" fmla="*/ 29 w 140"/>
                <a:gd name="T15" fmla="*/ 17 h 71"/>
                <a:gd name="T16" fmla="*/ 20 w 140"/>
                <a:gd name="T17" fmla="*/ 13 h 71"/>
                <a:gd name="T18" fmla="*/ 14 w 140"/>
                <a:gd name="T19" fmla="*/ 13 h 71"/>
                <a:gd name="T20" fmla="*/ 14 w 140"/>
                <a:gd name="T21" fmla="*/ 9 h 71"/>
                <a:gd name="T22" fmla="*/ 4 w 140"/>
                <a:gd name="T23" fmla="*/ 4 h 71"/>
                <a:gd name="T24" fmla="*/ 0 w 140"/>
                <a:gd name="T25" fmla="*/ 0 h 71"/>
                <a:gd name="T26" fmla="*/ 4 w 140"/>
                <a:gd name="T27" fmla="*/ 0 h 71"/>
                <a:gd name="T28" fmla="*/ 0 w 140"/>
                <a:gd name="T29" fmla="*/ 0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71"/>
                <a:gd name="T47" fmla="*/ 140 w 140"/>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71">
                  <a:moveTo>
                    <a:pt x="0" y="0"/>
                  </a:moveTo>
                  <a:lnTo>
                    <a:pt x="19" y="0"/>
                  </a:lnTo>
                  <a:lnTo>
                    <a:pt x="40" y="0"/>
                  </a:lnTo>
                  <a:lnTo>
                    <a:pt x="59" y="0"/>
                  </a:lnTo>
                  <a:lnTo>
                    <a:pt x="80" y="17"/>
                  </a:lnTo>
                  <a:lnTo>
                    <a:pt x="119" y="54"/>
                  </a:lnTo>
                  <a:lnTo>
                    <a:pt x="140" y="71"/>
                  </a:lnTo>
                  <a:lnTo>
                    <a:pt x="119" y="71"/>
                  </a:lnTo>
                  <a:lnTo>
                    <a:pt x="80" y="54"/>
                  </a:lnTo>
                  <a:lnTo>
                    <a:pt x="59" y="54"/>
                  </a:lnTo>
                  <a:lnTo>
                    <a:pt x="59" y="37"/>
                  </a:lnTo>
                  <a:lnTo>
                    <a:pt x="19" y="17"/>
                  </a:lnTo>
                  <a:lnTo>
                    <a:pt x="0" y="0"/>
                  </a:lnTo>
                  <a:lnTo>
                    <a:pt x="19" y="0"/>
                  </a:lnTo>
                  <a:lnTo>
                    <a:pt x="0"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71" name="Freeform 1069"/>
            <p:cNvSpPr>
              <a:spLocks/>
            </p:cNvSpPr>
            <p:nvPr/>
          </p:nvSpPr>
          <p:spPr bwMode="gray">
            <a:xfrm>
              <a:off x="880" y="1911"/>
              <a:ext cx="20" cy="27"/>
            </a:xfrm>
            <a:custGeom>
              <a:avLst/>
              <a:gdLst>
                <a:gd name="T0" fmla="*/ 0 w 40"/>
                <a:gd name="T1" fmla="*/ 5 h 53"/>
                <a:gd name="T2" fmla="*/ 0 w 40"/>
                <a:gd name="T3" fmla="*/ 0 h 53"/>
                <a:gd name="T4" fmla="*/ 5 w 40"/>
                <a:gd name="T5" fmla="*/ 0 h 53"/>
                <a:gd name="T6" fmla="*/ 0 w 40"/>
                <a:gd name="T7" fmla="*/ 0 h 53"/>
                <a:gd name="T8" fmla="*/ 5 w 40"/>
                <a:gd name="T9" fmla="*/ 0 h 53"/>
                <a:gd name="T10" fmla="*/ 5 w 40"/>
                <a:gd name="T11" fmla="*/ 5 h 53"/>
                <a:gd name="T12" fmla="*/ 10 w 40"/>
                <a:gd name="T13" fmla="*/ 9 h 53"/>
                <a:gd name="T14" fmla="*/ 5 w 40"/>
                <a:gd name="T15" fmla="*/ 9 h 53"/>
                <a:gd name="T16" fmla="*/ 5 w 40"/>
                <a:gd name="T17" fmla="*/ 14 h 53"/>
                <a:gd name="T18" fmla="*/ 10 w 40"/>
                <a:gd name="T19" fmla="*/ 14 h 53"/>
                <a:gd name="T20" fmla="*/ 5 w 40"/>
                <a:gd name="T21" fmla="*/ 14 h 53"/>
                <a:gd name="T22" fmla="*/ 5 w 40"/>
                <a:gd name="T23" fmla="*/ 9 h 53"/>
                <a:gd name="T24" fmla="*/ 0 w 40"/>
                <a:gd name="T25" fmla="*/ 5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3"/>
                <a:gd name="T41" fmla="*/ 40 w 40"/>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3">
                  <a:moveTo>
                    <a:pt x="0" y="19"/>
                  </a:moveTo>
                  <a:lnTo>
                    <a:pt x="0" y="0"/>
                  </a:lnTo>
                  <a:lnTo>
                    <a:pt x="21" y="0"/>
                  </a:lnTo>
                  <a:lnTo>
                    <a:pt x="0" y="0"/>
                  </a:lnTo>
                  <a:lnTo>
                    <a:pt x="21" y="0"/>
                  </a:lnTo>
                  <a:lnTo>
                    <a:pt x="21" y="19"/>
                  </a:lnTo>
                  <a:lnTo>
                    <a:pt x="40" y="36"/>
                  </a:lnTo>
                  <a:lnTo>
                    <a:pt x="21" y="36"/>
                  </a:lnTo>
                  <a:lnTo>
                    <a:pt x="21" y="53"/>
                  </a:lnTo>
                  <a:lnTo>
                    <a:pt x="40" y="53"/>
                  </a:lnTo>
                  <a:lnTo>
                    <a:pt x="21" y="53"/>
                  </a:lnTo>
                  <a:lnTo>
                    <a:pt x="21" y="36"/>
                  </a:lnTo>
                  <a:lnTo>
                    <a:pt x="0" y="19"/>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72" name="Freeform 1070"/>
            <p:cNvSpPr>
              <a:spLocks/>
            </p:cNvSpPr>
            <p:nvPr/>
          </p:nvSpPr>
          <p:spPr bwMode="gray">
            <a:xfrm>
              <a:off x="549" y="1832"/>
              <a:ext cx="30" cy="17"/>
            </a:xfrm>
            <a:custGeom>
              <a:avLst/>
              <a:gdLst>
                <a:gd name="T0" fmla="*/ 10 w 60"/>
                <a:gd name="T1" fmla="*/ 0 h 35"/>
                <a:gd name="T2" fmla="*/ 15 w 60"/>
                <a:gd name="T3" fmla="*/ 0 h 35"/>
                <a:gd name="T4" fmla="*/ 15 w 60"/>
                <a:gd name="T5" fmla="*/ 4 h 35"/>
                <a:gd name="T6" fmla="*/ 10 w 60"/>
                <a:gd name="T7" fmla="*/ 8 h 35"/>
                <a:gd name="T8" fmla="*/ 5 w 60"/>
                <a:gd name="T9" fmla="*/ 8 h 35"/>
                <a:gd name="T10" fmla="*/ 0 w 60"/>
                <a:gd name="T11" fmla="*/ 8 h 35"/>
                <a:gd name="T12" fmla="*/ 0 w 60"/>
                <a:gd name="T13" fmla="*/ 4 h 35"/>
                <a:gd name="T14" fmla="*/ 5 w 60"/>
                <a:gd name="T15" fmla="*/ 4 h 35"/>
                <a:gd name="T16" fmla="*/ 10 w 6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5"/>
                <a:gd name="T29" fmla="*/ 60 w 6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5">
                  <a:moveTo>
                    <a:pt x="39" y="0"/>
                  </a:moveTo>
                  <a:lnTo>
                    <a:pt x="60" y="0"/>
                  </a:lnTo>
                  <a:lnTo>
                    <a:pt x="60" y="16"/>
                  </a:lnTo>
                  <a:lnTo>
                    <a:pt x="39" y="35"/>
                  </a:lnTo>
                  <a:lnTo>
                    <a:pt x="20" y="35"/>
                  </a:lnTo>
                  <a:lnTo>
                    <a:pt x="0" y="35"/>
                  </a:lnTo>
                  <a:lnTo>
                    <a:pt x="0" y="16"/>
                  </a:lnTo>
                  <a:lnTo>
                    <a:pt x="20" y="16"/>
                  </a:lnTo>
                  <a:lnTo>
                    <a:pt x="39"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sp>
          <p:nvSpPr>
            <p:cNvPr id="173" name="Freeform 1071"/>
            <p:cNvSpPr>
              <a:spLocks/>
            </p:cNvSpPr>
            <p:nvPr/>
          </p:nvSpPr>
          <p:spPr bwMode="gray">
            <a:xfrm>
              <a:off x="349" y="1787"/>
              <a:ext cx="29" cy="8"/>
            </a:xfrm>
            <a:custGeom>
              <a:avLst/>
              <a:gdLst>
                <a:gd name="T0" fmla="*/ 5 w 60"/>
                <a:gd name="T1" fmla="*/ 0 h 17"/>
                <a:gd name="T2" fmla="*/ 9 w 60"/>
                <a:gd name="T3" fmla="*/ 0 h 17"/>
                <a:gd name="T4" fmla="*/ 14 w 60"/>
                <a:gd name="T5" fmla="*/ 4 h 17"/>
                <a:gd name="T6" fmla="*/ 9 w 60"/>
                <a:gd name="T7" fmla="*/ 4 h 17"/>
                <a:gd name="T8" fmla="*/ 5 w 60"/>
                <a:gd name="T9" fmla="*/ 4 h 17"/>
                <a:gd name="T10" fmla="*/ 0 w 60"/>
                <a:gd name="T11" fmla="*/ 4 h 17"/>
                <a:gd name="T12" fmla="*/ 0 w 60"/>
                <a:gd name="T13" fmla="*/ 0 h 17"/>
                <a:gd name="T14" fmla="*/ 5 w 60"/>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7"/>
                <a:gd name="T26" fmla="*/ 60 w 6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7">
                  <a:moveTo>
                    <a:pt x="21" y="0"/>
                  </a:moveTo>
                  <a:lnTo>
                    <a:pt x="40" y="0"/>
                  </a:lnTo>
                  <a:lnTo>
                    <a:pt x="60" y="17"/>
                  </a:lnTo>
                  <a:lnTo>
                    <a:pt x="40" y="17"/>
                  </a:lnTo>
                  <a:lnTo>
                    <a:pt x="21" y="17"/>
                  </a:lnTo>
                  <a:lnTo>
                    <a:pt x="0" y="17"/>
                  </a:lnTo>
                  <a:lnTo>
                    <a:pt x="0" y="0"/>
                  </a:lnTo>
                  <a:lnTo>
                    <a:pt x="21" y="0"/>
                  </a:lnTo>
                  <a:close/>
                </a:path>
              </a:pathLst>
            </a:custGeom>
            <a:solidFill>
              <a:srgbClr val="D8CEB8"/>
            </a:solidFill>
            <a:ln w="9525">
              <a:solidFill>
                <a:srgbClr val="BBAD87"/>
              </a:solidFill>
              <a:prstDash val="solid"/>
              <a:round/>
              <a:headEnd/>
              <a:tailEnd/>
            </a:ln>
          </p:spPr>
          <p:txBody>
            <a:bodyPr wrap="none"/>
            <a:lstStyle/>
            <a:p>
              <a:pPr algn="ctr"/>
              <a:endParaRPr lang="en-US" sz="1050" dirty="0">
                <a:latin typeface="Arial" pitchFamily="34" charset="0"/>
                <a:cs typeface="Arial" pitchFamily="34" charset="0"/>
              </a:endParaRPr>
            </a:p>
          </p:txBody>
        </p:sp>
      </p:grpSp>
      <p:graphicFrame>
        <p:nvGraphicFramePr>
          <p:cNvPr id="174" name="Object 173"/>
          <p:cNvGraphicFramePr>
            <a:graphicFrameLocks noChangeAspect="1"/>
          </p:cNvGraphicFramePr>
          <p:nvPr>
            <p:custDataLst>
              <p:tags r:id="rId4"/>
            </p:custDataLst>
          </p:nvPr>
        </p:nvGraphicFramePr>
        <p:xfrm>
          <a:off x="2113955" y="2000250"/>
          <a:ext cx="1035763" cy="885922"/>
        </p:xfrm>
        <a:graphic>
          <a:graphicData uri="http://schemas.openxmlformats.org/presentationml/2006/ole">
            <mc:AlternateContent xmlns:mc="http://schemas.openxmlformats.org/markup-compatibility/2006">
              <mc:Choice xmlns:v="urn:schemas-microsoft-com:vml" Requires="v">
                <p:oleObj spid="_x0000_s4495" name="Chart" r:id="rId43" imgW="1810160" imgH="1538837" progId="MSGraph.Chart.8">
                  <p:embed followColorScheme="full"/>
                </p:oleObj>
              </mc:Choice>
              <mc:Fallback>
                <p:oleObj name="Chart" r:id="rId43" imgW="1810160" imgH="1538837" progId="MSGraph.Chart.8">
                  <p:embed followColorScheme="full"/>
                  <p:pic>
                    <p:nvPicPr>
                      <p:cNvPr id="0" name=""/>
                      <p:cNvPicPr>
                        <a:picLocks noChangeAspect="1" noChangeArrowheads="1"/>
                      </p:cNvPicPr>
                      <p:nvPr/>
                    </p:nvPicPr>
                    <p:blipFill>
                      <a:blip r:embed="rId44"/>
                      <a:srcRect/>
                      <a:stretch>
                        <a:fillRect/>
                      </a:stretch>
                    </p:blipFill>
                    <p:spPr bwMode="auto">
                      <a:xfrm>
                        <a:off x="2113955" y="2000250"/>
                        <a:ext cx="1035763" cy="885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 name="Text Placeholder 192"/>
          <p:cNvSpPr>
            <a:spLocks noGrp="1"/>
          </p:cNvSpPr>
          <p:nvPr>
            <p:custDataLst>
              <p:tags r:id="rId5"/>
            </p:custDataLst>
          </p:nvPr>
        </p:nvSpPr>
        <p:spPr bwMode="gray">
          <a:xfrm>
            <a:off x="2518767" y="2096690"/>
            <a:ext cx="90488" cy="114300"/>
          </a:xfrm>
          <a:prstGeom prst="rect">
            <a:avLst/>
          </a:prstGeom>
          <a:solidFill>
            <a:srgbClr val="79A2B3"/>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199A286-F14C-485B-9446-B2F64DCBD3EA}" type="datetime'''1'''''''''''''''''''">
              <a:rPr lang="en-US" sz="750" b="0"/>
              <a:pPr algn="ctr">
                <a:spcBef>
                  <a:spcPct val="0"/>
                </a:spcBef>
                <a:spcAft>
                  <a:spcPct val="0"/>
                </a:spcAft>
              </a:pPr>
              <a:t>1</a:t>
            </a:fld>
            <a:endParaRPr lang="en-US" sz="750" b="0" dirty="0">
              <a:latin typeface="Arial"/>
              <a:sym typeface="Arial"/>
            </a:endParaRPr>
          </a:p>
        </p:txBody>
      </p:sp>
      <p:graphicFrame>
        <p:nvGraphicFramePr>
          <p:cNvPr id="199" name="Object 198"/>
          <p:cNvGraphicFramePr>
            <a:graphicFrameLocks noChangeAspect="1"/>
          </p:cNvGraphicFramePr>
          <p:nvPr>
            <p:custDataLst>
              <p:tags r:id="rId6"/>
            </p:custDataLst>
          </p:nvPr>
        </p:nvGraphicFramePr>
        <p:xfrm>
          <a:off x="2856905" y="3086101"/>
          <a:ext cx="1035763" cy="900094"/>
        </p:xfrm>
        <a:graphic>
          <a:graphicData uri="http://schemas.openxmlformats.org/presentationml/2006/ole">
            <mc:AlternateContent xmlns:mc="http://schemas.openxmlformats.org/markup-compatibility/2006">
              <mc:Choice xmlns:v="urn:schemas-microsoft-com:vml" Requires="v">
                <p:oleObj spid="_x0000_s4496" name="Chart" r:id="rId45" imgW="1810160" imgH="1563413" progId="MSGraph.Chart.8">
                  <p:embed followColorScheme="full"/>
                </p:oleObj>
              </mc:Choice>
              <mc:Fallback>
                <p:oleObj name="Chart" r:id="rId45" imgW="1810160" imgH="1563413" progId="MSGraph.Chart.8">
                  <p:embed followColorScheme="full"/>
                  <p:pic>
                    <p:nvPicPr>
                      <p:cNvPr id="0" name=""/>
                      <p:cNvPicPr>
                        <a:picLocks noChangeAspect="1" noChangeArrowheads="1"/>
                      </p:cNvPicPr>
                      <p:nvPr/>
                    </p:nvPicPr>
                    <p:blipFill>
                      <a:blip r:embed="rId46"/>
                      <a:srcRect/>
                      <a:stretch>
                        <a:fillRect/>
                      </a:stretch>
                    </p:blipFill>
                    <p:spPr bwMode="auto">
                      <a:xfrm>
                        <a:off x="2856905" y="3086101"/>
                        <a:ext cx="1035763" cy="90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4" name="Text Placeholder 282"/>
          <p:cNvSpPr>
            <a:spLocks noGrp="1"/>
          </p:cNvSpPr>
          <p:nvPr>
            <p:custDataLst>
              <p:tags r:id="rId7"/>
            </p:custDataLst>
          </p:nvPr>
        </p:nvSpPr>
        <p:spPr bwMode="gray">
          <a:xfrm>
            <a:off x="3230761" y="3330178"/>
            <a:ext cx="90488" cy="114300"/>
          </a:xfrm>
          <a:prstGeom prst="rect">
            <a:avLst/>
          </a:prstGeom>
          <a:solidFill>
            <a:srgbClr val="D2E0E6"/>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3C26FD9-D10B-46D8-8ABB-FEFBFD00F8FC}" type="datetime'''''''''''''5'''''''''''''''''''">
              <a:rPr lang="en-US" sz="750" b="0"/>
              <a:pPr algn="ctr">
                <a:spcBef>
                  <a:spcPct val="0"/>
                </a:spcBef>
                <a:spcAft>
                  <a:spcPct val="0"/>
                </a:spcAft>
              </a:pPr>
              <a:t>5</a:t>
            </a:fld>
            <a:endParaRPr lang="en-US" sz="750" b="0" dirty="0">
              <a:latin typeface="Arial"/>
              <a:sym typeface="Arial"/>
            </a:endParaRPr>
          </a:p>
        </p:txBody>
      </p:sp>
      <p:sp>
        <p:nvSpPr>
          <p:cNvPr id="210" name="Text Placeholder 194"/>
          <p:cNvSpPr>
            <a:spLocks noGrp="1"/>
          </p:cNvSpPr>
          <p:nvPr>
            <p:custDataLst>
              <p:tags r:id="rId8"/>
            </p:custDataLst>
          </p:nvPr>
        </p:nvSpPr>
        <p:spPr bwMode="gray">
          <a:xfrm>
            <a:off x="3164086" y="3215878"/>
            <a:ext cx="90488" cy="114300"/>
          </a:xfrm>
          <a:prstGeom prst="rect">
            <a:avLst/>
          </a:prstGeom>
          <a:solidFill>
            <a:srgbClr val="ACC6D0"/>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F1B4655-DA66-4B69-A6C5-BEF1824D7641}" type="datetime'''''''''1'''''''''''''''''''''''''''''''''''''''''''''''''">
              <a:rPr lang="en-US" sz="750" b="0"/>
              <a:pPr algn="ctr">
                <a:spcBef>
                  <a:spcPct val="0"/>
                </a:spcBef>
                <a:spcAft>
                  <a:spcPct val="0"/>
                </a:spcAft>
              </a:pPr>
              <a:t>1</a:t>
            </a:fld>
            <a:endParaRPr lang="en-US" sz="750" b="0" dirty="0">
              <a:latin typeface="Arial"/>
              <a:sym typeface="Arial"/>
            </a:endParaRPr>
          </a:p>
        </p:txBody>
      </p:sp>
      <p:sp>
        <p:nvSpPr>
          <p:cNvPr id="206" name="Text Placeholder 185"/>
          <p:cNvSpPr>
            <a:spLocks noGrp="1"/>
          </p:cNvSpPr>
          <p:nvPr>
            <p:custDataLst>
              <p:tags r:id="rId9"/>
            </p:custDataLst>
          </p:nvPr>
        </p:nvSpPr>
        <p:spPr bwMode="gray">
          <a:xfrm>
            <a:off x="2965251" y="3389709"/>
            <a:ext cx="90488" cy="114300"/>
          </a:xfrm>
          <a:prstGeom prst="rect">
            <a:avLst/>
          </a:prstGeom>
          <a:solidFill>
            <a:schemeClr val="accent2"/>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6FF1052-0FE6-412B-8EA5-7B21689EDE89}" type="datetime'''''''''''''''''''''''''''''3'''''">
              <a:rPr lang="en-US" sz="750" b="0"/>
              <a:pPr algn="ctr">
                <a:spcBef>
                  <a:spcPct val="0"/>
                </a:spcBef>
                <a:spcAft>
                  <a:spcPct val="0"/>
                </a:spcAft>
              </a:pPr>
              <a:t>3</a:t>
            </a:fld>
            <a:endParaRPr lang="en-US" sz="750" b="0" dirty="0">
              <a:latin typeface="Arial"/>
              <a:sym typeface="Arial"/>
            </a:endParaRPr>
          </a:p>
        </p:txBody>
      </p:sp>
      <p:graphicFrame>
        <p:nvGraphicFramePr>
          <p:cNvPr id="212" name="Object 211"/>
          <p:cNvGraphicFramePr>
            <a:graphicFrameLocks noChangeAspect="1"/>
          </p:cNvGraphicFramePr>
          <p:nvPr>
            <p:custDataLst>
              <p:tags r:id="rId10"/>
            </p:custDataLst>
          </p:nvPr>
        </p:nvGraphicFramePr>
        <p:xfrm>
          <a:off x="4399955" y="3228975"/>
          <a:ext cx="1035763" cy="885922"/>
        </p:xfrm>
        <a:graphic>
          <a:graphicData uri="http://schemas.openxmlformats.org/presentationml/2006/ole">
            <mc:AlternateContent xmlns:mc="http://schemas.openxmlformats.org/markup-compatibility/2006">
              <mc:Choice xmlns:v="urn:schemas-microsoft-com:vml" Requires="v">
                <p:oleObj spid="_x0000_s4497" name="Chart" r:id="rId47" imgW="1810160" imgH="1538837" progId="MSGraph.Chart.8">
                  <p:embed followColorScheme="full"/>
                </p:oleObj>
              </mc:Choice>
              <mc:Fallback>
                <p:oleObj name="Chart" r:id="rId47" imgW="1810160" imgH="1538837" progId="MSGraph.Chart.8">
                  <p:embed followColorScheme="full"/>
                  <p:pic>
                    <p:nvPicPr>
                      <p:cNvPr id="0" name=""/>
                      <p:cNvPicPr>
                        <a:picLocks noChangeAspect="1" noChangeArrowheads="1"/>
                      </p:cNvPicPr>
                      <p:nvPr/>
                    </p:nvPicPr>
                    <p:blipFill>
                      <a:blip r:embed="rId48"/>
                      <a:srcRect/>
                      <a:stretch>
                        <a:fillRect/>
                      </a:stretch>
                    </p:blipFill>
                    <p:spPr bwMode="auto">
                      <a:xfrm>
                        <a:off x="4399955" y="3228975"/>
                        <a:ext cx="1035763" cy="885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Text Placeholder 185"/>
          <p:cNvSpPr>
            <a:spLocks noGrp="1"/>
          </p:cNvSpPr>
          <p:nvPr>
            <p:custDataLst>
              <p:tags r:id="rId11"/>
            </p:custDataLst>
          </p:nvPr>
        </p:nvSpPr>
        <p:spPr bwMode="gray">
          <a:xfrm>
            <a:off x="4928592" y="3499247"/>
            <a:ext cx="90488" cy="114300"/>
          </a:xfrm>
          <a:prstGeom prst="rect">
            <a:avLst/>
          </a:prstGeom>
          <a:solidFill>
            <a:schemeClr val="accent2"/>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1CED306-C1FE-4C8B-899E-C51FAF1E3D58}" type="datetime'''''''''''''''''''''''''''''''''''''''1'''''''''''''''''">
              <a:rPr lang="en-US" sz="750" b="0"/>
              <a:pPr algn="ctr">
                <a:spcBef>
                  <a:spcPct val="0"/>
                </a:spcBef>
                <a:spcAft>
                  <a:spcPct val="0"/>
                </a:spcAft>
              </a:pPr>
              <a:t>1</a:t>
            </a:fld>
            <a:endParaRPr lang="en-US" sz="750" b="0" dirty="0">
              <a:latin typeface="Arial"/>
              <a:sym typeface="Arial"/>
            </a:endParaRPr>
          </a:p>
        </p:txBody>
      </p:sp>
      <p:sp>
        <p:nvSpPr>
          <p:cNvPr id="215" name="Text Placeholder 183"/>
          <p:cNvSpPr>
            <a:spLocks noGrp="1"/>
          </p:cNvSpPr>
          <p:nvPr>
            <p:custDataLst>
              <p:tags r:id="rId12"/>
            </p:custDataLst>
          </p:nvPr>
        </p:nvSpPr>
        <p:spPr bwMode="gray">
          <a:xfrm>
            <a:off x="4967882" y="3384947"/>
            <a:ext cx="90488" cy="114300"/>
          </a:xfrm>
          <a:prstGeom prst="rect">
            <a:avLst/>
          </a:prstGeom>
          <a:solidFill>
            <a:schemeClr val="folHlink"/>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AB3193A-3692-4AB7-87A9-6F05F7B5EC38}" type="datetime'''''''''''''''''5'''">
              <a:rPr lang="en-US" sz="750" b="0"/>
              <a:pPr algn="ctr">
                <a:spcBef>
                  <a:spcPct val="0"/>
                </a:spcBef>
                <a:spcAft>
                  <a:spcPct val="0"/>
                </a:spcAft>
              </a:pPr>
              <a:t>5</a:t>
            </a:fld>
            <a:endParaRPr lang="en-US" sz="750" b="0" dirty="0">
              <a:latin typeface="Arial"/>
              <a:sym typeface="Arial"/>
            </a:endParaRPr>
          </a:p>
        </p:txBody>
      </p:sp>
      <p:graphicFrame>
        <p:nvGraphicFramePr>
          <p:cNvPr id="223" name="Object 222"/>
          <p:cNvGraphicFramePr>
            <a:graphicFrameLocks noChangeAspect="1"/>
          </p:cNvGraphicFramePr>
          <p:nvPr>
            <p:custDataLst>
              <p:tags r:id="rId13"/>
            </p:custDataLst>
          </p:nvPr>
        </p:nvGraphicFramePr>
        <p:xfrm>
          <a:off x="4342805" y="2343151"/>
          <a:ext cx="1035763" cy="900094"/>
        </p:xfrm>
        <a:graphic>
          <a:graphicData uri="http://schemas.openxmlformats.org/presentationml/2006/ole">
            <mc:AlternateContent xmlns:mc="http://schemas.openxmlformats.org/markup-compatibility/2006">
              <mc:Choice xmlns:v="urn:schemas-microsoft-com:vml" Requires="v">
                <p:oleObj spid="_x0000_s4498" name="Chart" r:id="rId49" imgW="1810160" imgH="1563413" progId="MSGraph.Chart.8">
                  <p:embed followColorScheme="full"/>
                </p:oleObj>
              </mc:Choice>
              <mc:Fallback>
                <p:oleObj name="Chart" r:id="rId49" imgW="1810160" imgH="1563413" progId="MSGraph.Chart.8">
                  <p:embed followColorScheme="full"/>
                  <p:pic>
                    <p:nvPicPr>
                      <p:cNvPr id="0" name=""/>
                      <p:cNvPicPr>
                        <a:picLocks noChangeAspect="1" noChangeArrowheads="1"/>
                      </p:cNvPicPr>
                      <p:nvPr/>
                    </p:nvPicPr>
                    <p:blipFill>
                      <a:blip r:embed="rId50"/>
                      <a:srcRect/>
                      <a:stretch>
                        <a:fillRect/>
                      </a:stretch>
                    </p:blipFill>
                    <p:spPr bwMode="auto">
                      <a:xfrm>
                        <a:off x="4342805" y="2343151"/>
                        <a:ext cx="1035763" cy="90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 name="Object 233"/>
          <p:cNvGraphicFramePr>
            <a:graphicFrameLocks noChangeAspect="1"/>
          </p:cNvGraphicFramePr>
          <p:nvPr>
            <p:custDataLst>
              <p:tags r:id="rId14"/>
            </p:custDataLst>
          </p:nvPr>
        </p:nvGraphicFramePr>
        <p:xfrm>
          <a:off x="4800005" y="1600201"/>
          <a:ext cx="1035763" cy="900094"/>
        </p:xfrm>
        <a:graphic>
          <a:graphicData uri="http://schemas.openxmlformats.org/presentationml/2006/ole">
            <mc:AlternateContent xmlns:mc="http://schemas.openxmlformats.org/markup-compatibility/2006">
              <mc:Choice xmlns:v="urn:schemas-microsoft-com:vml" Requires="v">
                <p:oleObj spid="_x0000_s4499" name="Chart" r:id="rId51" imgW="1810160" imgH="1563413" progId="MSGraph.Chart.8">
                  <p:embed followColorScheme="full"/>
                </p:oleObj>
              </mc:Choice>
              <mc:Fallback>
                <p:oleObj name="Chart" r:id="rId51" imgW="1810160" imgH="1563413" progId="MSGraph.Chart.8">
                  <p:embed followColorScheme="full"/>
                  <p:pic>
                    <p:nvPicPr>
                      <p:cNvPr id="0" name=""/>
                      <p:cNvPicPr>
                        <a:picLocks noChangeAspect="1" noChangeArrowheads="1"/>
                      </p:cNvPicPr>
                      <p:nvPr/>
                    </p:nvPicPr>
                    <p:blipFill>
                      <a:blip r:embed="rId52"/>
                      <a:srcRect/>
                      <a:stretch>
                        <a:fillRect/>
                      </a:stretch>
                    </p:blipFill>
                    <p:spPr bwMode="auto">
                      <a:xfrm>
                        <a:off x="4800005" y="1600201"/>
                        <a:ext cx="1035763" cy="90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 name="Text Placeholder 185"/>
          <p:cNvSpPr>
            <a:spLocks noGrp="1"/>
          </p:cNvSpPr>
          <p:nvPr>
            <p:custDataLst>
              <p:tags r:id="rId15"/>
            </p:custDataLst>
          </p:nvPr>
        </p:nvSpPr>
        <p:spPr bwMode="gray">
          <a:xfrm>
            <a:off x="4969073" y="1889522"/>
            <a:ext cx="90488" cy="114300"/>
          </a:xfrm>
          <a:prstGeom prst="rect">
            <a:avLst/>
          </a:prstGeom>
          <a:solidFill>
            <a:schemeClr val="accent2"/>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170C9F68-16BF-44EF-8375-8474FAF374C7}" type="datetime'''''''''''4'''''''''''''">
              <a:rPr lang="en-US" sz="750" b="0"/>
              <a:pPr algn="ctr">
                <a:spcBef>
                  <a:spcPct val="0"/>
                </a:spcBef>
                <a:spcAft>
                  <a:spcPct val="0"/>
                </a:spcAft>
              </a:pPr>
              <a:t>4</a:t>
            </a:fld>
            <a:endParaRPr lang="en-US" sz="750" b="0" dirty="0">
              <a:latin typeface="Arial"/>
              <a:sym typeface="Arial"/>
            </a:endParaRPr>
          </a:p>
        </p:txBody>
      </p:sp>
      <p:sp>
        <p:nvSpPr>
          <p:cNvPr id="282" name="Text Placeholder 280"/>
          <p:cNvSpPr>
            <a:spLocks noGrp="1"/>
          </p:cNvSpPr>
          <p:nvPr>
            <p:custDataLst>
              <p:tags r:id="rId16"/>
            </p:custDataLst>
          </p:nvPr>
        </p:nvSpPr>
        <p:spPr bwMode="gray">
          <a:xfrm>
            <a:off x="5207198" y="1896665"/>
            <a:ext cx="90488" cy="114300"/>
          </a:xfrm>
          <a:prstGeom prst="rect">
            <a:avLst/>
          </a:prstGeom>
          <a:solidFill>
            <a:srgbClr val="D2E0E6"/>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1D20188-C547-4BFB-AE75-28937218BA72}" type="datetime'''''''''''''''''''''''''''''''''''''''''''''2'''''''''''''''">
              <a:rPr lang="en-US" sz="750" b="0"/>
              <a:pPr algn="ctr">
                <a:spcBef>
                  <a:spcPct val="0"/>
                </a:spcBef>
                <a:spcAft>
                  <a:spcPct val="0"/>
                </a:spcAft>
              </a:pPr>
              <a:t>2</a:t>
            </a:fld>
            <a:endParaRPr lang="en-US" sz="750" b="0" dirty="0">
              <a:latin typeface="Arial"/>
              <a:sym typeface="Arial"/>
            </a:endParaRPr>
          </a:p>
        </p:txBody>
      </p:sp>
      <p:sp>
        <p:nvSpPr>
          <p:cNvPr id="243" name="Text Placeholder 194"/>
          <p:cNvSpPr>
            <a:spLocks noGrp="1"/>
          </p:cNvSpPr>
          <p:nvPr>
            <p:custDataLst>
              <p:tags r:id="rId17"/>
            </p:custDataLst>
          </p:nvPr>
        </p:nvSpPr>
        <p:spPr bwMode="gray">
          <a:xfrm>
            <a:off x="5164336" y="1782365"/>
            <a:ext cx="90488" cy="114300"/>
          </a:xfrm>
          <a:prstGeom prst="rect">
            <a:avLst/>
          </a:prstGeom>
          <a:solidFill>
            <a:srgbClr val="ACC6D0"/>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658C7B30-9158-4A88-ABA0-21268B9DDFED}" type="datetime'4'''''''''''''''">
              <a:rPr lang="en-US" sz="750" b="0"/>
              <a:pPr algn="ctr">
                <a:spcBef>
                  <a:spcPct val="0"/>
                </a:spcBef>
                <a:spcAft>
                  <a:spcPct val="0"/>
                </a:spcAft>
              </a:pPr>
              <a:t>4</a:t>
            </a:fld>
            <a:endParaRPr lang="en-US" sz="750" b="0" dirty="0">
              <a:latin typeface="Arial"/>
              <a:sym typeface="Arial"/>
            </a:endParaRPr>
          </a:p>
        </p:txBody>
      </p:sp>
      <p:graphicFrame>
        <p:nvGraphicFramePr>
          <p:cNvPr id="245" name="Object 244"/>
          <p:cNvGraphicFramePr>
            <a:graphicFrameLocks noChangeAspect="1"/>
          </p:cNvGraphicFramePr>
          <p:nvPr>
            <p:custDataLst>
              <p:tags r:id="rId18"/>
            </p:custDataLst>
          </p:nvPr>
        </p:nvGraphicFramePr>
        <p:xfrm>
          <a:off x="5428655" y="2543175"/>
          <a:ext cx="1035763" cy="878634"/>
        </p:xfrm>
        <a:graphic>
          <a:graphicData uri="http://schemas.openxmlformats.org/presentationml/2006/ole">
            <mc:AlternateContent xmlns:mc="http://schemas.openxmlformats.org/markup-compatibility/2006">
              <mc:Choice xmlns:v="urn:schemas-microsoft-com:vml" Requires="v">
                <p:oleObj spid="_x0000_s4500" name="Chart" r:id="rId53" imgW="1810160" imgH="1526198" progId="MSGraph.Chart.8">
                  <p:embed followColorScheme="full"/>
                </p:oleObj>
              </mc:Choice>
              <mc:Fallback>
                <p:oleObj name="Chart" r:id="rId53" imgW="1810160" imgH="1526198" progId="MSGraph.Chart.8">
                  <p:embed followColorScheme="full"/>
                  <p:pic>
                    <p:nvPicPr>
                      <p:cNvPr id="0" name=""/>
                      <p:cNvPicPr>
                        <a:picLocks noChangeAspect="1" noChangeArrowheads="1"/>
                      </p:cNvPicPr>
                      <p:nvPr/>
                    </p:nvPicPr>
                    <p:blipFill>
                      <a:blip r:embed="rId54"/>
                      <a:srcRect/>
                      <a:stretch>
                        <a:fillRect/>
                      </a:stretch>
                    </p:blipFill>
                    <p:spPr bwMode="auto">
                      <a:xfrm>
                        <a:off x="5428655" y="2543175"/>
                        <a:ext cx="1035763" cy="878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 name="Text Placeholder 185"/>
          <p:cNvSpPr>
            <a:spLocks noGrp="1"/>
          </p:cNvSpPr>
          <p:nvPr>
            <p:custDataLst>
              <p:tags r:id="rId19"/>
            </p:custDataLst>
          </p:nvPr>
        </p:nvSpPr>
        <p:spPr bwMode="gray">
          <a:xfrm>
            <a:off x="5973961" y="3158728"/>
            <a:ext cx="90488" cy="114300"/>
          </a:xfrm>
          <a:prstGeom prst="rect">
            <a:avLst/>
          </a:prstGeom>
          <a:solidFill>
            <a:schemeClr val="accent2"/>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35AD4E10-7D62-47E3-8D29-B89E53B5F74B}" type="datetime'''''0'''''''''''''''''''''''''''''''''''''''''''''''''">
              <a:rPr lang="en-US" sz="750" b="0"/>
              <a:pPr algn="ctr">
                <a:spcBef>
                  <a:spcPct val="0"/>
                </a:spcBef>
                <a:spcAft>
                  <a:spcPct val="0"/>
                </a:spcAft>
              </a:pPr>
              <a:t>0</a:t>
            </a:fld>
            <a:endParaRPr lang="en-US" sz="750" b="0" dirty="0">
              <a:latin typeface="Arial"/>
              <a:sym typeface="Arial"/>
            </a:endParaRPr>
          </a:p>
        </p:txBody>
      </p:sp>
      <p:graphicFrame>
        <p:nvGraphicFramePr>
          <p:cNvPr id="256" name="Object 255"/>
          <p:cNvGraphicFramePr>
            <a:graphicFrameLocks noChangeAspect="1"/>
          </p:cNvGraphicFramePr>
          <p:nvPr>
            <p:custDataLst>
              <p:tags r:id="rId20"/>
            </p:custDataLst>
          </p:nvPr>
        </p:nvGraphicFramePr>
        <p:xfrm>
          <a:off x="6143030" y="2000250"/>
          <a:ext cx="1035763" cy="885922"/>
        </p:xfrm>
        <a:graphic>
          <a:graphicData uri="http://schemas.openxmlformats.org/presentationml/2006/ole">
            <mc:AlternateContent xmlns:mc="http://schemas.openxmlformats.org/markup-compatibility/2006">
              <mc:Choice xmlns:v="urn:schemas-microsoft-com:vml" Requires="v">
                <p:oleObj spid="_x0000_s4501" name="Chart" r:id="rId55" imgW="1810160" imgH="1538837" progId="MSGraph.Chart.8">
                  <p:embed followColorScheme="full"/>
                </p:oleObj>
              </mc:Choice>
              <mc:Fallback>
                <p:oleObj name="Chart" r:id="rId55" imgW="1810160" imgH="1538837" progId="MSGraph.Chart.8">
                  <p:embed followColorScheme="full"/>
                  <p:pic>
                    <p:nvPicPr>
                      <p:cNvPr id="0" name=""/>
                      <p:cNvPicPr>
                        <a:picLocks noChangeAspect="1" noChangeArrowheads="1"/>
                      </p:cNvPicPr>
                      <p:nvPr/>
                    </p:nvPicPr>
                    <p:blipFill>
                      <a:blip r:embed="rId56"/>
                      <a:srcRect/>
                      <a:stretch>
                        <a:fillRect/>
                      </a:stretch>
                    </p:blipFill>
                    <p:spPr bwMode="auto">
                      <a:xfrm>
                        <a:off x="6143030" y="2000250"/>
                        <a:ext cx="1035763" cy="885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 name="Text Placeholder 79"/>
          <p:cNvSpPr>
            <a:spLocks noGrp="1"/>
          </p:cNvSpPr>
          <p:nvPr>
            <p:custDataLst>
              <p:tags r:id="rId21"/>
            </p:custDataLst>
          </p:nvPr>
        </p:nvSpPr>
        <p:spPr bwMode="gray">
          <a:xfrm>
            <a:off x="6504979" y="2121694"/>
            <a:ext cx="90488" cy="114300"/>
          </a:xfrm>
          <a:prstGeom prst="rect">
            <a:avLst/>
          </a:prstGeom>
          <a:solidFill>
            <a:srgbClr val="D2E0E6"/>
          </a:solidFill>
          <a:effectLst/>
        </p:spPr>
        <p:txBody>
          <a:bodyPr wrap="none" lIns="19050" tIns="0" rIns="1905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80289A7-E87E-4F3C-884D-C1A48CDD0788}" type="datetime'''''''5'''''''''''''''''''''''''''''''''''''''''">
              <a:rPr lang="en-US" sz="750" b="0"/>
              <a:pPr algn="ctr">
                <a:spcBef>
                  <a:spcPct val="0"/>
                </a:spcBef>
                <a:spcAft>
                  <a:spcPct val="0"/>
                </a:spcAft>
              </a:pPr>
              <a:t>5</a:t>
            </a:fld>
            <a:endParaRPr lang="en-US" sz="750" b="0">
              <a:latin typeface="Arial"/>
              <a:sym typeface="Arial"/>
            </a:endParaRPr>
          </a:p>
        </p:txBody>
      </p:sp>
      <p:sp>
        <p:nvSpPr>
          <p:cNvPr id="262" name="Text Placeholder 78"/>
          <p:cNvSpPr>
            <a:spLocks noGrp="1"/>
          </p:cNvSpPr>
          <p:nvPr>
            <p:custDataLst>
              <p:tags r:id="rId22"/>
            </p:custDataLst>
          </p:nvPr>
        </p:nvSpPr>
        <p:spPr bwMode="gray">
          <a:xfrm>
            <a:off x="6433542" y="2125265"/>
            <a:ext cx="90488" cy="114300"/>
          </a:xfrm>
          <a:prstGeom prst="rect">
            <a:avLst/>
          </a:prstGeom>
          <a:solidFill>
            <a:srgbClr val="ACC6D0"/>
          </a:solidFill>
          <a:effectLst/>
        </p:spPr>
        <p:txBody>
          <a:bodyPr wrap="none" lIns="19050" tIns="0" rIns="19050" bIns="0" anchor="ctr" anchorCtr="0">
            <a:noAutofit/>
          </a:bodyPr>
          <a:lstStyle>
            <a:lvl1pPr marL="0" indent="0" algn="l" defTabSz="914400" rtl="0" eaLnBrk="1" latinLnBrk="0" hangingPunct="1">
              <a:spcBef>
                <a:spcPts val="384"/>
              </a:spcBef>
              <a:buFontTx/>
              <a:buNone/>
              <a:defRPr sz="1600" b="1" i="0"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9C63F65-04AA-4226-8BCF-415ADB3A1570}" type="datetime'''''''''''''''''''''''''''''''''''''''''''''''''''''''''3'">
              <a:rPr lang="en-US" sz="750" b="0"/>
              <a:pPr algn="ctr">
                <a:spcBef>
                  <a:spcPct val="0"/>
                </a:spcBef>
                <a:spcAft>
                  <a:spcPct val="0"/>
                </a:spcAft>
              </a:pPr>
              <a:t>3</a:t>
            </a:fld>
            <a:endParaRPr lang="en-US" sz="750" b="0">
              <a:latin typeface="Arial"/>
              <a:sym typeface="Arial"/>
            </a:endParaRPr>
          </a:p>
        </p:txBody>
      </p:sp>
      <p:sp>
        <p:nvSpPr>
          <p:cNvPr id="261" name="Text Placeholder 185"/>
          <p:cNvSpPr>
            <a:spLocks noGrp="1"/>
          </p:cNvSpPr>
          <p:nvPr>
            <p:custDataLst>
              <p:tags r:id="rId23"/>
            </p:custDataLst>
          </p:nvPr>
        </p:nvSpPr>
        <p:spPr bwMode="gray">
          <a:xfrm>
            <a:off x="6344245" y="2589609"/>
            <a:ext cx="90488" cy="114300"/>
          </a:xfrm>
          <a:prstGeom prst="rect">
            <a:avLst/>
          </a:prstGeom>
          <a:solidFill>
            <a:schemeClr val="accent2"/>
          </a:solid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54F3FC41-DB41-4045-9E9A-D20672FCACFD}" type="datetime'''''''''''''''2'''''''''''''''''''''''''''''">
              <a:rPr lang="en-US" sz="750" b="0"/>
              <a:pPr algn="ctr">
                <a:spcBef>
                  <a:spcPct val="0"/>
                </a:spcBef>
                <a:spcAft>
                  <a:spcPct val="0"/>
                </a:spcAft>
              </a:pPr>
              <a:t>2</a:t>
            </a:fld>
            <a:endParaRPr lang="en-US" sz="750" b="0" dirty="0">
              <a:latin typeface="Arial"/>
              <a:sym typeface="Arial"/>
            </a:endParaRPr>
          </a:p>
        </p:txBody>
      </p:sp>
      <p:graphicFrame>
        <p:nvGraphicFramePr>
          <p:cNvPr id="267" name="Object 266"/>
          <p:cNvGraphicFramePr>
            <a:graphicFrameLocks noChangeAspect="1"/>
          </p:cNvGraphicFramePr>
          <p:nvPr>
            <p:custDataLst>
              <p:tags r:id="rId24"/>
            </p:custDataLst>
          </p:nvPr>
        </p:nvGraphicFramePr>
        <p:xfrm>
          <a:off x="6771680" y="3543301"/>
          <a:ext cx="1035763" cy="900094"/>
        </p:xfrm>
        <a:graphic>
          <a:graphicData uri="http://schemas.openxmlformats.org/presentationml/2006/ole">
            <mc:AlternateContent xmlns:mc="http://schemas.openxmlformats.org/markup-compatibility/2006">
              <mc:Choice xmlns:v="urn:schemas-microsoft-com:vml" Requires="v">
                <p:oleObj spid="_x0000_s4502" name="Chart" r:id="rId57" imgW="1810160" imgH="1563413" progId="MSGraph.Chart.8">
                  <p:embed followColorScheme="full"/>
                </p:oleObj>
              </mc:Choice>
              <mc:Fallback>
                <p:oleObj name="Chart" r:id="rId57" imgW="1810160" imgH="1563413" progId="MSGraph.Chart.8">
                  <p:embed followColorScheme="full"/>
                  <p:pic>
                    <p:nvPicPr>
                      <p:cNvPr id="0" name=""/>
                      <p:cNvPicPr>
                        <a:picLocks noChangeAspect="1" noChangeArrowheads="1"/>
                      </p:cNvPicPr>
                      <p:nvPr/>
                    </p:nvPicPr>
                    <p:blipFill>
                      <a:blip r:embed="rId58"/>
                      <a:srcRect/>
                      <a:stretch>
                        <a:fillRect/>
                      </a:stretch>
                    </p:blipFill>
                    <p:spPr bwMode="auto">
                      <a:xfrm>
                        <a:off x="6771680" y="3543301"/>
                        <a:ext cx="1035763" cy="90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 name="Text Placeholder 181"/>
          <p:cNvSpPr>
            <a:spLocks noGrp="1"/>
          </p:cNvSpPr>
          <p:nvPr>
            <p:custDataLst>
              <p:tags r:id="rId25"/>
            </p:custDataLst>
          </p:nvPr>
        </p:nvSpPr>
        <p:spPr bwMode="gray">
          <a:xfrm>
            <a:off x="7253882" y="4193381"/>
            <a:ext cx="142875" cy="114300"/>
          </a:xfrm>
          <a:prstGeom prst="rect">
            <a:avLst/>
          </a:prstGeom>
          <a:no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038FA142-4AE1-4F3A-A475-076F67C8DEE2}" type="datetime'''''''87'''''''''''''''''''''''''''''''''">
              <a:rPr lang="en-US" sz="750" b="0"/>
              <a:pPr algn="ctr">
                <a:spcBef>
                  <a:spcPct val="0"/>
                </a:spcBef>
                <a:spcAft>
                  <a:spcPct val="0"/>
                </a:spcAft>
              </a:pPr>
              <a:t>87</a:t>
            </a:fld>
            <a:endParaRPr lang="en-US" sz="750" b="0" dirty="0">
              <a:latin typeface="Arial"/>
              <a:sym typeface="Arial"/>
            </a:endParaRPr>
          </a:p>
        </p:txBody>
      </p:sp>
      <p:sp>
        <p:nvSpPr>
          <p:cNvPr id="270" name="Text Placeholder 183"/>
          <p:cNvSpPr>
            <a:spLocks noGrp="1"/>
          </p:cNvSpPr>
          <p:nvPr>
            <p:custDataLst>
              <p:tags r:id="rId26"/>
            </p:custDataLst>
          </p:nvPr>
        </p:nvSpPr>
        <p:spPr bwMode="gray">
          <a:xfrm>
            <a:off x="7032714" y="3693319"/>
            <a:ext cx="142875" cy="114300"/>
          </a:xfrm>
          <a:prstGeom prst="rect">
            <a:avLst/>
          </a:prstGeom>
          <a:noFill/>
          <a:effectLst/>
        </p:spPr>
        <p:txBody>
          <a:bodyPr vert="horz" wrap="none" lIns="19050" tIns="0" rIns="1905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25A7DB5A-9D6B-4203-8632-52F81EDFDEA2}" type="datetime'1''''''''''''''''''''''''''''''''3'''">
              <a:rPr lang="en-US" sz="750" b="0"/>
              <a:pPr algn="ctr">
                <a:spcBef>
                  <a:spcPct val="0"/>
                </a:spcBef>
                <a:spcAft>
                  <a:spcPct val="0"/>
                </a:spcAft>
              </a:pPr>
              <a:t>13</a:t>
            </a:fld>
            <a:endParaRPr lang="en-US" sz="750" b="0" dirty="0">
              <a:latin typeface="Arial"/>
              <a:sym typeface="Arial"/>
            </a:endParaRPr>
          </a:p>
        </p:txBody>
      </p:sp>
      <p:sp>
        <p:nvSpPr>
          <p:cNvPr id="337" name="Oval 336"/>
          <p:cNvSpPr/>
          <p:nvPr/>
        </p:nvSpPr>
        <p:spPr>
          <a:xfrm>
            <a:off x="2927861" y="2502086"/>
            <a:ext cx="274320" cy="27432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72</a:t>
            </a:r>
          </a:p>
        </p:txBody>
      </p:sp>
      <p:sp>
        <p:nvSpPr>
          <p:cNvPr id="349" name="Oval 348"/>
          <p:cNvSpPr/>
          <p:nvPr/>
        </p:nvSpPr>
        <p:spPr>
          <a:xfrm>
            <a:off x="3593312" y="3711178"/>
            <a:ext cx="342900" cy="34290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193</a:t>
            </a:r>
          </a:p>
        </p:txBody>
      </p:sp>
      <p:sp>
        <p:nvSpPr>
          <p:cNvPr id="350" name="Oval 349"/>
          <p:cNvSpPr/>
          <p:nvPr/>
        </p:nvSpPr>
        <p:spPr>
          <a:xfrm>
            <a:off x="5179554" y="3830474"/>
            <a:ext cx="411480" cy="41148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439</a:t>
            </a:r>
          </a:p>
        </p:txBody>
      </p:sp>
      <p:sp>
        <p:nvSpPr>
          <p:cNvPr id="351" name="Oval 350"/>
          <p:cNvSpPr/>
          <p:nvPr/>
        </p:nvSpPr>
        <p:spPr>
          <a:xfrm>
            <a:off x="5035962" y="2941049"/>
            <a:ext cx="342900" cy="34290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144</a:t>
            </a:r>
          </a:p>
        </p:txBody>
      </p:sp>
      <p:sp>
        <p:nvSpPr>
          <p:cNvPr id="352" name="Oval 351"/>
          <p:cNvSpPr/>
          <p:nvPr/>
        </p:nvSpPr>
        <p:spPr>
          <a:xfrm>
            <a:off x="6102041" y="3151370"/>
            <a:ext cx="480060" cy="48006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593</a:t>
            </a:r>
          </a:p>
        </p:txBody>
      </p:sp>
      <p:sp>
        <p:nvSpPr>
          <p:cNvPr id="353" name="Oval 352"/>
          <p:cNvSpPr/>
          <p:nvPr/>
        </p:nvSpPr>
        <p:spPr>
          <a:xfrm>
            <a:off x="6876736" y="2607760"/>
            <a:ext cx="548640" cy="54864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1,105</a:t>
            </a:r>
          </a:p>
        </p:txBody>
      </p:sp>
      <p:sp>
        <p:nvSpPr>
          <p:cNvPr id="354" name="Oval 353"/>
          <p:cNvSpPr/>
          <p:nvPr/>
        </p:nvSpPr>
        <p:spPr>
          <a:xfrm>
            <a:off x="7391996" y="4272366"/>
            <a:ext cx="137160" cy="13716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3</a:t>
            </a:r>
          </a:p>
        </p:txBody>
      </p:sp>
      <p:sp>
        <p:nvSpPr>
          <p:cNvPr id="355" name="Oval 354"/>
          <p:cNvSpPr/>
          <p:nvPr/>
        </p:nvSpPr>
        <p:spPr>
          <a:xfrm>
            <a:off x="5561821" y="2168561"/>
            <a:ext cx="342900" cy="342900"/>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750" dirty="0">
                <a:solidFill>
                  <a:schemeClr val="tx1"/>
                </a:solidFill>
              </a:rPr>
              <a:t>190</a:t>
            </a:r>
          </a:p>
        </p:txBody>
      </p:sp>
      <p:sp>
        <p:nvSpPr>
          <p:cNvPr id="359" name="Oval 358"/>
          <p:cNvSpPr/>
          <p:nvPr/>
        </p:nvSpPr>
        <p:spPr>
          <a:xfrm>
            <a:off x="1072523" y="4495590"/>
            <a:ext cx="308911" cy="262424"/>
          </a:xfrm>
          <a:prstGeom prst="ellipse">
            <a:avLst/>
          </a:prstGeom>
          <a:solidFill>
            <a:srgbClr val="DCC05A"/>
          </a:solidFill>
          <a:ln w="9525">
            <a:solidFill>
              <a:srgbClr val="F9EFB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 dirty="0">
                <a:solidFill>
                  <a:schemeClr val="tx1"/>
                </a:solidFill>
              </a:rPr>
              <a:t>xx</a:t>
            </a:r>
          </a:p>
        </p:txBody>
      </p:sp>
      <p:sp>
        <p:nvSpPr>
          <p:cNvPr id="360" name="BCG_FootNote_Box"/>
          <p:cNvSpPr txBox="1">
            <a:spLocks noChangeArrowheads="1"/>
          </p:cNvSpPr>
          <p:nvPr/>
        </p:nvSpPr>
        <p:spPr bwMode="auto">
          <a:xfrm>
            <a:off x="1317208" y="4792772"/>
            <a:ext cx="6513796" cy="246460"/>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600" dirty="0">
                <a:solidFill>
                  <a:srgbClr val="000000"/>
                </a:solidFill>
                <a:latin typeface="Arial" pitchFamily="34" charset="0"/>
                <a:cs typeface="Arial" pitchFamily="34" charset="0"/>
              </a:rPr>
              <a:t>1. Open pits, pits without slabs and composting toilets included in "Other" as these do not need FSM (open pits/ pits without slabs covered up when full)</a:t>
            </a:r>
          </a:p>
          <a:p>
            <a:pPr eaLnBrk="0" fontAlgn="base" hangingPunct="0">
              <a:lnSpc>
                <a:spcPct val="90000"/>
              </a:lnSpc>
              <a:spcBef>
                <a:spcPct val="0"/>
              </a:spcBef>
              <a:spcAft>
                <a:spcPct val="0"/>
              </a:spcAft>
            </a:pPr>
            <a:r>
              <a:rPr lang="en-US" sz="600" dirty="0">
                <a:solidFill>
                  <a:srgbClr val="000000"/>
                </a:solidFill>
                <a:latin typeface="Arial" pitchFamily="34" charset="0"/>
                <a:cs typeface="Arial" pitchFamily="34" charset="0"/>
              </a:rPr>
              <a:t>Source: UN JMP sanitation data, BCG analysis</a:t>
            </a:r>
          </a:p>
        </p:txBody>
      </p:sp>
      <p:sp>
        <p:nvSpPr>
          <p:cNvPr id="361" name="TextBox 360"/>
          <p:cNvSpPr txBox="1"/>
          <p:nvPr/>
        </p:nvSpPr>
        <p:spPr>
          <a:xfrm>
            <a:off x="1372935" y="4438436"/>
            <a:ext cx="1430392" cy="367151"/>
          </a:xfrm>
          <a:prstGeom prst="rect">
            <a:avLst/>
          </a:prstGeom>
          <a:noFill/>
        </p:spPr>
        <p:txBody>
          <a:bodyPr wrap="square" tIns="67500" bIns="67500" rtlCol="0">
            <a:spAutoFit/>
          </a:bodyPr>
          <a:lstStyle/>
          <a:p>
            <a:r>
              <a:rPr lang="en-US" sz="750" dirty="0"/>
              <a:t>Current population of region with need for FSM (Million)</a:t>
            </a:r>
          </a:p>
        </p:txBody>
      </p:sp>
      <p:sp>
        <p:nvSpPr>
          <p:cNvPr id="362" name="TextBox 361"/>
          <p:cNvSpPr txBox="1"/>
          <p:nvPr/>
        </p:nvSpPr>
        <p:spPr>
          <a:xfrm>
            <a:off x="1063308" y="3075798"/>
            <a:ext cx="1086790" cy="367151"/>
          </a:xfrm>
          <a:prstGeom prst="rect">
            <a:avLst/>
          </a:prstGeom>
          <a:noFill/>
        </p:spPr>
        <p:txBody>
          <a:bodyPr wrap="square" tIns="67500" bIns="67500" rtlCol="0">
            <a:spAutoFit/>
          </a:bodyPr>
          <a:lstStyle/>
          <a:p>
            <a:r>
              <a:rPr lang="en-US" sz="750" b="1" dirty="0"/>
              <a:t>% of population served by:</a:t>
            </a:r>
          </a:p>
        </p:txBody>
      </p:sp>
      <p:sp>
        <p:nvSpPr>
          <p:cNvPr id="279" name="Rectangle 278"/>
          <p:cNvSpPr/>
          <p:nvPr>
            <p:custDataLst>
              <p:tags r:id="rId27"/>
            </p:custDataLst>
          </p:nvPr>
        </p:nvSpPr>
        <p:spPr bwMode="gray">
          <a:xfrm>
            <a:off x="1179314" y="4075509"/>
            <a:ext cx="134540" cy="100013"/>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80" name="Rectangle 279"/>
          <p:cNvSpPr/>
          <p:nvPr>
            <p:custDataLst>
              <p:tags r:id="rId28"/>
            </p:custDataLst>
          </p:nvPr>
        </p:nvSpPr>
        <p:spPr bwMode="gray">
          <a:xfrm>
            <a:off x="1179314" y="4227909"/>
            <a:ext cx="134540" cy="100013"/>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75" name="Rectangle 274"/>
          <p:cNvSpPr/>
          <p:nvPr>
            <p:custDataLst>
              <p:tags r:id="rId29"/>
            </p:custDataLst>
          </p:nvPr>
        </p:nvSpPr>
        <p:spPr bwMode="gray">
          <a:xfrm>
            <a:off x="1179314" y="3465909"/>
            <a:ext cx="134540" cy="100013"/>
          </a:xfrm>
          <a:prstGeom prst="rect">
            <a:avLst/>
          </a:prstGeom>
          <a:solidFill>
            <a:schemeClr va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76" name="Rectangle 275"/>
          <p:cNvSpPr/>
          <p:nvPr>
            <p:custDataLst>
              <p:tags r:id="rId30"/>
            </p:custDataLst>
          </p:nvPr>
        </p:nvSpPr>
        <p:spPr bwMode="gray">
          <a:xfrm>
            <a:off x="1179314" y="3618309"/>
            <a:ext cx="134540" cy="100013"/>
          </a:xfrm>
          <a:prstGeom prst="rect">
            <a:avLst/>
          </a:prstGeom>
          <a:solidFill>
            <a:schemeClr val="folHlink"/>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78" name="Rectangle 277"/>
          <p:cNvSpPr/>
          <p:nvPr>
            <p:custDataLst>
              <p:tags r:id="rId31"/>
            </p:custDataLst>
          </p:nvPr>
        </p:nvSpPr>
        <p:spPr bwMode="gray">
          <a:xfrm>
            <a:off x="1179314" y="3923109"/>
            <a:ext cx="134540" cy="100013"/>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77" name="Rectangle 276"/>
          <p:cNvSpPr/>
          <p:nvPr>
            <p:custDataLst>
              <p:tags r:id="rId32"/>
            </p:custDataLst>
          </p:nvPr>
        </p:nvSpPr>
        <p:spPr bwMode="gray">
          <a:xfrm>
            <a:off x="1179314" y="3770709"/>
            <a:ext cx="134540" cy="100013"/>
          </a:xfrm>
          <a:prstGeom prst="rect">
            <a:avLst/>
          </a:prstGeom>
          <a:solidFill>
            <a:schemeClr val="accent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latin typeface="Arial" pitchFamily="34" charset="0"/>
              <a:cs typeface="Arial" pitchFamily="34" charset="0"/>
            </a:endParaRPr>
          </a:p>
        </p:txBody>
      </p:sp>
      <p:sp>
        <p:nvSpPr>
          <p:cNvPr id="255" name="Text Placeholder 252"/>
          <p:cNvSpPr>
            <a:spLocks noGrp="1"/>
          </p:cNvSpPr>
          <p:nvPr>
            <p:custDataLst>
              <p:tags r:id="rId33"/>
            </p:custDataLst>
          </p:nvPr>
        </p:nvSpPr>
        <p:spPr bwMode="gray">
          <a:xfrm>
            <a:off x="1351955" y="4225528"/>
            <a:ext cx="1358503"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49200C29-2D22-42C6-A413-3113A279C6EC}" type="datetime'''''''''''''En''''''''''v''ir''onm''''''''''''en''''''''''t'">
              <a:rPr lang="en-US" sz="750" b="0"/>
              <a:pPr>
                <a:spcBef>
                  <a:spcPct val="0"/>
                </a:spcBef>
                <a:spcAft>
                  <a:spcPct val="0"/>
                </a:spcAft>
              </a:pPr>
              <a:t>Environment</a:t>
            </a:fld>
            <a:r>
              <a:rPr lang="en-US" sz="750" b="0"/>
              <a:t> </a:t>
            </a:r>
            <a:r>
              <a:rPr lang="en-US" sz="750" b="0" dirty="0"/>
              <a:t>(Open Defecation) </a:t>
            </a:r>
            <a:endParaRPr lang="en-US" sz="750" b="0" dirty="0">
              <a:latin typeface="Arial"/>
              <a:sym typeface="Arial"/>
            </a:endParaRPr>
          </a:p>
        </p:txBody>
      </p:sp>
      <p:sp>
        <p:nvSpPr>
          <p:cNvPr id="260" name="Text Placeholder 257"/>
          <p:cNvSpPr>
            <a:spLocks noGrp="1"/>
          </p:cNvSpPr>
          <p:nvPr>
            <p:custDataLst>
              <p:tags r:id="rId34"/>
            </p:custDataLst>
          </p:nvPr>
        </p:nvSpPr>
        <p:spPr bwMode="gray">
          <a:xfrm>
            <a:off x="1351954" y="4073128"/>
            <a:ext cx="298847"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8C7A76F-2DEC-4186-9776-280ED45625AC}" type="datetime'''''Ot''''''h''e''''''''''''r'''''''">
              <a:rPr lang="en-US" sz="750" b="0"/>
              <a:pPr>
                <a:spcBef>
                  <a:spcPct val="0"/>
                </a:spcBef>
                <a:spcAft>
                  <a:spcPct val="0"/>
                </a:spcAft>
              </a:pPr>
              <a:t>Other</a:t>
            </a:fld>
            <a:r>
              <a:rPr lang="en-US" sz="750" b="0" baseline="30000"/>
              <a:t>1</a:t>
            </a:r>
            <a:r>
              <a:rPr lang="en-US" sz="750" b="0"/>
              <a:t> </a:t>
            </a:r>
            <a:endParaRPr lang="en-US" sz="750" b="0" dirty="0">
              <a:latin typeface="Arial"/>
              <a:sym typeface="Arial"/>
            </a:endParaRPr>
          </a:p>
        </p:txBody>
      </p:sp>
      <p:sp>
        <p:nvSpPr>
          <p:cNvPr id="264" name="Text Placeholder 261"/>
          <p:cNvSpPr>
            <a:spLocks noGrp="1"/>
          </p:cNvSpPr>
          <p:nvPr>
            <p:custDataLst>
              <p:tags r:id="rId35"/>
            </p:custDataLst>
          </p:nvPr>
        </p:nvSpPr>
        <p:spPr bwMode="gray">
          <a:xfrm>
            <a:off x="1351955" y="3920728"/>
            <a:ext cx="344090"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2BC18A3-A925-4901-88FA-8E744C561505}" type="datetime'''''''Pit'''' ''''''''''''''''-'' ''''D''r''''y'">
              <a:rPr lang="en-US" sz="750" b="0"/>
              <a:pPr>
                <a:spcBef>
                  <a:spcPct val="0"/>
                </a:spcBef>
                <a:spcAft>
                  <a:spcPct val="0"/>
                </a:spcAft>
              </a:pPr>
              <a:t>Pit - Dry</a:t>
            </a:fld>
            <a:endParaRPr lang="en-US" sz="750" b="0" dirty="0">
              <a:latin typeface="Arial"/>
              <a:sym typeface="Arial"/>
            </a:endParaRPr>
          </a:p>
        </p:txBody>
      </p:sp>
      <p:sp>
        <p:nvSpPr>
          <p:cNvPr id="269" name="Text Placeholder 265"/>
          <p:cNvSpPr>
            <a:spLocks noGrp="1"/>
          </p:cNvSpPr>
          <p:nvPr>
            <p:custDataLst>
              <p:tags r:id="rId36"/>
            </p:custDataLst>
          </p:nvPr>
        </p:nvSpPr>
        <p:spPr bwMode="gray">
          <a:xfrm>
            <a:off x="1351955" y="3768328"/>
            <a:ext cx="826294"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2A2F017-E3C8-4144-A9B1-90E90FD13266}" type="datetime'F''''lu''''''s''h''/ ''''p''o''ur'''' f''l''u''sh ''''p''i''t'">
              <a:rPr lang="en-US" sz="750" b="0"/>
              <a:pPr>
                <a:spcBef>
                  <a:spcPct val="0"/>
                </a:spcBef>
                <a:spcAft>
                  <a:spcPct val="0"/>
                </a:spcAft>
              </a:pPr>
              <a:t>Flush/ pour flush pit</a:t>
            </a:fld>
            <a:endParaRPr lang="en-US" sz="750" b="0" dirty="0">
              <a:latin typeface="Arial"/>
              <a:sym typeface="Arial"/>
            </a:endParaRPr>
          </a:p>
        </p:txBody>
      </p:sp>
      <p:sp>
        <p:nvSpPr>
          <p:cNvPr id="272" name="Text Placeholder 270"/>
          <p:cNvSpPr>
            <a:spLocks noGrp="1"/>
          </p:cNvSpPr>
          <p:nvPr>
            <p:custDataLst>
              <p:tags r:id="rId37"/>
            </p:custDataLst>
          </p:nvPr>
        </p:nvSpPr>
        <p:spPr bwMode="gray">
          <a:xfrm>
            <a:off x="1351955" y="3615928"/>
            <a:ext cx="263128"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15B76CC-2439-4D51-AAA8-7D109F673FAA}" type="datetime'''''''''''''''S''''''''''''''ep''t''''''''''i''''''''c'''''''">
              <a:rPr lang="en-US" sz="750" b="0"/>
              <a:pPr>
                <a:spcBef>
                  <a:spcPct val="0"/>
                </a:spcBef>
                <a:spcAft>
                  <a:spcPct val="0"/>
                </a:spcAft>
              </a:pPr>
              <a:t>Septic</a:t>
            </a:fld>
            <a:endParaRPr lang="en-US" sz="750" b="0" dirty="0">
              <a:latin typeface="Arial"/>
              <a:sym typeface="Arial"/>
            </a:endParaRPr>
          </a:p>
        </p:txBody>
      </p:sp>
      <p:sp>
        <p:nvSpPr>
          <p:cNvPr id="274" name="Text Placeholder 272"/>
          <p:cNvSpPr>
            <a:spLocks noGrp="1"/>
          </p:cNvSpPr>
          <p:nvPr>
            <p:custDataLst>
              <p:tags r:id="rId38"/>
            </p:custDataLst>
          </p:nvPr>
        </p:nvSpPr>
        <p:spPr bwMode="gray">
          <a:xfrm>
            <a:off x="1351955" y="3463528"/>
            <a:ext cx="269081" cy="114300"/>
          </a:xfrm>
          <a:prstGeom prst="rect">
            <a:avLst/>
          </a:prstGeom>
          <a:noFill/>
          <a:effectLst/>
        </p:spPr>
        <p:txBody>
          <a:bodyPr vert="horz" wrap="none" lIns="0" tIns="0" rIns="0" bIns="0" rtlCol="0" anchor="ctr" anchorCtr="0">
            <a:noAutofit/>
          </a:bodyPr>
          <a:lstStyle>
            <a:lvl1pPr marL="0" indent="0" algn="l" defTabSz="914400" rtl="0" eaLnBrk="1" latinLnBrk="0" hangingPunct="1">
              <a:spcBef>
                <a:spcPct val="20000"/>
              </a:spcBef>
              <a:buFontTx/>
              <a:buNone/>
              <a:defRPr sz="1600" b="1" i="0"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40E772E-4DAD-47CD-860D-33FAC7EC6A17}" type="datetime'''''''''S''e''''''''''''''''''''''''w''er'''''''">
              <a:rPr lang="en-US" sz="750" b="0"/>
              <a:pPr>
                <a:spcBef>
                  <a:spcPct val="0"/>
                </a:spcBef>
                <a:spcAft>
                  <a:spcPct val="0"/>
                </a:spcAft>
              </a:pPr>
              <a:t>Sewer</a:t>
            </a:fld>
            <a:endParaRPr lang="en-US" sz="750" b="0" dirty="0">
              <a:latin typeface="Arial"/>
              <a:sym typeface="Arial"/>
            </a:endParaRPr>
          </a:p>
        </p:txBody>
      </p:sp>
      <p:sp>
        <p:nvSpPr>
          <p:cNvPr id="225" name="Title 1"/>
          <p:cNvSpPr>
            <a:spLocks noGrp="1"/>
          </p:cNvSpPr>
          <p:nvPr>
            <p:ph type="title"/>
          </p:nvPr>
        </p:nvSpPr>
        <p:spPr>
          <a:xfrm>
            <a:off x="1313855" y="326604"/>
            <a:ext cx="6517800" cy="623700"/>
          </a:xfrm>
        </p:spPr>
        <p:txBody>
          <a:bodyPr/>
          <a:lstStyle/>
          <a:p>
            <a:r>
              <a:rPr lang="en-US" dirty="0" smtClean="0"/>
              <a:t>~2.7 billion people worldwide need fecal sludge management today</a:t>
            </a:r>
            <a:endParaRPr lang="en-US" dirty="0"/>
          </a:p>
        </p:txBody>
      </p:sp>
    </p:spTree>
    <p:extLst>
      <p:ext uri="{BB962C8B-B14F-4D97-AF65-F5344CB8AC3E}">
        <p14:creationId xmlns:p14="http://schemas.microsoft.com/office/powerpoint/2010/main" val="951058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 name="Object 367" hidden="1"/>
          <p:cNvGraphicFramePr>
            <a:graphicFrameLocks noChangeAspect="1"/>
          </p:cNvGraphicFramePr>
          <p:nvPr>
            <p:custDataLst>
              <p:tags r:id="rId2"/>
            </p:custDataLst>
          </p:nvPr>
        </p:nvGraphicFramePr>
        <p:xfrm>
          <a:off x="972108" y="1192"/>
          <a:ext cx="1154" cy="1190"/>
        </p:xfrm>
        <a:graphic>
          <a:graphicData uri="http://schemas.openxmlformats.org/presentationml/2006/ole">
            <mc:AlternateContent xmlns:mc="http://schemas.openxmlformats.org/markup-compatibility/2006">
              <mc:Choice xmlns:v="urn:schemas-microsoft-com:vml" Requires="v">
                <p:oleObj spid="_x0000_s516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108" y="1192"/>
                        <a:ext cx="1154"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reeform 3"/>
          <p:cNvSpPr>
            <a:spLocks/>
          </p:cNvSpPr>
          <p:nvPr/>
        </p:nvSpPr>
        <p:spPr bwMode="auto">
          <a:xfrm>
            <a:off x="2517559" y="1864520"/>
            <a:ext cx="293162" cy="142875"/>
          </a:xfrm>
          <a:custGeom>
            <a:avLst/>
            <a:gdLst>
              <a:gd name="T0" fmla="*/ 90310 w 509"/>
              <a:gd name="T1" fmla="*/ 41275 h 240"/>
              <a:gd name="T2" fmla="*/ 93478 w 509"/>
              <a:gd name="T3" fmla="*/ 44450 h 240"/>
              <a:gd name="T4" fmla="*/ 90310 w 509"/>
              <a:gd name="T5" fmla="*/ 47625 h 240"/>
              <a:gd name="T6" fmla="*/ 76050 w 509"/>
              <a:gd name="T7" fmla="*/ 44450 h 240"/>
              <a:gd name="T8" fmla="*/ 65752 w 509"/>
              <a:gd name="T9" fmla="*/ 44450 h 240"/>
              <a:gd name="T10" fmla="*/ 55453 w 509"/>
              <a:gd name="T11" fmla="*/ 44450 h 240"/>
              <a:gd name="T12" fmla="*/ 48324 w 509"/>
              <a:gd name="T13" fmla="*/ 47625 h 240"/>
              <a:gd name="T14" fmla="*/ 34064 w 509"/>
              <a:gd name="T15" fmla="*/ 47625 h 240"/>
              <a:gd name="T16" fmla="*/ 30895 w 509"/>
              <a:gd name="T17" fmla="*/ 44450 h 240"/>
              <a:gd name="T18" fmla="*/ 23766 w 509"/>
              <a:gd name="T19" fmla="*/ 44450 h 240"/>
              <a:gd name="T20" fmla="*/ 13467 w 509"/>
              <a:gd name="T21" fmla="*/ 44450 h 240"/>
              <a:gd name="T22" fmla="*/ 6338 w 509"/>
              <a:gd name="T23" fmla="*/ 37306 h 240"/>
              <a:gd name="T24" fmla="*/ 20597 w 509"/>
              <a:gd name="T25" fmla="*/ 34131 h 240"/>
              <a:gd name="T26" fmla="*/ 30895 w 509"/>
              <a:gd name="T27" fmla="*/ 34131 h 240"/>
              <a:gd name="T28" fmla="*/ 23766 w 509"/>
              <a:gd name="T29" fmla="*/ 30956 h 240"/>
              <a:gd name="T30" fmla="*/ 13467 w 509"/>
              <a:gd name="T31" fmla="*/ 30956 h 240"/>
              <a:gd name="T32" fmla="*/ 3169 w 509"/>
              <a:gd name="T33" fmla="*/ 26988 h 240"/>
              <a:gd name="T34" fmla="*/ 10298 w 509"/>
              <a:gd name="T35" fmla="*/ 23813 h 240"/>
              <a:gd name="T36" fmla="*/ 3169 w 509"/>
              <a:gd name="T37" fmla="*/ 23813 h 240"/>
              <a:gd name="T38" fmla="*/ 0 w 509"/>
              <a:gd name="T39" fmla="*/ 20638 h 240"/>
              <a:gd name="T40" fmla="*/ 13467 w 509"/>
              <a:gd name="T41" fmla="*/ 7144 h 240"/>
              <a:gd name="T42" fmla="*/ 23766 w 509"/>
              <a:gd name="T43" fmla="*/ 7144 h 240"/>
              <a:gd name="T44" fmla="*/ 27727 w 509"/>
              <a:gd name="T45" fmla="*/ 13494 h 240"/>
              <a:gd name="T46" fmla="*/ 30895 w 509"/>
              <a:gd name="T47" fmla="*/ 7144 h 240"/>
              <a:gd name="T48" fmla="*/ 41194 w 509"/>
              <a:gd name="T49" fmla="*/ 10319 h 240"/>
              <a:gd name="T50" fmla="*/ 45155 w 509"/>
              <a:gd name="T51" fmla="*/ 13494 h 240"/>
              <a:gd name="T52" fmla="*/ 48324 w 509"/>
              <a:gd name="T53" fmla="*/ 10319 h 240"/>
              <a:gd name="T54" fmla="*/ 55453 w 509"/>
              <a:gd name="T55" fmla="*/ 10319 h 240"/>
              <a:gd name="T56" fmla="*/ 55453 w 509"/>
              <a:gd name="T57" fmla="*/ 17463 h 240"/>
              <a:gd name="T58" fmla="*/ 58622 w 509"/>
              <a:gd name="T59" fmla="*/ 20638 h 240"/>
              <a:gd name="T60" fmla="*/ 58622 w 509"/>
              <a:gd name="T61" fmla="*/ 13494 h 240"/>
              <a:gd name="T62" fmla="*/ 55453 w 509"/>
              <a:gd name="T63" fmla="*/ 7144 h 240"/>
              <a:gd name="T64" fmla="*/ 61791 w 509"/>
              <a:gd name="T65" fmla="*/ 3175 h 240"/>
              <a:gd name="T66" fmla="*/ 65752 w 509"/>
              <a:gd name="T67" fmla="*/ 0 h 240"/>
              <a:gd name="T68" fmla="*/ 72882 w 509"/>
              <a:gd name="T69" fmla="*/ 0 h 240"/>
              <a:gd name="T70" fmla="*/ 76050 w 509"/>
              <a:gd name="T71" fmla="*/ 3175 h 240"/>
              <a:gd name="T72" fmla="*/ 76050 w 509"/>
              <a:gd name="T73" fmla="*/ 10319 h 240"/>
              <a:gd name="T74" fmla="*/ 76050 w 509"/>
              <a:gd name="T75" fmla="*/ 20638 h 240"/>
              <a:gd name="T76" fmla="*/ 83180 w 509"/>
              <a:gd name="T77" fmla="*/ 30956 h 240"/>
              <a:gd name="T78" fmla="*/ 100608 w 509"/>
              <a:gd name="T79" fmla="*/ 37306 h 240"/>
              <a:gd name="T80" fmla="*/ 93478 w 509"/>
              <a:gd name="T81" fmla="*/ 3730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 name="Freeform 4"/>
          <p:cNvSpPr>
            <a:spLocks/>
          </p:cNvSpPr>
          <p:nvPr/>
        </p:nvSpPr>
        <p:spPr bwMode="auto">
          <a:xfrm>
            <a:off x="2404448" y="1832373"/>
            <a:ext cx="174282" cy="113110"/>
          </a:xfrm>
          <a:custGeom>
            <a:avLst/>
            <a:gdLst>
              <a:gd name="T0" fmla="*/ 10353 w 301"/>
              <a:gd name="T1" fmla="*/ 34925 h 190"/>
              <a:gd name="T2" fmla="*/ 10353 w 301"/>
              <a:gd name="T3" fmla="*/ 30956 h 190"/>
              <a:gd name="T4" fmla="*/ 7167 w 301"/>
              <a:gd name="T5" fmla="*/ 30956 h 190"/>
              <a:gd name="T6" fmla="*/ 3982 w 301"/>
              <a:gd name="T7" fmla="*/ 30956 h 190"/>
              <a:gd name="T8" fmla="*/ 0 w 301"/>
              <a:gd name="T9" fmla="*/ 27781 h 190"/>
              <a:gd name="T10" fmla="*/ 3982 w 301"/>
              <a:gd name="T11" fmla="*/ 23813 h 190"/>
              <a:gd name="T12" fmla="*/ 10353 w 301"/>
              <a:gd name="T13" fmla="*/ 14288 h 190"/>
              <a:gd name="T14" fmla="*/ 10353 w 301"/>
              <a:gd name="T15" fmla="*/ 10319 h 190"/>
              <a:gd name="T16" fmla="*/ 10353 w 301"/>
              <a:gd name="T17" fmla="*/ 7938 h 190"/>
              <a:gd name="T18" fmla="*/ 10353 w 301"/>
              <a:gd name="T19" fmla="*/ 3969 h 190"/>
              <a:gd name="T20" fmla="*/ 7167 w 301"/>
              <a:gd name="T21" fmla="*/ 3969 h 190"/>
              <a:gd name="T22" fmla="*/ 10353 w 301"/>
              <a:gd name="T23" fmla="*/ 0 h 190"/>
              <a:gd name="T24" fmla="*/ 14335 w 301"/>
              <a:gd name="T25" fmla="*/ 0 h 190"/>
              <a:gd name="T26" fmla="*/ 21502 w 301"/>
              <a:gd name="T27" fmla="*/ 3969 h 190"/>
              <a:gd name="T28" fmla="*/ 24688 w 301"/>
              <a:gd name="T29" fmla="*/ 0 h 190"/>
              <a:gd name="T30" fmla="*/ 27874 w 301"/>
              <a:gd name="T31" fmla="*/ 0 h 190"/>
              <a:gd name="T32" fmla="*/ 31856 w 301"/>
              <a:gd name="T33" fmla="*/ 3969 h 190"/>
              <a:gd name="T34" fmla="*/ 35837 w 301"/>
              <a:gd name="T35" fmla="*/ 3969 h 190"/>
              <a:gd name="T36" fmla="*/ 39023 w 301"/>
              <a:gd name="T37" fmla="*/ 7938 h 190"/>
              <a:gd name="T38" fmla="*/ 43005 w 301"/>
              <a:gd name="T39" fmla="*/ 3969 h 190"/>
              <a:gd name="T40" fmla="*/ 46191 w 301"/>
              <a:gd name="T41" fmla="*/ 3969 h 190"/>
              <a:gd name="T42" fmla="*/ 49376 w 301"/>
              <a:gd name="T43" fmla="*/ 7938 h 190"/>
              <a:gd name="T44" fmla="*/ 56544 w 301"/>
              <a:gd name="T45" fmla="*/ 10319 h 190"/>
              <a:gd name="T46" fmla="*/ 60526 w 301"/>
              <a:gd name="T47" fmla="*/ 10319 h 190"/>
              <a:gd name="T48" fmla="*/ 56544 w 301"/>
              <a:gd name="T49" fmla="*/ 14288 h 190"/>
              <a:gd name="T50" fmla="*/ 49376 w 301"/>
              <a:gd name="T51" fmla="*/ 17463 h 190"/>
              <a:gd name="T52" fmla="*/ 46191 w 301"/>
              <a:gd name="T53" fmla="*/ 17463 h 190"/>
              <a:gd name="T54" fmla="*/ 39023 w 301"/>
              <a:gd name="T55" fmla="*/ 20638 h 190"/>
              <a:gd name="T56" fmla="*/ 35837 w 301"/>
              <a:gd name="T57" fmla="*/ 23813 h 190"/>
              <a:gd name="T58" fmla="*/ 31856 w 301"/>
              <a:gd name="T59" fmla="*/ 30956 h 190"/>
              <a:gd name="T60" fmla="*/ 27874 w 301"/>
              <a:gd name="T61" fmla="*/ 34925 h 190"/>
              <a:gd name="T62" fmla="*/ 21502 w 301"/>
              <a:gd name="T63" fmla="*/ 34925 h 190"/>
              <a:gd name="T64" fmla="*/ 14335 w 301"/>
              <a:gd name="T65" fmla="*/ 38100 h 190"/>
              <a:gd name="T66" fmla="*/ 14335 w 301"/>
              <a:gd name="T67" fmla="*/ 34925 h 190"/>
              <a:gd name="T68" fmla="*/ 10353 w 301"/>
              <a:gd name="T69" fmla="*/ 3492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 name="Freeform 5"/>
          <p:cNvSpPr>
            <a:spLocks/>
          </p:cNvSpPr>
          <p:nvPr/>
        </p:nvSpPr>
        <p:spPr bwMode="auto">
          <a:xfrm>
            <a:off x="2538333" y="1760935"/>
            <a:ext cx="189286" cy="82154"/>
          </a:xfrm>
          <a:custGeom>
            <a:avLst/>
            <a:gdLst>
              <a:gd name="T0" fmla="*/ 20637 w 328"/>
              <a:gd name="T1" fmla="*/ 23813 h 138"/>
              <a:gd name="T2" fmla="*/ 20637 w 328"/>
              <a:gd name="T3" fmla="*/ 23813 h 138"/>
              <a:gd name="T4" fmla="*/ 23812 w 328"/>
              <a:gd name="T5" fmla="*/ 19844 h 138"/>
              <a:gd name="T6" fmla="*/ 20637 w 328"/>
              <a:gd name="T7" fmla="*/ 16669 h 138"/>
              <a:gd name="T8" fmla="*/ 16669 w 328"/>
              <a:gd name="T9" fmla="*/ 19844 h 138"/>
              <a:gd name="T10" fmla="*/ 10319 w 328"/>
              <a:gd name="T11" fmla="*/ 19844 h 138"/>
              <a:gd name="T12" fmla="*/ 3969 w 328"/>
              <a:gd name="T13" fmla="*/ 19844 h 138"/>
              <a:gd name="T14" fmla="*/ 0 w 328"/>
              <a:gd name="T15" fmla="*/ 16669 h 138"/>
              <a:gd name="T16" fmla="*/ 3969 w 328"/>
              <a:gd name="T17" fmla="*/ 13494 h 138"/>
              <a:gd name="T18" fmla="*/ 10319 w 328"/>
              <a:gd name="T19" fmla="*/ 13494 h 138"/>
              <a:gd name="T20" fmla="*/ 10319 w 328"/>
              <a:gd name="T21" fmla="*/ 13494 h 138"/>
              <a:gd name="T22" fmla="*/ 3969 w 328"/>
              <a:gd name="T23" fmla="*/ 13494 h 138"/>
              <a:gd name="T24" fmla="*/ 7144 w 328"/>
              <a:gd name="T25" fmla="*/ 9525 h 138"/>
              <a:gd name="T26" fmla="*/ 14288 w 328"/>
              <a:gd name="T27" fmla="*/ 9525 h 138"/>
              <a:gd name="T28" fmla="*/ 14288 w 328"/>
              <a:gd name="T29" fmla="*/ 9525 h 138"/>
              <a:gd name="T30" fmla="*/ 7144 w 328"/>
              <a:gd name="T31" fmla="*/ 9525 h 138"/>
              <a:gd name="T32" fmla="*/ 10319 w 328"/>
              <a:gd name="T33" fmla="*/ 7144 h 138"/>
              <a:gd name="T34" fmla="*/ 10319 w 328"/>
              <a:gd name="T35" fmla="*/ 3175 h 138"/>
              <a:gd name="T36" fmla="*/ 16669 w 328"/>
              <a:gd name="T37" fmla="*/ 3175 h 138"/>
              <a:gd name="T38" fmla="*/ 23812 w 328"/>
              <a:gd name="T39" fmla="*/ 7144 h 138"/>
              <a:gd name="T40" fmla="*/ 34131 w 328"/>
              <a:gd name="T41" fmla="*/ 13494 h 138"/>
              <a:gd name="T42" fmla="*/ 44450 w 328"/>
              <a:gd name="T43" fmla="*/ 13494 h 138"/>
              <a:gd name="T44" fmla="*/ 44450 w 328"/>
              <a:gd name="T45" fmla="*/ 13494 h 138"/>
              <a:gd name="T46" fmla="*/ 44450 w 328"/>
              <a:gd name="T47" fmla="*/ 9525 h 138"/>
              <a:gd name="T48" fmla="*/ 40481 w 328"/>
              <a:gd name="T49" fmla="*/ 7144 h 138"/>
              <a:gd name="T50" fmla="*/ 37306 w 328"/>
              <a:gd name="T51" fmla="*/ 3175 h 138"/>
              <a:gd name="T52" fmla="*/ 44450 w 328"/>
              <a:gd name="T53" fmla="*/ 0 h 138"/>
              <a:gd name="T54" fmla="*/ 47625 w 328"/>
              <a:gd name="T55" fmla="*/ 3175 h 138"/>
              <a:gd name="T56" fmla="*/ 51594 w 328"/>
              <a:gd name="T57" fmla="*/ 9525 h 138"/>
              <a:gd name="T58" fmla="*/ 61913 w 328"/>
              <a:gd name="T59" fmla="*/ 7144 h 138"/>
              <a:gd name="T60" fmla="*/ 65088 w 328"/>
              <a:gd name="T61" fmla="*/ 9525 h 138"/>
              <a:gd name="T62" fmla="*/ 61913 w 328"/>
              <a:gd name="T63" fmla="*/ 19844 h 138"/>
              <a:gd name="T64" fmla="*/ 47625 w 328"/>
              <a:gd name="T65" fmla="*/ 19844 h 138"/>
              <a:gd name="T66" fmla="*/ 37306 w 328"/>
              <a:gd name="T67" fmla="*/ 23813 h 138"/>
              <a:gd name="T68" fmla="*/ 30956 w 328"/>
              <a:gd name="T69" fmla="*/ 23813 h 138"/>
              <a:gd name="T70" fmla="*/ 23812 w 328"/>
              <a:gd name="T71" fmla="*/ 27781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 name="Freeform 6"/>
          <p:cNvSpPr>
            <a:spLocks/>
          </p:cNvSpPr>
          <p:nvPr/>
        </p:nvSpPr>
        <p:spPr bwMode="auto">
          <a:xfrm>
            <a:off x="2455233" y="1739503"/>
            <a:ext cx="113110" cy="61913"/>
          </a:xfrm>
          <a:custGeom>
            <a:avLst/>
            <a:gdLst>
              <a:gd name="T0" fmla="*/ 38894 w 196"/>
              <a:gd name="T1" fmla="*/ 0 h 104"/>
              <a:gd name="T2" fmla="*/ 38894 w 196"/>
              <a:gd name="T3" fmla="*/ 3969 h 104"/>
              <a:gd name="T4" fmla="*/ 35719 w 196"/>
              <a:gd name="T5" fmla="*/ 3969 h 104"/>
              <a:gd name="T6" fmla="*/ 35719 w 196"/>
              <a:gd name="T7" fmla="*/ 7144 h 104"/>
              <a:gd name="T8" fmla="*/ 38894 w 196"/>
              <a:gd name="T9" fmla="*/ 7144 h 104"/>
              <a:gd name="T10" fmla="*/ 35719 w 196"/>
              <a:gd name="T11" fmla="*/ 7144 h 104"/>
              <a:gd name="T12" fmla="*/ 28575 w 196"/>
              <a:gd name="T13" fmla="*/ 14288 h 104"/>
              <a:gd name="T14" fmla="*/ 24606 w 196"/>
              <a:gd name="T15" fmla="*/ 10319 h 104"/>
              <a:gd name="T16" fmla="*/ 24606 w 196"/>
              <a:gd name="T17" fmla="*/ 7144 h 104"/>
              <a:gd name="T18" fmla="*/ 20637 w 196"/>
              <a:gd name="T19" fmla="*/ 10319 h 104"/>
              <a:gd name="T20" fmla="*/ 20637 w 196"/>
              <a:gd name="T21" fmla="*/ 14288 h 104"/>
              <a:gd name="T22" fmla="*/ 18256 w 196"/>
              <a:gd name="T23" fmla="*/ 14288 h 104"/>
              <a:gd name="T24" fmla="*/ 18256 w 196"/>
              <a:gd name="T25" fmla="*/ 17463 h 104"/>
              <a:gd name="T26" fmla="*/ 18256 w 196"/>
              <a:gd name="T27" fmla="*/ 20638 h 104"/>
              <a:gd name="T28" fmla="*/ 14288 w 196"/>
              <a:gd name="T29" fmla="*/ 20638 h 104"/>
              <a:gd name="T30" fmla="*/ 10319 w 196"/>
              <a:gd name="T31" fmla="*/ 20638 h 104"/>
              <a:gd name="T32" fmla="*/ 10319 w 196"/>
              <a:gd name="T33" fmla="*/ 17463 h 104"/>
              <a:gd name="T34" fmla="*/ 7144 w 196"/>
              <a:gd name="T35" fmla="*/ 17463 h 104"/>
              <a:gd name="T36" fmla="*/ 3969 w 196"/>
              <a:gd name="T37" fmla="*/ 17463 h 104"/>
              <a:gd name="T38" fmla="*/ 0 w 196"/>
              <a:gd name="T39" fmla="*/ 17463 h 104"/>
              <a:gd name="T40" fmla="*/ 0 w 196"/>
              <a:gd name="T41" fmla="*/ 14288 h 104"/>
              <a:gd name="T42" fmla="*/ 3969 w 196"/>
              <a:gd name="T43" fmla="*/ 10319 h 104"/>
              <a:gd name="T44" fmla="*/ 7144 w 196"/>
              <a:gd name="T45" fmla="*/ 10319 h 104"/>
              <a:gd name="T46" fmla="*/ 10319 w 196"/>
              <a:gd name="T47" fmla="*/ 7144 h 104"/>
              <a:gd name="T48" fmla="*/ 14288 w 196"/>
              <a:gd name="T49" fmla="*/ 7144 h 104"/>
              <a:gd name="T50" fmla="*/ 18256 w 196"/>
              <a:gd name="T51" fmla="*/ 7144 h 104"/>
              <a:gd name="T52" fmla="*/ 18256 w 196"/>
              <a:gd name="T53" fmla="*/ 3969 h 104"/>
              <a:gd name="T54" fmla="*/ 20637 w 196"/>
              <a:gd name="T55" fmla="*/ 0 h 104"/>
              <a:gd name="T56" fmla="*/ 24606 w 196"/>
              <a:gd name="T57" fmla="*/ 0 h 104"/>
              <a:gd name="T58" fmla="*/ 28575 w 196"/>
              <a:gd name="T59" fmla="*/ 0 h 104"/>
              <a:gd name="T60" fmla="*/ 35719 w 196"/>
              <a:gd name="T61" fmla="*/ 0 h 104"/>
              <a:gd name="T62" fmla="*/ 38894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1" name="Freeform 7"/>
          <p:cNvSpPr>
            <a:spLocks/>
          </p:cNvSpPr>
          <p:nvPr/>
        </p:nvSpPr>
        <p:spPr bwMode="auto">
          <a:xfrm>
            <a:off x="2606430" y="1699024"/>
            <a:ext cx="61172" cy="21431"/>
          </a:xfrm>
          <a:custGeom>
            <a:avLst/>
            <a:gdLst>
              <a:gd name="T0" fmla="*/ 7144 w 106"/>
              <a:gd name="T1" fmla="*/ 7144 h 36"/>
              <a:gd name="T2" fmla="*/ 3969 w 106"/>
              <a:gd name="T3" fmla="*/ 3969 h 36"/>
              <a:gd name="T4" fmla="*/ 0 w 106"/>
              <a:gd name="T5" fmla="*/ 3969 h 36"/>
              <a:gd name="T6" fmla="*/ 0 w 106"/>
              <a:gd name="T7" fmla="*/ 7144 h 36"/>
              <a:gd name="T8" fmla="*/ 0 w 106"/>
              <a:gd name="T9" fmla="*/ 0 h 36"/>
              <a:gd name="T10" fmla="*/ 7144 w 106"/>
              <a:gd name="T11" fmla="*/ 0 h 36"/>
              <a:gd name="T12" fmla="*/ 10319 w 106"/>
              <a:gd name="T13" fmla="*/ 0 h 36"/>
              <a:gd name="T14" fmla="*/ 14288 w 106"/>
              <a:gd name="T15" fmla="*/ 0 h 36"/>
              <a:gd name="T16" fmla="*/ 17463 w 106"/>
              <a:gd name="T17" fmla="*/ 0 h 36"/>
              <a:gd name="T18" fmla="*/ 21431 w 106"/>
              <a:gd name="T19" fmla="*/ 3969 h 36"/>
              <a:gd name="T20" fmla="*/ 17463 w 106"/>
              <a:gd name="T21" fmla="*/ 3969 h 36"/>
              <a:gd name="T22" fmla="*/ 14288 w 106"/>
              <a:gd name="T23" fmla="*/ 7144 h 36"/>
              <a:gd name="T24" fmla="*/ 10319 w 106"/>
              <a:gd name="T25" fmla="*/ 7144 h 36"/>
              <a:gd name="T26" fmla="*/ 7144 w 106"/>
              <a:gd name="T27" fmla="*/ 714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 name="Freeform 8"/>
          <p:cNvSpPr>
            <a:spLocks/>
          </p:cNvSpPr>
          <p:nvPr/>
        </p:nvSpPr>
        <p:spPr bwMode="auto">
          <a:xfrm>
            <a:off x="2606431" y="1720455"/>
            <a:ext cx="51938" cy="30956"/>
          </a:xfrm>
          <a:custGeom>
            <a:avLst/>
            <a:gdLst>
              <a:gd name="T0" fmla="*/ 14612 w 88"/>
              <a:gd name="T1" fmla="*/ 3969 h 52"/>
              <a:gd name="T2" fmla="*/ 11365 w 88"/>
              <a:gd name="T3" fmla="*/ 7144 h 52"/>
              <a:gd name="T4" fmla="*/ 4059 w 88"/>
              <a:gd name="T5" fmla="*/ 10319 h 52"/>
              <a:gd name="T6" fmla="*/ 0 w 88"/>
              <a:gd name="T7" fmla="*/ 7144 h 52"/>
              <a:gd name="T8" fmla="*/ 0 w 88"/>
              <a:gd name="T9" fmla="*/ 3969 h 52"/>
              <a:gd name="T10" fmla="*/ 0 w 88"/>
              <a:gd name="T11" fmla="*/ 0 h 52"/>
              <a:gd name="T12" fmla="*/ 11365 w 88"/>
              <a:gd name="T13" fmla="*/ 0 h 52"/>
              <a:gd name="T14" fmla="*/ 14612 w 88"/>
              <a:gd name="T15" fmla="*/ 0 h 52"/>
              <a:gd name="T16" fmla="*/ 18671 w 88"/>
              <a:gd name="T17" fmla="*/ 0 h 52"/>
              <a:gd name="T18" fmla="*/ 18671 w 88"/>
              <a:gd name="T19" fmla="*/ 3969 h 52"/>
              <a:gd name="T20" fmla="*/ 14612 w 88"/>
              <a:gd name="T21" fmla="*/ 3969 h 52"/>
              <a:gd name="T22" fmla="*/ 11365 w 88"/>
              <a:gd name="T23" fmla="*/ 3969 h 52"/>
              <a:gd name="T24" fmla="*/ 14612 w 88"/>
              <a:gd name="T25" fmla="*/ 396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3" name="Freeform 9"/>
          <p:cNvSpPr>
            <a:spLocks/>
          </p:cNvSpPr>
          <p:nvPr/>
        </p:nvSpPr>
        <p:spPr bwMode="auto">
          <a:xfrm>
            <a:off x="2578729" y="1760935"/>
            <a:ext cx="19622" cy="0"/>
          </a:xfrm>
          <a:custGeom>
            <a:avLst/>
            <a:gdLst>
              <a:gd name="T0" fmla="*/ 3084 w 35"/>
              <a:gd name="T1" fmla="*/ 0 w 35"/>
              <a:gd name="T2" fmla="*/ 3084 w 35"/>
              <a:gd name="T3" fmla="*/ 6169 w 35"/>
              <a:gd name="T4" fmla="*/ 3084 w 35"/>
              <a:gd name="T5" fmla="*/ 0 60000 65536"/>
              <a:gd name="T6" fmla="*/ 0 60000 65536"/>
              <a:gd name="T7" fmla="*/ 0 60000 65536"/>
              <a:gd name="T8" fmla="*/ 0 60000 65536"/>
              <a:gd name="T9" fmla="*/ 0 60000 65536"/>
              <a:gd name="T10" fmla="*/ 0 w 35"/>
              <a:gd name="T11" fmla="*/ 35 w 35"/>
            </a:gdLst>
            <a:ahLst/>
            <a:cxnLst>
              <a:cxn ang="T5">
                <a:pos x="T0" y="0"/>
              </a:cxn>
              <a:cxn ang="T6">
                <a:pos x="T1" y="0"/>
              </a:cxn>
              <a:cxn ang="T7">
                <a:pos x="T2" y="0"/>
              </a:cxn>
              <a:cxn ang="T8">
                <a:pos x="T3" y="0"/>
              </a:cxn>
              <a:cxn ang="T9">
                <a:pos x="T4" y="0"/>
              </a:cxn>
            </a:cxnLst>
            <a:rect l="T10" t="0" r="T11" b="0"/>
            <a:pathLst>
              <a:path w="35">
                <a:moveTo>
                  <a:pt x="17" y="0"/>
                </a:moveTo>
                <a:lnTo>
                  <a:pt x="0" y="0"/>
                </a:lnTo>
                <a:lnTo>
                  <a:pt x="17" y="0"/>
                </a:lnTo>
                <a:lnTo>
                  <a:pt x="35" y="0"/>
                </a:lnTo>
                <a:lnTo>
                  <a:pt x="17"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4" name="Freeform 10"/>
          <p:cNvSpPr>
            <a:spLocks/>
          </p:cNvSpPr>
          <p:nvPr/>
        </p:nvSpPr>
        <p:spPr bwMode="auto">
          <a:xfrm>
            <a:off x="2740315" y="1760935"/>
            <a:ext cx="111956" cy="63104"/>
          </a:xfrm>
          <a:custGeom>
            <a:avLst/>
            <a:gdLst>
              <a:gd name="T0" fmla="*/ 3969 w 194"/>
              <a:gd name="T1" fmla="*/ 7212 h 105"/>
              <a:gd name="T2" fmla="*/ 3969 w 194"/>
              <a:gd name="T3" fmla="*/ 4007 h 105"/>
              <a:gd name="T4" fmla="*/ 0 w 194"/>
              <a:gd name="T5" fmla="*/ 0 h 105"/>
              <a:gd name="T6" fmla="*/ 3969 w 194"/>
              <a:gd name="T7" fmla="*/ 0 h 105"/>
              <a:gd name="T8" fmla="*/ 10319 w 194"/>
              <a:gd name="T9" fmla="*/ 4007 h 105"/>
              <a:gd name="T10" fmla="*/ 14288 w 194"/>
              <a:gd name="T11" fmla="*/ 11218 h 105"/>
              <a:gd name="T12" fmla="*/ 20638 w 194"/>
              <a:gd name="T13" fmla="*/ 11218 h 105"/>
              <a:gd name="T14" fmla="*/ 18256 w 194"/>
              <a:gd name="T15" fmla="*/ 11218 h 105"/>
              <a:gd name="T16" fmla="*/ 14288 w 194"/>
              <a:gd name="T17" fmla="*/ 7212 h 105"/>
              <a:gd name="T18" fmla="*/ 14288 w 194"/>
              <a:gd name="T19" fmla="*/ 4007 h 105"/>
              <a:gd name="T20" fmla="*/ 18256 w 194"/>
              <a:gd name="T21" fmla="*/ 7212 h 105"/>
              <a:gd name="T22" fmla="*/ 24606 w 194"/>
              <a:gd name="T23" fmla="*/ 7212 h 105"/>
              <a:gd name="T24" fmla="*/ 24606 w 194"/>
              <a:gd name="T25" fmla="*/ 11218 h 105"/>
              <a:gd name="T26" fmla="*/ 24606 w 194"/>
              <a:gd name="T27" fmla="*/ 7212 h 105"/>
              <a:gd name="T28" fmla="*/ 24606 w 194"/>
              <a:gd name="T29" fmla="*/ 4007 h 105"/>
              <a:gd name="T30" fmla="*/ 20638 w 194"/>
              <a:gd name="T31" fmla="*/ 4007 h 105"/>
              <a:gd name="T32" fmla="*/ 20638 w 194"/>
              <a:gd name="T33" fmla="*/ 0 h 105"/>
              <a:gd name="T34" fmla="*/ 24606 w 194"/>
              <a:gd name="T35" fmla="*/ 0 h 105"/>
              <a:gd name="T36" fmla="*/ 28575 w 194"/>
              <a:gd name="T37" fmla="*/ 4007 h 105"/>
              <a:gd name="T38" fmla="*/ 31750 w 194"/>
              <a:gd name="T39" fmla="*/ 4007 h 105"/>
              <a:gd name="T40" fmla="*/ 35719 w 194"/>
              <a:gd name="T41" fmla="*/ 4007 h 105"/>
              <a:gd name="T42" fmla="*/ 35719 w 194"/>
              <a:gd name="T43" fmla="*/ 0 h 105"/>
              <a:gd name="T44" fmla="*/ 35719 w 194"/>
              <a:gd name="T45" fmla="*/ 4007 h 105"/>
              <a:gd name="T46" fmla="*/ 38894 w 194"/>
              <a:gd name="T47" fmla="*/ 4007 h 105"/>
              <a:gd name="T48" fmla="*/ 38894 w 194"/>
              <a:gd name="T49" fmla="*/ 7212 h 105"/>
              <a:gd name="T50" fmla="*/ 38894 w 194"/>
              <a:gd name="T51" fmla="*/ 14424 h 105"/>
              <a:gd name="T52" fmla="*/ 35719 w 194"/>
              <a:gd name="T53" fmla="*/ 14424 h 105"/>
              <a:gd name="T54" fmla="*/ 35719 w 194"/>
              <a:gd name="T55" fmla="*/ 21635 h 105"/>
              <a:gd name="T56" fmla="*/ 31750 w 194"/>
              <a:gd name="T57" fmla="*/ 21635 h 105"/>
              <a:gd name="T58" fmla="*/ 28575 w 194"/>
              <a:gd name="T59" fmla="*/ 21635 h 105"/>
              <a:gd name="T60" fmla="*/ 24606 w 194"/>
              <a:gd name="T61" fmla="*/ 21635 h 105"/>
              <a:gd name="T62" fmla="*/ 24606 w 194"/>
              <a:gd name="T63" fmla="*/ 17629 h 105"/>
              <a:gd name="T64" fmla="*/ 24606 w 194"/>
              <a:gd name="T65" fmla="*/ 14424 h 105"/>
              <a:gd name="T66" fmla="*/ 28575 w 194"/>
              <a:gd name="T67" fmla="*/ 14424 h 105"/>
              <a:gd name="T68" fmla="*/ 24606 w 194"/>
              <a:gd name="T69" fmla="*/ 14424 h 105"/>
              <a:gd name="T70" fmla="*/ 18256 w 194"/>
              <a:gd name="T71" fmla="*/ 14424 h 105"/>
              <a:gd name="T72" fmla="*/ 14288 w 194"/>
              <a:gd name="T73" fmla="*/ 14424 h 105"/>
              <a:gd name="T74" fmla="*/ 10319 w 194"/>
              <a:gd name="T75" fmla="*/ 14424 h 105"/>
              <a:gd name="T76" fmla="*/ 7938 w 194"/>
              <a:gd name="T77" fmla="*/ 14424 h 105"/>
              <a:gd name="T78" fmla="*/ 7938 w 194"/>
              <a:gd name="T79" fmla="*/ 11218 h 105"/>
              <a:gd name="T80" fmla="*/ 3969 w 194"/>
              <a:gd name="T81" fmla="*/ 11218 h 105"/>
              <a:gd name="T82" fmla="*/ 3969 w 194"/>
              <a:gd name="T83" fmla="*/ 7212 h 105"/>
              <a:gd name="T84" fmla="*/ 3969 w 194"/>
              <a:gd name="T85" fmla="*/ 4007 h 105"/>
              <a:gd name="T86" fmla="*/ 3969 w 194"/>
              <a:gd name="T87" fmla="*/ 721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5" name="Freeform 11"/>
          <p:cNvSpPr>
            <a:spLocks/>
          </p:cNvSpPr>
          <p:nvPr/>
        </p:nvSpPr>
        <p:spPr bwMode="auto">
          <a:xfrm>
            <a:off x="2717231" y="1729980"/>
            <a:ext cx="23084" cy="21431"/>
          </a:xfrm>
          <a:custGeom>
            <a:avLst/>
            <a:gdLst>
              <a:gd name="T0" fmla="*/ 9191 w 38"/>
              <a:gd name="T1" fmla="*/ 3969 h 36"/>
              <a:gd name="T2" fmla="*/ 9191 w 38"/>
              <a:gd name="T3" fmla="*/ 7144 h 36"/>
              <a:gd name="T4" fmla="*/ 4178 w 38"/>
              <a:gd name="T5" fmla="*/ 7144 h 36"/>
              <a:gd name="T6" fmla="*/ 0 w 38"/>
              <a:gd name="T7" fmla="*/ 3969 h 36"/>
              <a:gd name="T8" fmla="*/ 0 w 38"/>
              <a:gd name="T9" fmla="*/ 0 h 36"/>
              <a:gd name="T10" fmla="*/ 4178 w 38"/>
              <a:gd name="T11" fmla="*/ 0 h 36"/>
              <a:gd name="T12" fmla="*/ 9191 w 38"/>
              <a:gd name="T13" fmla="*/ 3969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8" y="17"/>
                </a:moveTo>
                <a:lnTo>
                  <a:pt x="38" y="36"/>
                </a:lnTo>
                <a:lnTo>
                  <a:pt x="19" y="36"/>
                </a:lnTo>
                <a:lnTo>
                  <a:pt x="0" y="17"/>
                </a:lnTo>
                <a:lnTo>
                  <a:pt x="0" y="0"/>
                </a:lnTo>
                <a:lnTo>
                  <a:pt x="19" y="0"/>
                </a:lnTo>
                <a:lnTo>
                  <a:pt x="38" y="17"/>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6" name="Freeform 12"/>
          <p:cNvSpPr>
            <a:spLocks/>
          </p:cNvSpPr>
          <p:nvPr/>
        </p:nvSpPr>
        <p:spPr bwMode="auto">
          <a:xfrm>
            <a:off x="2740315" y="1801417"/>
            <a:ext cx="21930" cy="22622"/>
          </a:xfrm>
          <a:custGeom>
            <a:avLst/>
            <a:gdLst>
              <a:gd name="T0" fmla="*/ 3094 w 39"/>
              <a:gd name="T1" fmla="*/ 0 h 36"/>
              <a:gd name="T2" fmla="*/ 6961 w 39"/>
              <a:gd name="T3" fmla="*/ 4189 h 36"/>
              <a:gd name="T4" fmla="*/ 3094 w 39"/>
              <a:gd name="T5" fmla="*/ 8379 h 36"/>
              <a:gd name="T6" fmla="*/ 0 w 39"/>
              <a:gd name="T7" fmla="*/ 8379 h 36"/>
              <a:gd name="T8" fmla="*/ 0 w 39"/>
              <a:gd name="T9" fmla="*/ 4189 h 36"/>
              <a:gd name="T10" fmla="*/ 0 w 39"/>
              <a:gd name="T11" fmla="*/ 0 h 36"/>
              <a:gd name="T12" fmla="*/ 3094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19" y="0"/>
                </a:moveTo>
                <a:lnTo>
                  <a:pt x="39" y="19"/>
                </a:lnTo>
                <a:lnTo>
                  <a:pt x="19" y="36"/>
                </a:lnTo>
                <a:lnTo>
                  <a:pt x="0" y="36"/>
                </a:lnTo>
                <a:lnTo>
                  <a:pt x="0" y="19"/>
                </a:lnTo>
                <a:lnTo>
                  <a:pt x="0" y="0"/>
                </a:lnTo>
                <a:lnTo>
                  <a:pt x="19"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 name="Freeform 13"/>
          <p:cNvSpPr>
            <a:spLocks/>
          </p:cNvSpPr>
          <p:nvPr/>
        </p:nvSpPr>
        <p:spPr bwMode="auto">
          <a:xfrm>
            <a:off x="2779558" y="1720454"/>
            <a:ext cx="20775" cy="9525"/>
          </a:xfrm>
          <a:custGeom>
            <a:avLst/>
            <a:gdLst>
              <a:gd name="T0" fmla="*/ 0 w 37"/>
              <a:gd name="T1" fmla="*/ 3175 h 16"/>
              <a:gd name="T2" fmla="*/ 0 w 37"/>
              <a:gd name="T3" fmla="*/ 0 h 16"/>
              <a:gd name="T4" fmla="*/ 3861 w 37"/>
              <a:gd name="T5" fmla="*/ 0 h 16"/>
              <a:gd name="T6" fmla="*/ 3861 w 37"/>
              <a:gd name="T7" fmla="*/ 3175 h 16"/>
              <a:gd name="T8" fmla="*/ 6951 w 37"/>
              <a:gd name="T9" fmla="*/ 3175 h 16"/>
              <a:gd name="T10" fmla="*/ 3861 w 37"/>
              <a:gd name="T11" fmla="*/ 3175 h 16"/>
              <a:gd name="T12" fmla="*/ 0 w 37"/>
              <a:gd name="T13" fmla="*/ 3175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0" y="16"/>
                </a:moveTo>
                <a:lnTo>
                  <a:pt x="0" y="0"/>
                </a:lnTo>
                <a:lnTo>
                  <a:pt x="20" y="0"/>
                </a:lnTo>
                <a:lnTo>
                  <a:pt x="20" y="16"/>
                </a:lnTo>
                <a:lnTo>
                  <a:pt x="37" y="16"/>
                </a:lnTo>
                <a:lnTo>
                  <a:pt x="20" y="16"/>
                </a:lnTo>
                <a:lnTo>
                  <a:pt x="0" y="1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8" name="Freeform 14"/>
          <p:cNvSpPr>
            <a:spLocks/>
          </p:cNvSpPr>
          <p:nvPr/>
        </p:nvSpPr>
        <p:spPr bwMode="auto">
          <a:xfrm>
            <a:off x="2821108" y="1647826"/>
            <a:ext cx="20775" cy="10716"/>
          </a:xfrm>
          <a:custGeom>
            <a:avLst/>
            <a:gdLst>
              <a:gd name="T0" fmla="*/ 6951 w 37"/>
              <a:gd name="T1" fmla="*/ 0 h 19"/>
              <a:gd name="T2" fmla="*/ 6951 w 37"/>
              <a:gd name="T3" fmla="*/ 3008 h 19"/>
              <a:gd name="T4" fmla="*/ 3089 w 37"/>
              <a:gd name="T5" fmla="*/ 3008 h 19"/>
              <a:gd name="T6" fmla="*/ 0 w 37"/>
              <a:gd name="T7" fmla="*/ 0 h 19"/>
              <a:gd name="T8" fmla="*/ 3089 w 37"/>
              <a:gd name="T9" fmla="*/ 0 h 19"/>
              <a:gd name="T10" fmla="*/ 6951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37" y="0"/>
                </a:moveTo>
                <a:lnTo>
                  <a:pt x="37" y="19"/>
                </a:lnTo>
                <a:lnTo>
                  <a:pt x="18" y="19"/>
                </a:lnTo>
                <a:lnTo>
                  <a:pt x="0" y="0"/>
                </a:lnTo>
                <a:lnTo>
                  <a:pt x="18" y="0"/>
                </a:lnTo>
                <a:lnTo>
                  <a:pt x="37"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9" name="Freeform 15"/>
          <p:cNvSpPr>
            <a:spLocks/>
          </p:cNvSpPr>
          <p:nvPr/>
        </p:nvSpPr>
        <p:spPr bwMode="auto">
          <a:xfrm>
            <a:off x="2731082" y="1669258"/>
            <a:ext cx="102722" cy="60722"/>
          </a:xfrm>
          <a:custGeom>
            <a:avLst/>
            <a:gdLst>
              <a:gd name="T0" fmla="*/ 24469 w 179"/>
              <a:gd name="T1" fmla="*/ 16669 h 102"/>
              <a:gd name="T2" fmla="*/ 17365 w 179"/>
              <a:gd name="T3" fmla="*/ 13494 h 102"/>
              <a:gd name="T4" fmla="*/ 14208 w 179"/>
              <a:gd name="T5" fmla="*/ 13494 h 102"/>
              <a:gd name="T6" fmla="*/ 11050 w 179"/>
              <a:gd name="T7" fmla="*/ 13494 h 102"/>
              <a:gd name="T8" fmla="*/ 7104 w 179"/>
              <a:gd name="T9" fmla="*/ 13494 h 102"/>
              <a:gd name="T10" fmla="*/ 3157 w 179"/>
              <a:gd name="T11" fmla="*/ 13494 h 102"/>
              <a:gd name="T12" fmla="*/ 3157 w 179"/>
              <a:gd name="T13" fmla="*/ 10319 h 102"/>
              <a:gd name="T14" fmla="*/ 7104 w 179"/>
              <a:gd name="T15" fmla="*/ 10319 h 102"/>
              <a:gd name="T16" fmla="*/ 3157 w 179"/>
              <a:gd name="T17" fmla="*/ 10319 h 102"/>
              <a:gd name="T18" fmla="*/ 3157 w 179"/>
              <a:gd name="T19" fmla="*/ 7144 h 102"/>
              <a:gd name="T20" fmla="*/ 0 w 179"/>
              <a:gd name="T21" fmla="*/ 7144 h 102"/>
              <a:gd name="T22" fmla="*/ 0 w 179"/>
              <a:gd name="T23" fmla="*/ 2381 h 102"/>
              <a:gd name="T24" fmla="*/ 3157 w 179"/>
              <a:gd name="T25" fmla="*/ 2381 h 102"/>
              <a:gd name="T26" fmla="*/ 3157 w 179"/>
              <a:gd name="T27" fmla="*/ 0 h 102"/>
              <a:gd name="T28" fmla="*/ 7104 w 179"/>
              <a:gd name="T29" fmla="*/ 2381 h 102"/>
              <a:gd name="T30" fmla="*/ 11050 w 179"/>
              <a:gd name="T31" fmla="*/ 2381 h 102"/>
              <a:gd name="T32" fmla="*/ 14208 w 179"/>
              <a:gd name="T33" fmla="*/ 7144 h 102"/>
              <a:gd name="T34" fmla="*/ 14208 w 179"/>
              <a:gd name="T35" fmla="*/ 2381 h 102"/>
              <a:gd name="T36" fmla="*/ 17365 w 179"/>
              <a:gd name="T37" fmla="*/ 2381 h 102"/>
              <a:gd name="T38" fmla="*/ 21312 w 179"/>
              <a:gd name="T39" fmla="*/ 7144 h 102"/>
              <a:gd name="T40" fmla="*/ 21312 w 179"/>
              <a:gd name="T41" fmla="*/ 10319 h 102"/>
              <a:gd name="T42" fmla="*/ 24469 w 179"/>
              <a:gd name="T43" fmla="*/ 10319 h 102"/>
              <a:gd name="T44" fmla="*/ 24469 w 179"/>
              <a:gd name="T45" fmla="*/ 7144 h 102"/>
              <a:gd name="T46" fmla="*/ 28415 w 179"/>
              <a:gd name="T47" fmla="*/ 7144 h 102"/>
              <a:gd name="T48" fmla="*/ 28415 w 179"/>
              <a:gd name="T49" fmla="*/ 10319 h 102"/>
              <a:gd name="T50" fmla="*/ 31573 w 179"/>
              <a:gd name="T51" fmla="*/ 10319 h 102"/>
              <a:gd name="T52" fmla="*/ 28415 w 179"/>
              <a:gd name="T53" fmla="*/ 10319 h 102"/>
              <a:gd name="T54" fmla="*/ 31573 w 179"/>
              <a:gd name="T55" fmla="*/ 13494 h 102"/>
              <a:gd name="T56" fmla="*/ 34730 w 179"/>
              <a:gd name="T57" fmla="*/ 16669 h 102"/>
              <a:gd name="T58" fmla="*/ 34730 w 179"/>
              <a:gd name="T59" fmla="*/ 20638 h 102"/>
              <a:gd name="T60" fmla="*/ 31573 w 179"/>
              <a:gd name="T61" fmla="*/ 20638 h 102"/>
              <a:gd name="T62" fmla="*/ 28415 w 179"/>
              <a:gd name="T63" fmla="*/ 20638 h 102"/>
              <a:gd name="T64" fmla="*/ 28415 w 179"/>
              <a:gd name="T65" fmla="*/ 16669 h 102"/>
              <a:gd name="T66" fmla="*/ 24469 w 179"/>
              <a:gd name="T67" fmla="*/ 1666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0" name="Freeform 16"/>
          <p:cNvSpPr>
            <a:spLocks/>
          </p:cNvSpPr>
          <p:nvPr/>
        </p:nvSpPr>
        <p:spPr bwMode="auto">
          <a:xfrm>
            <a:off x="2871892" y="1751410"/>
            <a:ext cx="274695" cy="80963"/>
          </a:xfrm>
          <a:custGeom>
            <a:avLst/>
            <a:gdLst>
              <a:gd name="T0" fmla="*/ 91281 w 476"/>
              <a:gd name="T1" fmla="*/ 20637 h 136"/>
              <a:gd name="T2" fmla="*/ 91281 w 476"/>
              <a:gd name="T3" fmla="*/ 23019 h 136"/>
              <a:gd name="T4" fmla="*/ 94456 w 476"/>
              <a:gd name="T5" fmla="*/ 23019 h 136"/>
              <a:gd name="T6" fmla="*/ 91281 w 476"/>
              <a:gd name="T7" fmla="*/ 26988 h 136"/>
              <a:gd name="T8" fmla="*/ 84138 w 476"/>
              <a:gd name="T9" fmla="*/ 26988 h 136"/>
              <a:gd name="T10" fmla="*/ 76994 w 476"/>
              <a:gd name="T11" fmla="*/ 26988 h 136"/>
              <a:gd name="T12" fmla="*/ 73819 w 476"/>
              <a:gd name="T13" fmla="*/ 26988 h 136"/>
              <a:gd name="T14" fmla="*/ 70644 w 476"/>
              <a:gd name="T15" fmla="*/ 26988 h 136"/>
              <a:gd name="T16" fmla="*/ 63500 w 476"/>
              <a:gd name="T17" fmla="*/ 26988 h 136"/>
              <a:gd name="T18" fmla="*/ 56356 w 476"/>
              <a:gd name="T19" fmla="*/ 26988 h 136"/>
              <a:gd name="T20" fmla="*/ 53181 w 476"/>
              <a:gd name="T21" fmla="*/ 26988 h 136"/>
              <a:gd name="T22" fmla="*/ 48419 w 476"/>
              <a:gd name="T23" fmla="*/ 26988 h 136"/>
              <a:gd name="T24" fmla="*/ 45244 w 476"/>
              <a:gd name="T25" fmla="*/ 26988 h 136"/>
              <a:gd name="T26" fmla="*/ 42069 w 476"/>
              <a:gd name="T27" fmla="*/ 26988 h 136"/>
              <a:gd name="T28" fmla="*/ 38100 w 476"/>
              <a:gd name="T29" fmla="*/ 26988 h 136"/>
              <a:gd name="T30" fmla="*/ 31750 w 476"/>
              <a:gd name="T31" fmla="*/ 26988 h 136"/>
              <a:gd name="T32" fmla="*/ 23812 w 476"/>
              <a:gd name="T33" fmla="*/ 23019 h 136"/>
              <a:gd name="T34" fmla="*/ 21431 w 476"/>
              <a:gd name="T35" fmla="*/ 20637 h 136"/>
              <a:gd name="T36" fmla="*/ 23812 w 476"/>
              <a:gd name="T37" fmla="*/ 20637 h 136"/>
              <a:gd name="T38" fmla="*/ 23812 w 476"/>
              <a:gd name="T39" fmla="*/ 16669 h 136"/>
              <a:gd name="T40" fmla="*/ 21431 w 476"/>
              <a:gd name="T41" fmla="*/ 16669 h 136"/>
              <a:gd name="T42" fmla="*/ 17463 w 476"/>
              <a:gd name="T43" fmla="*/ 10319 h 136"/>
              <a:gd name="T44" fmla="*/ 17463 w 476"/>
              <a:gd name="T45" fmla="*/ 7144 h 136"/>
              <a:gd name="T46" fmla="*/ 14288 w 476"/>
              <a:gd name="T47" fmla="*/ 10319 h 136"/>
              <a:gd name="T48" fmla="*/ 7144 w 476"/>
              <a:gd name="T49" fmla="*/ 7144 h 136"/>
              <a:gd name="T50" fmla="*/ 3969 w 476"/>
              <a:gd name="T51" fmla="*/ 3175 h 136"/>
              <a:gd name="T52" fmla="*/ 0 w 476"/>
              <a:gd name="T53" fmla="*/ 3175 h 136"/>
              <a:gd name="T54" fmla="*/ 3969 w 476"/>
              <a:gd name="T55" fmla="*/ 3175 h 136"/>
              <a:gd name="T56" fmla="*/ 3969 w 476"/>
              <a:gd name="T57" fmla="*/ 0 h 136"/>
              <a:gd name="T58" fmla="*/ 14288 w 476"/>
              <a:gd name="T59" fmla="*/ 3175 h 136"/>
              <a:gd name="T60" fmla="*/ 21431 w 476"/>
              <a:gd name="T61" fmla="*/ 7144 h 136"/>
              <a:gd name="T62" fmla="*/ 23812 w 476"/>
              <a:gd name="T63" fmla="*/ 7144 h 136"/>
              <a:gd name="T64" fmla="*/ 23812 w 476"/>
              <a:gd name="T65" fmla="*/ 3175 h 136"/>
              <a:gd name="T66" fmla="*/ 27781 w 476"/>
              <a:gd name="T67" fmla="*/ 3175 h 136"/>
              <a:gd name="T68" fmla="*/ 27781 w 476"/>
              <a:gd name="T69" fmla="*/ 7144 h 136"/>
              <a:gd name="T70" fmla="*/ 34925 w 476"/>
              <a:gd name="T71" fmla="*/ 10319 h 136"/>
              <a:gd name="T72" fmla="*/ 38100 w 476"/>
              <a:gd name="T73" fmla="*/ 10319 h 136"/>
              <a:gd name="T74" fmla="*/ 31750 w 476"/>
              <a:gd name="T75" fmla="*/ 10319 h 136"/>
              <a:gd name="T76" fmla="*/ 27781 w 476"/>
              <a:gd name="T77" fmla="*/ 10319 h 136"/>
              <a:gd name="T78" fmla="*/ 31750 w 476"/>
              <a:gd name="T79" fmla="*/ 16669 h 136"/>
              <a:gd name="T80" fmla="*/ 34925 w 476"/>
              <a:gd name="T81" fmla="*/ 16669 h 136"/>
              <a:gd name="T82" fmla="*/ 38100 w 476"/>
              <a:gd name="T83" fmla="*/ 16669 h 136"/>
              <a:gd name="T84" fmla="*/ 45244 w 476"/>
              <a:gd name="T85" fmla="*/ 16669 h 136"/>
              <a:gd name="T86" fmla="*/ 48419 w 476"/>
              <a:gd name="T87" fmla="*/ 20637 h 136"/>
              <a:gd name="T88" fmla="*/ 53181 w 476"/>
              <a:gd name="T89" fmla="*/ 20637 h 136"/>
              <a:gd name="T90" fmla="*/ 59531 w 476"/>
              <a:gd name="T91" fmla="*/ 16669 h 136"/>
              <a:gd name="T92" fmla="*/ 70644 w 476"/>
              <a:gd name="T93" fmla="*/ 16669 h 136"/>
              <a:gd name="T94" fmla="*/ 76994 w 476"/>
              <a:gd name="T95" fmla="*/ 16669 h 136"/>
              <a:gd name="T96" fmla="*/ 84138 w 476"/>
              <a:gd name="T97" fmla="*/ 16669 h 136"/>
              <a:gd name="T98" fmla="*/ 87313 w 476"/>
              <a:gd name="T99" fmla="*/ 16669 h 136"/>
              <a:gd name="T100" fmla="*/ 94456 w 476"/>
              <a:gd name="T101" fmla="*/ 20637 h 136"/>
              <a:gd name="T102" fmla="*/ 91281 w 476"/>
              <a:gd name="T103" fmla="*/ 2063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1" name="Freeform 17"/>
          <p:cNvSpPr>
            <a:spLocks/>
          </p:cNvSpPr>
          <p:nvPr/>
        </p:nvSpPr>
        <p:spPr bwMode="auto">
          <a:xfrm>
            <a:off x="2871892" y="1801417"/>
            <a:ext cx="49631" cy="30956"/>
          </a:xfrm>
          <a:custGeom>
            <a:avLst/>
            <a:gdLst>
              <a:gd name="T0" fmla="*/ 3969 w 86"/>
              <a:gd name="T1" fmla="*/ 4047 h 51"/>
              <a:gd name="T2" fmla="*/ 3969 w 86"/>
              <a:gd name="T3" fmla="*/ 0 h 51"/>
              <a:gd name="T4" fmla="*/ 10319 w 86"/>
              <a:gd name="T5" fmla="*/ 0 h 51"/>
              <a:gd name="T6" fmla="*/ 14288 w 86"/>
              <a:gd name="T7" fmla="*/ 0 h 51"/>
              <a:gd name="T8" fmla="*/ 14288 w 86"/>
              <a:gd name="T9" fmla="*/ 4047 h 51"/>
              <a:gd name="T10" fmla="*/ 17463 w 86"/>
              <a:gd name="T11" fmla="*/ 7284 h 51"/>
              <a:gd name="T12" fmla="*/ 14288 w 86"/>
              <a:gd name="T13" fmla="*/ 10521 h 51"/>
              <a:gd name="T14" fmla="*/ 10319 w 86"/>
              <a:gd name="T15" fmla="*/ 10521 h 51"/>
              <a:gd name="T16" fmla="*/ 3969 w 86"/>
              <a:gd name="T17" fmla="*/ 7284 h 51"/>
              <a:gd name="T18" fmla="*/ 0 w 86"/>
              <a:gd name="T19" fmla="*/ 7284 h 51"/>
              <a:gd name="T20" fmla="*/ 3969 w 86"/>
              <a:gd name="T21" fmla="*/ 40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2" name="Freeform 18"/>
          <p:cNvSpPr>
            <a:spLocks/>
          </p:cNvSpPr>
          <p:nvPr/>
        </p:nvSpPr>
        <p:spPr bwMode="auto">
          <a:xfrm>
            <a:off x="2881125" y="1729979"/>
            <a:ext cx="40397" cy="9525"/>
          </a:xfrm>
          <a:custGeom>
            <a:avLst/>
            <a:gdLst>
              <a:gd name="T0" fmla="*/ 10174 w 71"/>
              <a:gd name="T1" fmla="*/ 0 h 17"/>
              <a:gd name="T2" fmla="*/ 13304 w 71"/>
              <a:gd name="T3" fmla="*/ 0 h 17"/>
              <a:gd name="T4" fmla="*/ 13304 w 71"/>
              <a:gd name="T5" fmla="*/ 2988 h 17"/>
              <a:gd name="T6" fmla="*/ 10174 w 71"/>
              <a:gd name="T7" fmla="*/ 2988 h 17"/>
              <a:gd name="T8" fmla="*/ 7043 w 71"/>
              <a:gd name="T9" fmla="*/ 2988 h 17"/>
              <a:gd name="T10" fmla="*/ 0 w 71"/>
              <a:gd name="T11" fmla="*/ 0 h 17"/>
              <a:gd name="T12" fmla="*/ 7043 w 71"/>
              <a:gd name="T13" fmla="*/ 0 h 17"/>
              <a:gd name="T14" fmla="*/ 10174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54" y="0"/>
                </a:moveTo>
                <a:lnTo>
                  <a:pt x="71" y="0"/>
                </a:lnTo>
                <a:lnTo>
                  <a:pt x="71" y="17"/>
                </a:lnTo>
                <a:lnTo>
                  <a:pt x="54" y="17"/>
                </a:lnTo>
                <a:lnTo>
                  <a:pt x="37" y="17"/>
                </a:lnTo>
                <a:lnTo>
                  <a:pt x="0" y="0"/>
                </a:lnTo>
                <a:lnTo>
                  <a:pt x="37" y="0"/>
                </a:lnTo>
                <a:lnTo>
                  <a:pt x="54"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3" name="Freeform 19"/>
          <p:cNvSpPr>
            <a:spLocks/>
          </p:cNvSpPr>
          <p:nvPr/>
        </p:nvSpPr>
        <p:spPr bwMode="auto">
          <a:xfrm>
            <a:off x="2845345" y="1688308"/>
            <a:ext cx="60017" cy="41672"/>
          </a:xfrm>
          <a:custGeom>
            <a:avLst/>
            <a:gdLst>
              <a:gd name="T0" fmla="*/ 7144 w 104"/>
              <a:gd name="T1" fmla="*/ 14495 h 69"/>
              <a:gd name="T2" fmla="*/ 7144 w 104"/>
              <a:gd name="T3" fmla="*/ 10468 h 69"/>
              <a:gd name="T4" fmla="*/ 3969 w 104"/>
              <a:gd name="T5" fmla="*/ 7247 h 69"/>
              <a:gd name="T6" fmla="*/ 0 w 104"/>
              <a:gd name="T7" fmla="*/ 4026 h 69"/>
              <a:gd name="T8" fmla="*/ 3969 w 104"/>
              <a:gd name="T9" fmla="*/ 0 h 69"/>
              <a:gd name="T10" fmla="*/ 7144 w 104"/>
              <a:gd name="T11" fmla="*/ 0 h 69"/>
              <a:gd name="T12" fmla="*/ 7144 w 104"/>
              <a:gd name="T13" fmla="*/ 4026 h 69"/>
              <a:gd name="T14" fmla="*/ 10319 w 104"/>
              <a:gd name="T15" fmla="*/ 4026 h 69"/>
              <a:gd name="T16" fmla="*/ 14288 w 104"/>
              <a:gd name="T17" fmla="*/ 4026 h 69"/>
              <a:gd name="T18" fmla="*/ 17463 w 104"/>
              <a:gd name="T19" fmla="*/ 4026 h 69"/>
              <a:gd name="T20" fmla="*/ 20638 w 104"/>
              <a:gd name="T21" fmla="*/ 7247 h 69"/>
              <a:gd name="T22" fmla="*/ 17463 w 104"/>
              <a:gd name="T23" fmla="*/ 7247 h 69"/>
              <a:gd name="T24" fmla="*/ 17463 w 104"/>
              <a:gd name="T25" fmla="*/ 10468 h 69"/>
              <a:gd name="T26" fmla="*/ 20638 w 104"/>
              <a:gd name="T27" fmla="*/ 14495 h 69"/>
              <a:gd name="T28" fmla="*/ 14288 w 104"/>
              <a:gd name="T29" fmla="*/ 14495 h 69"/>
              <a:gd name="T30" fmla="*/ 7144 w 104"/>
              <a:gd name="T31" fmla="*/ 14495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4" name="Freeform 20"/>
          <p:cNvSpPr>
            <a:spLocks/>
          </p:cNvSpPr>
          <p:nvPr/>
        </p:nvSpPr>
        <p:spPr bwMode="auto">
          <a:xfrm>
            <a:off x="2881125" y="1596629"/>
            <a:ext cx="163894" cy="123825"/>
          </a:xfrm>
          <a:custGeom>
            <a:avLst/>
            <a:gdLst>
              <a:gd name="T0" fmla="*/ 42069 w 284"/>
              <a:gd name="T1" fmla="*/ 17379 h 209"/>
              <a:gd name="T2" fmla="*/ 45244 w 284"/>
              <a:gd name="T3" fmla="*/ 13429 h 209"/>
              <a:gd name="T4" fmla="*/ 45244 w 284"/>
              <a:gd name="T5" fmla="*/ 20539 h 209"/>
              <a:gd name="T6" fmla="*/ 53181 w 284"/>
              <a:gd name="T7" fmla="*/ 20539 h 209"/>
              <a:gd name="T8" fmla="*/ 56356 w 284"/>
              <a:gd name="T9" fmla="*/ 26858 h 209"/>
              <a:gd name="T10" fmla="*/ 45244 w 284"/>
              <a:gd name="T11" fmla="*/ 33968 h 209"/>
              <a:gd name="T12" fmla="*/ 42069 w 284"/>
              <a:gd name="T13" fmla="*/ 30808 h 209"/>
              <a:gd name="T14" fmla="*/ 38894 w 284"/>
              <a:gd name="T15" fmla="*/ 33968 h 209"/>
              <a:gd name="T16" fmla="*/ 42069 w 284"/>
              <a:gd name="T17" fmla="*/ 37128 h 209"/>
              <a:gd name="T18" fmla="*/ 38894 w 284"/>
              <a:gd name="T19" fmla="*/ 41078 h 209"/>
              <a:gd name="T20" fmla="*/ 34925 w 284"/>
              <a:gd name="T21" fmla="*/ 33968 h 209"/>
              <a:gd name="T22" fmla="*/ 30956 w 284"/>
              <a:gd name="T23" fmla="*/ 41078 h 209"/>
              <a:gd name="T24" fmla="*/ 23812 w 284"/>
              <a:gd name="T25" fmla="*/ 41078 h 209"/>
              <a:gd name="T26" fmla="*/ 20637 w 284"/>
              <a:gd name="T27" fmla="*/ 33968 h 209"/>
              <a:gd name="T28" fmla="*/ 14287 w 284"/>
              <a:gd name="T29" fmla="*/ 30808 h 209"/>
              <a:gd name="T30" fmla="*/ 20637 w 284"/>
              <a:gd name="T31" fmla="*/ 26858 h 209"/>
              <a:gd name="T32" fmla="*/ 23812 w 284"/>
              <a:gd name="T33" fmla="*/ 26858 h 209"/>
              <a:gd name="T34" fmla="*/ 17462 w 284"/>
              <a:gd name="T35" fmla="*/ 23699 h 209"/>
              <a:gd name="T36" fmla="*/ 14287 w 284"/>
              <a:gd name="T37" fmla="*/ 26858 h 209"/>
              <a:gd name="T38" fmla="*/ 10319 w 284"/>
              <a:gd name="T39" fmla="*/ 26858 h 209"/>
              <a:gd name="T40" fmla="*/ 10319 w 284"/>
              <a:gd name="T41" fmla="*/ 23699 h 209"/>
              <a:gd name="T42" fmla="*/ 7144 w 284"/>
              <a:gd name="T43" fmla="*/ 20539 h 209"/>
              <a:gd name="T44" fmla="*/ 0 w 284"/>
              <a:gd name="T45" fmla="*/ 17379 h 209"/>
              <a:gd name="T46" fmla="*/ 7144 w 284"/>
              <a:gd name="T47" fmla="*/ 17379 h 209"/>
              <a:gd name="T48" fmla="*/ 7144 w 284"/>
              <a:gd name="T49" fmla="*/ 13429 h 209"/>
              <a:gd name="T50" fmla="*/ 0 w 284"/>
              <a:gd name="T51" fmla="*/ 10269 h 209"/>
              <a:gd name="T52" fmla="*/ 7144 w 284"/>
              <a:gd name="T53" fmla="*/ 10269 h 209"/>
              <a:gd name="T54" fmla="*/ 14287 w 284"/>
              <a:gd name="T55" fmla="*/ 10269 h 209"/>
              <a:gd name="T56" fmla="*/ 7144 w 284"/>
              <a:gd name="T57" fmla="*/ 10269 h 209"/>
              <a:gd name="T58" fmla="*/ 10319 w 284"/>
              <a:gd name="T59" fmla="*/ 3160 h 209"/>
              <a:gd name="T60" fmla="*/ 14287 w 284"/>
              <a:gd name="T61" fmla="*/ 6320 h 209"/>
              <a:gd name="T62" fmla="*/ 14287 w 284"/>
              <a:gd name="T63" fmla="*/ 3160 h 209"/>
              <a:gd name="T64" fmla="*/ 10319 w 284"/>
              <a:gd name="T65" fmla="*/ 0 h 209"/>
              <a:gd name="T66" fmla="*/ 20637 w 284"/>
              <a:gd name="T67" fmla="*/ 0 h 209"/>
              <a:gd name="T68" fmla="*/ 23812 w 284"/>
              <a:gd name="T69" fmla="*/ 6320 h 209"/>
              <a:gd name="T70" fmla="*/ 27781 w 284"/>
              <a:gd name="T71" fmla="*/ 10269 h 209"/>
              <a:gd name="T72" fmla="*/ 34925 w 284"/>
              <a:gd name="T73" fmla="*/ 10269 h 209"/>
              <a:gd name="T74" fmla="*/ 38894 w 284"/>
              <a:gd name="T75" fmla="*/ 17379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5" name="Freeform 21"/>
          <p:cNvSpPr>
            <a:spLocks/>
          </p:cNvSpPr>
          <p:nvPr/>
        </p:nvSpPr>
        <p:spPr bwMode="auto">
          <a:xfrm>
            <a:off x="2941143" y="1525192"/>
            <a:ext cx="490528" cy="255985"/>
          </a:xfrm>
          <a:custGeom>
            <a:avLst/>
            <a:gdLst>
              <a:gd name="T0" fmla="*/ 134460 w 848"/>
              <a:gd name="T1" fmla="*/ 7144 h 430"/>
              <a:gd name="T2" fmla="*/ 151964 w 848"/>
              <a:gd name="T3" fmla="*/ 3969 h 430"/>
              <a:gd name="T4" fmla="*/ 165490 w 848"/>
              <a:gd name="T5" fmla="*/ 10319 h 430"/>
              <a:gd name="T6" fmla="*/ 165490 w 848"/>
              <a:gd name="T7" fmla="*/ 14288 h 430"/>
              <a:gd name="T8" fmla="*/ 137643 w 848"/>
              <a:gd name="T9" fmla="*/ 23813 h 430"/>
              <a:gd name="T10" fmla="*/ 151964 w 848"/>
              <a:gd name="T11" fmla="*/ 23813 h 430"/>
              <a:gd name="T12" fmla="*/ 130482 w 848"/>
              <a:gd name="T13" fmla="*/ 34925 h 430"/>
              <a:gd name="T14" fmla="*/ 112978 w 848"/>
              <a:gd name="T15" fmla="*/ 44450 h 430"/>
              <a:gd name="T16" fmla="*/ 102635 w 848"/>
              <a:gd name="T17" fmla="*/ 44450 h 430"/>
              <a:gd name="T18" fmla="*/ 95475 w 848"/>
              <a:gd name="T19" fmla="*/ 51594 h 430"/>
              <a:gd name="T20" fmla="*/ 95475 w 848"/>
              <a:gd name="T21" fmla="*/ 57944 h 430"/>
              <a:gd name="T22" fmla="*/ 85132 w 848"/>
              <a:gd name="T23" fmla="*/ 68263 h 430"/>
              <a:gd name="T24" fmla="*/ 77971 w 848"/>
              <a:gd name="T25" fmla="*/ 72231 h 430"/>
              <a:gd name="T26" fmla="*/ 73993 w 848"/>
              <a:gd name="T27" fmla="*/ 78581 h 430"/>
              <a:gd name="T28" fmla="*/ 70810 w 848"/>
              <a:gd name="T29" fmla="*/ 85725 h 430"/>
              <a:gd name="T30" fmla="*/ 56489 w 848"/>
              <a:gd name="T31" fmla="*/ 82550 h 430"/>
              <a:gd name="T32" fmla="*/ 38986 w 848"/>
              <a:gd name="T33" fmla="*/ 82550 h 430"/>
              <a:gd name="T34" fmla="*/ 32621 w 848"/>
              <a:gd name="T35" fmla="*/ 85725 h 430"/>
              <a:gd name="T36" fmla="*/ 14321 w 848"/>
              <a:gd name="T37" fmla="*/ 82550 h 430"/>
              <a:gd name="T38" fmla="*/ 28642 w 848"/>
              <a:gd name="T39" fmla="*/ 75406 h 430"/>
              <a:gd name="T40" fmla="*/ 24664 w 848"/>
              <a:gd name="T41" fmla="*/ 68263 h 430"/>
              <a:gd name="T42" fmla="*/ 38986 w 848"/>
              <a:gd name="T43" fmla="*/ 72231 h 430"/>
              <a:gd name="T44" fmla="*/ 35803 w 848"/>
              <a:gd name="T45" fmla="*/ 68263 h 430"/>
              <a:gd name="T46" fmla="*/ 28642 w 848"/>
              <a:gd name="T47" fmla="*/ 65088 h 430"/>
              <a:gd name="T48" fmla="*/ 24664 w 848"/>
              <a:gd name="T49" fmla="*/ 57944 h 430"/>
              <a:gd name="T50" fmla="*/ 35803 w 848"/>
              <a:gd name="T51" fmla="*/ 57944 h 430"/>
              <a:gd name="T52" fmla="*/ 38986 w 848"/>
              <a:gd name="T53" fmla="*/ 44450 h 430"/>
              <a:gd name="T54" fmla="*/ 32621 w 848"/>
              <a:gd name="T55" fmla="*/ 41275 h 430"/>
              <a:gd name="T56" fmla="*/ 32621 w 848"/>
              <a:gd name="T57" fmla="*/ 38100 h 430"/>
              <a:gd name="T58" fmla="*/ 42964 w 848"/>
              <a:gd name="T59" fmla="*/ 38100 h 430"/>
              <a:gd name="T60" fmla="*/ 56489 w 848"/>
              <a:gd name="T61" fmla="*/ 44450 h 430"/>
              <a:gd name="T62" fmla="*/ 49329 w 848"/>
              <a:gd name="T63" fmla="*/ 38100 h 430"/>
              <a:gd name="T64" fmla="*/ 60467 w 848"/>
              <a:gd name="T65" fmla="*/ 38100 h 430"/>
              <a:gd name="T66" fmla="*/ 70810 w 848"/>
              <a:gd name="T67" fmla="*/ 34925 h 430"/>
              <a:gd name="T68" fmla="*/ 56489 w 848"/>
              <a:gd name="T69" fmla="*/ 34925 h 430"/>
              <a:gd name="T70" fmla="*/ 42964 w 848"/>
              <a:gd name="T71" fmla="*/ 34925 h 430"/>
              <a:gd name="T72" fmla="*/ 32621 w 848"/>
              <a:gd name="T73" fmla="*/ 34925 h 430"/>
              <a:gd name="T74" fmla="*/ 18299 w 848"/>
              <a:gd name="T75" fmla="*/ 34925 h 430"/>
              <a:gd name="T76" fmla="*/ 21482 w 848"/>
              <a:gd name="T77" fmla="*/ 27781 h 430"/>
              <a:gd name="T78" fmla="*/ 14321 w 848"/>
              <a:gd name="T79" fmla="*/ 23813 h 430"/>
              <a:gd name="T80" fmla="*/ 21482 w 848"/>
              <a:gd name="T81" fmla="*/ 23813 h 430"/>
              <a:gd name="T82" fmla="*/ 11139 w 848"/>
              <a:gd name="T83" fmla="*/ 23813 h 430"/>
              <a:gd name="T84" fmla="*/ 7161 w 848"/>
              <a:gd name="T85" fmla="*/ 23813 h 430"/>
              <a:gd name="T86" fmla="*/ 3978 w 848"/>
              <a:gd name="T87" fmla="*/ 20638 h 430"/>
              <a:gd name="T88" fmla="*/ 24664 w 848"/>
              <a:gd name="T89" fmla="*/ 14288 h 430"/>
              <a:gd name="T90" fmla="*/ 38986 w 848"/>
              <a:gd name="T91" fmla="*/ 10319 h 430"/>
              <a:gd name="T92" fmla="*/ 49329 w 848"/>
              <a:gd name="T93" fmla="*/ 10319 h 430"/>
              <a:gd name="T94" fmla="*/ 60467 w 848"/>
              <a:gd name="T95" fmla="*/ 7144 h 430"/>
              <a:gd name="T96" fmla="*/ 70810 w 848"/>
              <a:gd name="T97" fmla="*/ 3969 h 430"/>
              <a:gd name="T98" fmla="*/ 88314 w 848"/>
              <a:gd name="T99" fmla="*/ 0 h 430"/>
              <a:gd name="T100" fmla="*/ 98657 w 848"/>
              <a:gd name="T101" fmla="*/ 3969 h 430"/>
              <a:gd name="T102" fmla="*/ 105818 w 848"/>
              <a:gd name="T103" fmla="*/ 0 h 430"/>
              <a:gd name="T104" fmla="*/ 120139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6" name="Freeform 22"/>
          <p:cNvSpPr>
            <a:spLocks/>
          </p:cNvSpPr>
          <p:nvPr/>
        </p:nvSpPr>
        <p:spPr bwMode="auto">
          <a:xfrm>
            <a:off x="2779557" y="1864519"/>
            <a:ext cx="101568" cy="71438"/>
          </a:xfrm>
          <a:custGeom>
            <a:avLst/>
            <a:gdLst>
              <a:gd name="T0" fmla="*/ 28738 w 175"/>
              <a:gd name="T1" fmla="*/ 7204 h 119"/>
              <a:gd name="T2" fmla="*/ 28738 w 175"/>
              <a:gd name="T3" fmla="*/ 10405 h 119"/>
              <a:gd name="T4" fmla="*/ 28738 w 175"/>
              <a:gd name="T5" fmla="*/ 13607 h 119"/>
              <a:gd name="T6" fmla="*/ 31931 w 175"/>
              <a:gd name="T7" fmla="*/ 13607 h 119"/>
              <a:gd name="T8" fmla="*/ 35125 w 175"/>
              <a:gd name="T9" fmla="*/ 13607 h 119"/>
              <a:gd name="T10" fmla="*/ 31931 w 175"/>
              <a:gd name="T11" fmla="*/ 17609 h 119"/>
              <a:gd name="T12" fmla="*/ 31931 w 175"/>
              <a:gd name="T13" fmla="*/ 20811 h 119"/>
              <a:gd name="T14" fmla="*/ 24747 w 175"/>
              <a:gd name="T15" fmla="*/ 24013 h 119"/>
              <a:gd name="T16" fmla="*/ 21554 w 175"/>
              <a:gd name="T17" fmla="*/ 24013 h 119"/>
              <a:gd name="T18" fmla="*/ 18361 w 175"/>
              <a:gd name="T19" fmla="*/ 24013 h 119"/>
              <a:gd name="T20" fmla="*/ 18361 w 175"/>
              <a:gd name="T21" fmla="*/ 20811 h 119"/>
              <a:gd name="T22" fmla="*/ 11176 w 175"/>
              <a:gd name="T23" fmla="*/ 17609 h 119"/>
              <a:gd name="T24" fmla="*/ 7185 w 175"/>
              <a:gd name="T25" fmla="*/ 13607 h 119"/>
              <a:gd name="T26" fmla="*/ 0 w 175"/>
              <a:gd name="T27" fmla="*/ 13607 h 119"/>
              <a:gd name="T28" fmla="*/ 0 w 175"/>
              <a:gd name="T29" fmla="*/ 10405 h 119"/>
              <a:gd name="T30" fmla="*/ 0 w 175"/>
              <a:gd name="T31" fmla="*/ 7204 h 119"/>
              <a:gd name="T32" fmla="*/ 3991 w 175"/>
              <a:gd name="T33" fmla="*/ 10405 h 119"/>
              <a:gd name="T34" fmla="*/ 7185 w 175"/>
              <a:gd name="T35" fmla="*/ 10405 h 119"/>
              <a:gd name="T36" fmla="*/ 11176 w 175"/>
              <a:gd name="T37" fmla="*/ 10405 h 119"/>
              <a:gd name="T38" fmla="*/ 11176 w 175"/>
              <a:gd name="T39" fmla="*/ 7204 h 119"/>
              <a:gd name="T40" fmla="*/ 11176 w 175"/>
              <a:gd name="T41" fmla="*/ 3202 h 119"/>
              <a:gd name="T42" fmla="*/ 7185 w 175"/>
              <a:gd name="T43" fmla="*/ 3202 h 119"/>
              <a:gd name="T44" fmla="*/ 7185 w 175"/>
              <a:gd name="T45" fmla="*/ 0 h 119"/>
              <a:gd name="T46" fmla="*/ 11176 w 175"/>
              <a:gd name="T47" fmla="*/ 0 h 119"/>
              <a:gd name="T48" fmla="*/ 14369 w 175"/>
              <a:gd name="T49" fmla="*/ 0 h 119"/>
              <a:gd name="T50" fmla="*/ 21554 w 175"/>
              <a:gd name="T51" fmla="*/ 0 h 119"/>
              <a:gd name="T52" fmla="*/ 24747 w 175"/>
              <a:gd name="T53" fmla="*/ 0 h 119"/>
              <a:gd name="T54" fmla="*/ 28738 w 175"/>
              <a:gd name="T55" fmla="*/ 0 h 119"/>
              <a:gd name="T56" fmla="*/ 28738 w 175"/>
              <a:gd name="T57" fmla="*/ 3202 h 119"/>
              <a:gd name="T58" fmla="*/ 24747 w 175"/>
              <a:gd name="T59" fmla="*/ 7204 h 119"/>
              <a:gd name="T60" fmla="*/ 21554 w 175"/>
              <a:gd name="T61" fmla="*/ 7204 h 119"/>
              <a:gd name="T62" fmla="*/ 24747 w 175"/>
              <a:gd name="T63" fmla="*/ 7204 h 119"/>
              <a:gd name="T64" fmla="*/ 28738 w 175"/>
              <a:gd name="T65" fmla="*/ 7204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 name="Freeform 23"/>
          <p:cNvSpPr>
            <a:spLocks/>
          </p:cNvSpPr>
          <p:nvPr/>
        </p:nvSpPr>
        <p:spPr bwMode="auto">
          <a:xfrm>
            <a:off x="2830342" y="1975247"/>
            <a:ext cx="60017" cy="44054"/>
          </a:xfrm>
          <a:custGeom>
            <a:avLst/>
            <a:gdLst>
              <a:gd name="T0" fmla="*/ 17632 w 103"/>
              <a:gd name="T1" fmla="*/ 15288 h 73"/>
              <a:gd name="T2" fmla="*/ 10419 w 103"/>
              <a:gd name="T3" fmla="*/ 11265 h 73"/>
              <a:gd name="T4" fmla="*/ 4007 w 103"/>
              <a:gd name="T5" fmla="*/ 8046 h 73"/>
              <a:gd name="T6" fmla="*/ 0 w 103"/>
              <a:gd name="T7" fmla="*/ 8046 h 73"/>
              <a:gd name="T8" fmla="*/ 4007 w 103"/>
              <a:gd name="T9" fmla="*/ 8046 h 73"/>
              <a:gd name="T10" fmla="*/ 4007 w 103"/>
              <a:gd name="T11" fmla="*/ 4023 h 73"/>
              <a:gd name="T12" fmla="*/ 7213 w 103"/>
              <a:gd name="T13" fmla="*/ 0 h 73"/>
              <a:gd name="T14" fmla="*/ 14426 w 103"/>
              <a:gd name="T15" fmla="*/ 4023 h 73"/>
              <a:gd name="T16" fmla="*/ 17632 w 103"/>
              <a:gd name="T17" fmla="*/ 8046 h 73"/>
              <a:gd name="T18" fmla="*/ 20838 w 103"/>
              <a:gd name="T19" fmla="*/ 11265 h 73"/>
              <a:gd name="T20" fmla="*/ 17632 w 103"/>
              <a:gd name="T21" fmla="*/ 11265 h 73"/>
              <a:gd name="T22" fmla="*/ 17632 w 103"/>
              <a:gd name="T23" fmla="*/ 152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 name="Freeform 24"/>
          <p:cNvSpPr>
            <a:spLocks/>
          </p:cNvSpPr>
          <p:nvPr/>
        </p:nvSpPr>
        <p:spPr bwMode="auto">
          <a:xfrm>
            <a:off x="2881125" y="1843088"/>
            <a:ext cx="91181" cy="71438"/>
          </a:xfrm>
          <a:custGeom>
            <a:avLst/>
            <a:gdLst>
              <a:gd name="T0" fmla="*/ 30762 w 159"/>
              <a:gd name="T1" fmla="*/ 6298 h 121"/>
              <a:gd name="T2" fmla="*/ 27607 w 159"/>
              <a:gd name="T3" fmla="*/ 6298 h 121"/>
              <a:gd name="T4" fmla="*/ 24452 w 159"/>
              <a:gd name="T5" fmla="*/ 6298 h 121"/>
              <a:gd name="T6" fmla="*/ 21297 w 159"/>
              <a:gd name="T7" fmla="*/ 13382 h 121"/>
              <a:gd name="T8" fmla="*/ 21297 w 159"/>
              <a:gd name="T9" fmla="*/ 16531 h 121"/>
              <a:gd name="T10" fmla="*/ 13409 w 159"/>
              <a:gd name="T11" fmla="*/ 16531 h 121"/>
              <a:gd name="T12" fmla="*/ 10254 w 159"/>
              <a:gd name="T13" fmla="*/ 16531 h 121"/>
              <a:gd name="T14" fmla="*/ 10254 w 159"/>
              <a:gd name="T15" fmla="*/ 19680 h 121"/>
              <a:gd name="T16" fmla="*/ 10254 w 159"/>
              <a:gd name="T17" fmla="*/ 23616 h 121"/>
              <a:gd name="T18" fmla="*/ 6310 w 159"/>
              <a:gd name="T19" fmla="*/ 23616 h 121"/>
              <a:gd name="T20" fmla="*/ 3155 w 159"/>
              <a:gd name="T21" fmla="*/ 23616 h 121"/>
              <a:gd name="T22" fmla="*/ 3155 w 159"/>
              <a:gd name="T23" fmla="*/ 19680 h 121"/>
              <a:gd name="T24" fmla="*/ 3155 w 159"/>
              <a:gd name="T25" fmla="*/ 16531 h 121"/>
              <a:gd name="T26" fmla="*/ 3155 w 159"/>
              <a:gd name="T27" fmla="*/ 13382 h 121"/>
              <a:gd name="T28" fmla="*/ 0 w 159"/>
              <a:gd name="T29" fmla="*/ 6298 h 121"/>
              <a:gd name="T30" fmla="*/ 3155 w 159"/>
              <a:gd name="T31" fmla="*/ 6298 h 121"/>
              <a:gd name="T32" fmla="*/ 6310 w 159"/>
              <a:gd name="T33" fmla="*/ 6298 h 121"/>
              <a:gd name="T34" fmla="*/ 6310 w 159"/>
              <a:gd name="T35" fmla="*/ 3149 h 121"/>
              <a:gd name="T36" fmla="*/ 10254 w 159"/>
              <a:gd name="T37" fmla="*/ 3149 h 121"/>
              <a:gd name="T38" fmla="*/ 10254 w 159"/>
              <a:gd name="T39" fmla="*/ 0 h 121"/>
              <a:gd name="T40" fmla="*/ 17353 w 159"/>
              <a:gd name="T41" fmla="*/ 3149 h 121"/>
              <a:gd name="T42" fmla="*/ 21297 w 159"/>
              <a:gd name="T43" fmla="*/ 3149 h 121"/>
              <a:gd name="T44" fmla="*/ 30762 w 159"/>
              <a:gd name="T45" fmla="*/ 3149 h 121"/>
              <a:gd name="T46" fmla="*/ 30762 w 159"/>
              <a:gd name="T47" fmla="*/ 6298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9" name="Freeform 25"/>
          <p:cNvSpPr>
            <a:spLocks/>
          </p:cNvSpPr>
          <p:nvPr/>
        </p:nvSpPr>
        <p:spPr bwMode="auto">
          <a:xfrm>
            <a:off x="3185829" y="2027636"/>
            <a:ext cx="30009" cy="21431"/>
          </a:xfrm>
          <a:custGeom>
            <a:avLst/>
            <a:gdLst>
              <a:gd name="T0" fmla="*/ 10319 w 52"/>
              <a:gd name="T1" fmla="*/ 3969 h 36"/>
              <a:gd name="T2" fmla="*/ 3969 w 52"/>
              <a:gd name="T3" fmla="*/ 7144 h 36"/>
              <a:gd name="T4" fmla="*/ 0 w 52"/>
              <a:gd name="T5" fmla="*/ 7144 h 36"/>
              <a:gd name="T6" fmla="*/ 0 w 52"/>
              <a:gd name="T7" fmla="*/ 3969 h 36"/>
              <a:gd name="T8" fmla="*/ 0 w 52"/>
              <a:gd name="T9" fmla="*/ 0 h 36"/>
              <a:gd name="T10" fmla="*/ 7144 w 52"/>
              <a:gd name="T11" fmla="*/ 0 h 36"/>
              <a:gd name="T12" fmla="*/ 10319 w 52"/>
              <a:gd name="T13" fmla="*/ 396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a:moveTo>
                  <a:pt x="52" y="19"/>
                </a:moveTo>
                <a:lnTo>
                  <a:pt x="17" y="36"/>
                </a:lnTo>
                <a:lnTo>
                  <a:pt x="0" y="36"/>
                </a:lnTo>
                <a:lnTo>
                  <a:pt x="0" y="19"/>
                </a:lnTo>
                <a:lnTo>
                  <a:pt x="0" y="0"/>
                </a:lnTo>
                <a:lnTo>
                  <a:pt x="35" y="0"/>
                </a:lnTo>
                <a:lnTo>
                  <a:pt x="52" y="19"/>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0" name="Freeform 26"/>
          <p:cNvSpPr>
            <a:spLocks/>
          </p:cNvSpPr>
          <p:nvPr/>
        </p:nvSpPr>
        <p:spPr bwMode="auto">
          <a:xfrm>
            <a:off x="3114271" y="1864520"/>
            <a:ext cx="81947" cy="29766"/>
          </a:xfrm>
          <a:custGeom>
            <a:avLst/>
            <a:gdLst>
              <a:gd name="T0" fmla="*/ 10319 w 142"/>
              <a:gd name="T1" fmla="*/ 10319 h 50"/>
              <a:gd name="T2" fmla="*/ 7144 w 142"/>
              <a:gd name="T3" fmla="*/ 10319 h 50"/>
              <a:gd name="T4" fmla="*/ 7144 w 142"/>
              <a:gd name="T5" fmla="*/ 7144 h 50"/>
              <a:gd name="T6" fmla="*/ 3175 w 142"/>
              <a:gd name="T7" fmla="*/ 2381 h 50"/>
              <a:gd name="T8" fmla="*/ 0 w 142"/>
              <a:gd name="T9" fmla="*/ 2381 h 50"/>
              <a:gd name="T10" fmla="*/ 0 w 142"/>
              <a:gd name="T11" fmla="*/ 0 h 50"/>
              <a:gd name="T12" fmla="*/ 3175 w 142"/>
              <a:gd name="T13" fmla="*/ 0 h 50"/>
              <a:gd name="T14" fmla="*/ 10319 w 142"/>
              <a:gd name="T15" fmla="*/ 0 h 50"/>
              <a:gd name="T16" fmla="*/ 14288 w 142"/>
              <a:gd name="T17" fmla="*/ 0 h 50"/>
              <a:gd name="T18" fmla="*/ 21431 w 142"/>
              <a:gd name="T19" fmla="*/ 0 h 50"/>
              <a:gd name="T20" fmla="*/ 24606 w 142"/>
              <a:gd name="T21" fmla="*/ 2381 h 50"/>
              <a:gd name="T22" fmla="*/ 28575 w 142"/>
              <a:gd name="T23" fmla="*/ 7144 h 50"/>
              <a:gd name="T24" fmla="*/ 24606 w 142"/>
              <a:gd name="T25" fmla="*/ 7144 h 50"/>
              <a:gd name="T26" fmla="*/ 24606 w 142"/>
              <a:gd name="T27" fmla="*/ 10319 h 50"/>
              <a:gd name="T28" fmla="*/ 21431 w 142"/>
              <a:gd name="T29" fmla="*/ 10319 h 50"/>
              <a:gd name="T30" fmla="*/ 17463 w 142"/>
              <a:gd name="T31" fmla="*/ 7144 h 50"/>
              <a:gd name="T32" fmla="*/ 17463 w 142"/>
              <a:gd name="T33" fmla="*/ 10319 h 50"/>
              <a:gd name="T34" fmla="*/ 14288 w 142"/>
              <a:gd name="T35" fmla="*/ 10319 h 50"/>
              <a:gd name="T36" fmla="*/ 10319 w 142"/>
              <a:gd name="T37" fmla="*/ 10319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1" name="Freeform 27"/>
          <p:cNvSpPr>
            <a:spLocks/>
          </p:cNvSpPr>
          <p:nvPr/>
        </p:nvSpPr>
        <p:spPr bwMode="auto">
          <a:xfrm>
            <a:off x="3146587" y="1996679"/>
            <a:ext cx="8080"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2" name="Freeform 28"/>
          <p:cNvSpPr>
            <a:spLocks/>
          </p:cNvSpPr>
          <p:nvPr/>
        </p:nvSpPr>
        <p:spPr bwMode="auto">
          <a:xfrm>
            <a:off x="2972305" y="1864519"/>
            <a:ext cx="459365" cy="319088"/>
          </a:xfrm>
          <a:custGeom>
            <a:avLst/>
            <a:gdLst>
              <a:gd name="T0" fmla="*/ 143849 w 795"/>
              <a:gd name="T1" fmla="*/ 78728 h 535"/>
              <a:gd name="T2" fmla="*/ 127160 w 795"/>
              <a:gd name="T3" fmla="*/ 69185 h 535"/>
              <a:gd name="T4" fmla="*/ 127160 w 795"/>
              <a:gd name="T5" fmla="*/ 72366 h 535"/>
              <a:gd name="T6" fmla="*/ 127160 w 795"/>
              <a:gd name="T7" fmla="*/ 75547 h 535"/>
              <a:gd name="T8" fmla="*/ 133518 w 795"/>
              <a:gd name="T9" fmla="*/ 78728 h 535"/>
              <a:gd name="T10" fmla="*/ 140670 w 795"/>
              <a:gd name="T11" fmla="*/ 82704 h 535"/>
              <a:gd name="T12" fmla="*/ 140670 w 795"/>
              <a:gd name="T13" fmla="*/ 93042 h 535"/>
              <a:gd name="T14" fmla="*/ 133518 w 795"/>
              <a:gd name="T15" fmla="*/ 96223 h 535"/>
              <a:gd name="T16" fmla="*/ 123186 w 795"/>
              <a:gd name="T17" fmla="*/ 96223 h 535"/>
              <a:gd name="T18" fmla="*/ 130339 w 795"/>
              <a:gd name="T19" fmla="*/ 106561 h 535"/>
              <a:gd name="T20" fmla="*/ 120007 w 795"/>
              <a:gd name="T21" fmla="*/ 100199 h 535"/>
              <a:gd name="T22" fmla="*/ 102523 w 795"/>
              <a:gd name="T23" fmla="*/ 96223 h 535"/>
              <a:gd name="T24" fmla="*/ 92191 w 795"/>
              <a:gd name="T25" fmla="*/ 85885 h 535"/>
              <a:gd name="T26" fmla="*/ 81064 w 795"/>
              <a:gd name="T27" fmla="*/ 82704 h 535"/>
              <a:gd name="T28" fmla="*/ 66759 w 795"/>
              <a:gd name="T29" fmla="*/ 82704 h 535"/>
              <a:gd name="T30" fmla="*/ 73912 w 795"/>
              <a:gd name="T31" fmla="*/ 78728 h 535"/>
              <a:gd name="T32" fmla="*/ 85038 w 795"/>
              <a:gd name="T33" fmla="*/ 78728 h 535"/>
              <a:gd name="T34" fmla="*/ 88217 w 795"/>
              <a:gd name="T35" fmla="*/ 75547 h 535"/>
              <a:gd name="T36" fmla="*/ 88217 w 795"/>
              <a:gd name="T37" fmla="*/ 69185 h 535"/>
              <a:gd name="T38" fmla="*/ 95370 w 795"/>
              <a:gd name="T39" fmla="*/ 65209 h 535"/>
              <a:gd name="T40" fmla="*/ 88217 w 795"/>
              <a:gd name="T41" fmla="*/ 48509 h 535"/>
              <a:gd name="T42" fmla="*/ 77885 w 795"/>
              <a:gd name="T43" fmla="*/ 48509 h 535"/>
              <a:gd name="T44" fmla="*/ 77885 w 795"/>
              <a:gd name="T45" fmla="*/ 45328 h 535"/>
              <a:gd name="T46" fmla="*/ 63580 w 795"/>
              <a:gd name="T47" fmla="*/ 34195 h 535"/>
              <a:gd name="T48" fmla="*/ 57222 w 795"/>
              <a:gd name="T49" fmla="*/ 41352 h 535"/>
              <a:gd name="T50" fmla="*/ 46095 w 795"/>
              <a:gd name="T51" fmla="*/ 34195 h 535"/>
              <a:gd name="T52" fmla="*/ 25432 w 795"/>
              <a:gd name="T53" fmla="*/ 34195 h 535"/>
              <a:gd name="T54" fmla="*/ 15100 w 795"/>
              <a:gd name="T55" fmla="*/ 34195 h 535"/>
              <a:gd name="T56" fmla="*/ 3974 w 795"/>
              <a:gd name="T57" fmla="*/ 27038 h 535"/>
              <a:gd name="T58" fmla="*/ 15100 w 795"/>
              <a:gd name="T59" fmla="*/ 27038 h 535"/>
              <a:gd name="T60" fmla="*/ 3974 w 795"/>
              <a:gd name="T61" fmla="*/ 23857 h 535"/>
              <a:gd name="T62" fmla="*/ 3974 w 795"/>
              <a:gd name="T63" fmla="*/ 13519 h 535"/>
              <a:gd name="T64" fmla="*/ 11126 w 795"/>
              <a:gd name="T65" fmla="*/ 0 h 535"/>
              <a:gd name="T66" fmla="*/ 25432 w 795"/>
              <a:gd name="T67" fmla="*/ 0 h 535"/>
              <a:gd name="T68" fmla="*/ 18279 w 795"/>
              <a:gd name="T69" fmla="*/ 10338 h 535"/>
              <a:gd name="T70" fmla="*/ 21458 w 795"/>
              <a:gd name="T71" fmla="*/ 17495 h 535"/>
              <a:gd name="T72" fmla="*/ 25432 w 795"/>
              <a:gd name="T73" fmla="*/ 10338 h 535"/>
              <a:gd name="T74" fmla="*/ 46095 w 795"/>
              <a:gd name="T75" fmla="*/ 0 h 535"/>
              <a:gd name="T76" fmla="*/ 53248 w 795"/>
              <a:gd name="T77" fmla="*/ 13519 h 535"/>
              <a:gd name="T78" fmla="*/ 63580 w 795"/>
              <a:gd name="T79" fmla="*/ 13519 h 535"/>
              <a:gd name="T80" fmla="*/ 73912 w 795"/>
              <a:gd name="T81" fmla="*/ 10338 h 535"/>
              <a:gd name="T82" fmla="*/ 85038 w 795"/>
              <a:gd name="T83" fmla="*/ 17495 h 535"/>
              <a:gd name="T84" fmla="*/ 98549 w 795"/>
              <a:gd name="T85" fmla="*/ 23857 h 535"/>
              <a:gd name="T86" fmla="*/ 109675 w 795"/>
              <a:gd name="T87" fmla="*/ 27038 h 535"/>
              <a:gd name="T88" fmla="*/ 120007 w 795"/>
              <a:gd name="T89" fmla="*/ 34195 h 535"/>
              <a:gd name="T90" fmla="*/ 130339 w 795"/>
              <a:gd name="T91" fmla="*/ 37376 h 535"/>
              <a:gd name="T92" fmla="*/ 120007 w 795"/>
              <a:gd name="T93" fmla="*/ 41352 h 535"/>
              <a:gd name="T94" fmla="*/ 130339 w 795"/>
              <a:gd name="T95" fmla="*/ 41352 h 535"/>
              <a:gd name="T96" fmla="*/ 123186 w 795"/>
              <a:gd name="T97" fmla="*/ 48509 h 535"/>
              <a:gd name="T98" fmla="*/ 130339 w 795"/>
              <a:gd name="T99" fmla="*/ 51690 h 535"/>
              <a:gd name="T100" fmla="*/ 140670 w 795"/>
              <a:gd name="T101" fmla="*/ 58847 h 535"/>
              <a:gd name="T102" fmla="*/ 147823 w 795"/>
              <a:gd name="T103" fmla="*/ 62028 h 535"/>
              <a:gd name="T104" fmla="*/ 154976 w 795"/>
              <a:gd name="T105" fmla="*/ 69185 h 535"/>
              <a:gd name="T106" fmla="*/ 154976 w 795"/>
              <a:gd name="T107" fmla="*/ 72366 h 535"/>
              <a:gd name="T108" fmla="*/ 147823 w 795"/>
              <a:gd name="T109" fmla="*/ 755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3" name="Freeform 29"/>
          <p:cNvSpPr>
            <a:spLocks/>
          </p:cNvSpPr>
          <p:nvPr/>
        </p:nvSpPr>
        <p:spPr bwMode="auto">
          <a:xfrm>
            <a:off x="3247000" y="1503760"/>
            <a:ext cx="933733" cy="719138"/>
          </a:xfrm>
          <a:custGeom>
            <a:avLst/>
            <a:gdLst>
              <a:gd name="T0" fmla="*/ 119063 w 1618"/>
              <a:gd name="T1" fmla="*/ 153860 h 1209"/>
              <a:gd name="T2" fmla="*/ 104775 w 1618"/>
              <a:gd name="T3" fmla="*/ 150688 h 1209"/>
              <a:gd name="T4" fmla="*/ 104775 w 1618"/>
              <a:gd name="T5" fmla="*/ 140378 h 1209"/>
              <a:gd name="T6" fmla="*/ 90488 w 1618"/>
              <a:gd name="T7" fmla="*/ 140378 h 1209"/>
              <a:gd name="T8" fmla="*/ 90488 w 1618"/>
              <a:gd name="T9" fmla="*/ 126102 h 1209"/>
              <a:gd name="T10" fmla="*/ 69850 w 1618"/>
              <a:gd name="T11" fmla="*/ 99137 h 1209"/>
              <a:gd name="T12" fmla="*/ 41275 w 1618"/>
              <a:gd name="T13" fmla="*/ 95171 h 1209"/>
              <a:gd name="T14" fmla="*/ 31750 w 1618"/>
              <a:gd name="T15" fmla="*/ 95171 h 1209"/>
              <a:gd name="T16" fmla="*/ 23813 w 1618"/>
              <a:gd name="T17" fmla="*/ 88826 h 1209"/>
              <a:gd name="T18" fmla="*/ 10319 w 1618"/>
              <a:gd name="T19" fmla="*/ 85654 h 1209"/>
              <a:gd name="T20" fmla="*/ 23813 w 1618"/>
              <a:gd name="T21" fmla="*/ 81689 h 1209"/>
              <a:gd name="T22" fmla="*/ 31750 w 1618"/>
              <a:gd name="T23" fmla="*/ 75344 h 1209"/>
              <a:gd name="T24" fmla="*/ 7144 w 1618"/>
              <a:gd name="T25" fmla="*/ 75344 h 1209"/>
              <a:gd name="T26" fmla="*/ 14288 w 1618"/>
              <a:gd name="T27" fmla="*/ 65034 h 1209"/>
              <a:gd name="T28" fmla="*/ 34925 w 1618"/>
              <a:gd name="T29" fmla="*/ 57896 h 1209"/>
              <a:gd name="T30" fmla="*/ 27781 w 1618"/>
              <a:gd name="T31" fmla="*/ 44413 h 1209"/>
              <a:gd name="T32" fmla="*/ 52388 w 1618"/>
              <a:gd name="T33" fmla="*/ 30138 h 1209"/>
              <a:gd name="T34" fmla="*/ 69850 w 1618"/>
              <a:gd name="T35" fmla="*/ 23793 h 1209"/>
              <a:gd name="T36" fmla="*/ 94456 w 1618"/>
              <a:gd name="T37" fmla="*/ 16655 h 1209"/>
              <a:gd name="T38" fmla="*/ 104775 w 1618"/>
              <a:gd name="T39" fmla="*/ 19827 h 1209"/>
              <a:gd name="T40" fmla="*/ 129381 w 1618"/>
              <a:gd name="T41" fmla="*/ 16655 h 1209"/>
              <a:gd name="T42" fmla="*/ 132556 w 1618"/>
              <a:gd name="T43" fmla="*/ 16655 h 1209"/>
              <a:gd name="T44" fmla="*/ 139700 w 1618"/>
              <a:gd name="T45" fmla="*/ 6345 h 1209"/>
              <a:gd name="T46" fmla="*/ 163513 w 1618"/>
              <a:gd name="T47" fmla="*/ 6345 h 1209"/>
              <a:gd name="T48" fmla="*/ 191294 w 1618"/>
              <a:gd name="T49" fmla="*/ 0 h 1209"/>
              <a:gd name="T50" fmla="*/ 237331 w 1618"/>
              <a:gd name="T51" fmla="*/ 3172 h 1209"/>
              <a:gd name="T52" fmla="*/ 272256 w 1618"/>
              <a:gd name="T53" fmla="*/ 13483 h 1209"/>
              <a:gd name="T54" fmla="*/ 234156 w 1618"/>
              <a:gd name="T55" fmla="*/ 19827 h 1209"/>
              <a:gd name="T56" fmla="*/ 241300 w 1618"/>
              <a:gd name="T57" fmla="*/ 19827 h 1209"/>
              <a:gd name="T58" fmla="*/ 251619 w 1618"/>
              <a:gd name="T59" fmla="*/ 30138 h 1209"/>
              <a:gd name="T60" fmla="*/ 272256 w 1618"/>
              <a:gd name="T61" fmla="*/ 26965 h 1209"/>
              <a:gd name="T62" fmla="*/ 272256 w 1618"/>
              <a:gd name="T63" fmla="*/ 30138 h 1209"/>
              <a:gd name="T64" fmla="*/ 293688 w 1618"/>
              <a:gd name="T65" fmla="*/ 26965 h 1209"/>
              <a:gd name="T66" fmla="*/ 311150 w 1618"/>
              <a:gd name="T67" fmla="*/ 23793 h 1209"/>
              <a:gd name="T68" fmla="*/ 321469 w 1618"/>
              <a:gd name="T69" fmla="*/ 30138 h 1209"/>
              <a:gd name="T70" fmla="*/ 300038 w 1618"/>
              <a:gd name="T71" fmla="*/ 44413 h 1209"/>
              <a:gd name="T72" fmla="*/ 286544 w 1618"/>
              <a:gd name="T73" fmla="*/ 51551 h 1209"/>
              <a:gd name="T74" fmla="*/ 276225 w 1618"/>
              <a:gd name="T75" fmla="*/ 65034 h 1209"/>
              <a:gd name="T76" fmla="*/ 286544 w 1618"/>
              <a:gd name="T77" fmla="*/ 71378 h 1209"/>
              <a:gd name="T78" fmla="*/ 293688 w 1618"/>
              <a:gd name="T79" fmla="*/ 81689 h 1209"/>
              <a:gd name="T80" fmla="*/ 276225 w 1618"/>
              <a:gd name="T81" fmla="*/ 88826 h 1209"/>
              <a:gd name="T82" fmla="*/ 286544 w 1618"/>
              <a:gd name="T83" fmla="*/ 102309 h 1209"/>
              <a:gd name="T84" fmla="*/ 286544 w 1618"/>
              <a:gd name="T85" fmla="*/ 109447 h 1209"/>
              <a:gd name="T86" fmla="*/ 272256 w 1618"/>
              <a:gd name="T87" fmla="*/ 122929 h 1209"/>
              <a:gd name="T88" fmla="*/ 269081 w 1618"/>
              <a:gd name="T89" fmla="*/ 122929 h 1209"/>
              <a:gd name="T90" fmla="*/ 261938 w 1618"/>
              <a:gd name="T91" fmla="*/ 130067 h 1209"/>
              <a:gd name="T92" fmla="*/ 272256 w 1618"/>
              <a:gd name="T93" fmla="*/ 140378 h 1209"/>
              <a:gd name="T94" fmla="*/ 261938 w 1618"/>
              <a:gd name="T95" fmla="*/ 143550 h 1209"/>
              <a:gd name="T96" fmla="*/ 255588 w 1618"/>
              <a:gd name="T97" fmla="*/ 153860 h 1209"/>
              <a:gd name="T98" fmla="*/ 258763 w 1618"/>
              <a:gd name="T99" fmla="*/ 160205 h 1209"/>
              <a:gd name="T100" fmla="*/ 223838 w 1618"/>
              <a:gd name="T101" fmla="*/ 170515 h 1209"/>
              <a:gd name="T102" fmla="*/ 213519 w 1618"/>
              <a:gd name="T103" fmla="*/ 177653 h 1209"/>
              <a:gd name="T104" fmla="*/ 195263 w 1618"/>
              <a:gd name="T105" fmla="*/ 191135 h 1209"/>
              <a:gd name="T106" fmla="*/ 184944 w 1618"/>
              <a:gd name="T107" fmla="*/ 191135 h 1209"/>
              <a:gd name="T108" fmla="*/ 170656 w 1618"/>
              <a:gd name="T109" fmla="*/ 205411 h 1209"/>
              <a:gd name="T110" fmla="*/ 160338 w 1618"/>
              <a:gd name="T111" fmla="*/ 218894 h 1209"/>
              <a:gd name="T112" fmla="*/ 157163 w 1618"/>
              <a:gd name="T113" fmla="*/ 239514 h 1209"/>
              <a:gd name="T114" fmla="*/ 146844 w 1618"/>
              <a:gd name="T115" fmla="*/ 235549 h 1209"/>
              <a:gd name="T116" fmla="*/ 129381 w 1618"/>
              <a:gd name="T117" fmla="*/ 229204 h 1209"/>
              <a:gd name="T118" fmla="*/ 115094 w 1618"/>
              <a:gd name="T119" fmla="*/ 211756 h 1209"/>
              <a:gd name="T120" fmla="*/ 111919 w 1618"/>
              <a:gd name="T121" fmla="*/ 201446 h 1209"/>
              <a:gd name="T122" fmla="*/ 100806 w 1618"/>
              <a:gd name="T123" fmla="*/ 188756 h 1209"/>
              <a:gd name="T124" fmla="*/ 108744 w 1618"/>
              <a:gd name="T125" fmla="*/ 170515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4" name="Freeform 30"/>
          <p:cNvSpPr>
            <a:spLocks/>
          </p:cNvSpPr>
          <p:nvPr/>
        </p:nvSpPr>
        <p:spPr bwMode="auto">
          <a:xfrm>
            <a:off x="3521695" y="1965724"/>
            <a:ext cx="50784" cy="30956"/>
          </a:xfrm>
          <a:custGeom>
            <a:avLst/>
            <a:gdLst>
              <a:gd name="T0" fmla="*/ 4061 w 86"/>
              <a:gd name="T1" fmla="*/ 10319 h 52"/>
              <a:gd name="T2" fmla="*/ 4061 w 86"/>
              <a:gd name="T3" fmla="*/ 7144 h 52"/>
              <a:gd name="T4" fmla="*/ 0 w 86"/>
              <a:gd name="T5" fmla="*/ 3969 h 52"/>
              <a:gd name="T6" fmla="*/ 0 w 86"/>
              <a:gd name="T7" fmla="*/ 0 h 52"/>
              <a:gd name="T8" fmla="*/ 4061 w 86"/>
              <a:gd name="T9" fmla="*/ 0 h 52"/>
              <a:gd name="T10" fmla="*/ 7310 w 86"/>
              <a:gd name="T11" fmla="*/ 0 h 52"/>
              <a:gd name="T12" fmla="*/ 10559 w 86"/>
              <a:gd name="T13" fmla="*/ 0 h 52"/>
              <a:gd name="T14" fmla="*/ 18681 w 86"/>
              <a:gd name="T15" fmla="*/ 3969 h 52"/>
              <a:gd name="T16" fmla="*/ 14620 w 86"/>
              <a:gd name="T17" fmla="*/ 7144 h 52"/>
              <a:gd name="T18" fmla="*/ 10559 w 86"/>
              <a:gd name="T19" fmla="*/ 10319 h 52"/>
              <a:gd name="T20" fmla="*/ 7310 w 86"/>
              <a:gd name="T21" fmla="*/ 10319 h 52"/>
              <a:gd name="T22" fmla="*/ 4061 w 86"/>
              <a:gd name="T23" fmla="*/ 10319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5" name="Freeform 31"/>
          <p:cNvSpPr>
            <a:spLocks/>
          </p:cNvSpPr>
          <p:nvPr/>
        </p:nvSpPr>
        <p:spPr bwMode="auto">
          <a:xfrm>
            <a:off x="3146587" y="1996679"/>
            <a:ext cx="8080"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6" name="Freeform 32"/>
          <p:cNvSpPr>
            <a:spLocks/>
          </p:cNvSpPr>
          <p:nvPr/>
        </p:nvSpPr>
        <p:spPr bwMode="auto">
          <a:xfrm>
            <a:off x="4017994" y="2069307"/>
            <a:ext cx="153506" cy="61913"/>
          </a:xfrm>
          <a:custGeom>
            <a:avLst/>
            <a:gdLst>
              <a:gd name="T0" fmla="*/ 53382 w 265"/>
              <a:gd name="T1" fmla="*/ 10419 h 103"/>
              <a:gd name="T2" fmla="*/ 49398 w 265"/>
              <a:gd name="T3" fmla="*/ 10419 h 103"/>
              <a:gd name="T4" fmla="*/ 45415 w 265"/>
              <a:gd name="T5" fmla="*/ 14426 h 103"/>
              <a:gd name="T6" fmla="*/ 45415 w 265"/>
              <a:gd name="T7" fmla="*/ 17632 h 103"/>
              <a:gd name="T8" fmla="*/ 39041 w 265"/>
              <a:gd name="T9" fmla="*/ 17632 h 103"/>
              <a:gd name="T10" fmla="*/ 35057 w 265"/>
              <a:gd name="T11" fmla="*/ 20838 h 103"/>
              <a:gd name="T12" fmla="*/ 27886 w 265"/>
              <a:gd name="T13" fmla="*/ 20838 h 103"/>
              <a:gd name="T14" fmla="*/ 21512 w 265"/>
              <a:gd name="T15" fmla="*/ 20838 h 103"/>
              <a:gd name="T16" fmla="*/ 17528 w 265"/>
              <a:gd name="T17" fmla="*/ 20838 h 103"/>
              <a:gd name="T18" fmla="*/ 11154 w 265"/>
              <a:gd name="T19" fmla="*/ 17632 h 103"/>
              <a:gd name="T20" fmla="*/ 7171 w 265"/>
              <a:gd name="T21" fmla="*/ 14426 h 103"/>
              <a:gd name="T22" fmla="*/ 3984 w 265"/>
              <a:gd name="T23" fmla="*/ 14426 h 103"/>
              <a:gd name="T24" fmla="*/ 7171 w 265"/>
              <a:gd name="T25" fmla="*/ 14426 h 103"/>
              <a:gd name="T26" fmla="*/ 7171 w 265"/>
              <a:gd name="T27" fmla="*/ 10419 h 103"/>
              <a:gd name="T28" fmla="*/ 3984 w 265"/>
              <a:gd name="T29" fmla="*/ 10419 h 103"/>
              <a:gd name="T30" fmla="*/ 0 w 265"/>
              <a:gd name="T31" fmla="*/ 10419 h 103"/>
              <a:gd name="T32" fmla="*/ 7171 w 265"/>
              <a:gd name="T33" fmla="*/ 10419 h 103"/>
              <a:gd name="T34" fmla="*/ 11154 w 265"/>
              <a:gd name="T35" fmla="*/ 6412 h 103"/>
              <a:gd name="T36" fmla="*/ 7171 w 265"/>
              <a:gd name="T37" fmla="*/ 6412 h 103"/>
              <a:gd name="T38" fmla="*/ 3984 w 265"/>
              <a:gd name="T39" fmla="*/ 6412 h 103"/>
              <a:gd name="T40" fmla="*/ 0 w 265"/>
              <a:gd name="T41" fmla="*/ 3206 h 103"/>
              <a:gd name="T42" fmla="*/ 0 w 265"/>
              <a:gd name="T43" fmla="*/ 0 h 103"/>
              <a:gd name="T44" fmla="*/ 0 w 265"/>
              <a:gd name="T45" fmla="*/ 3206 h 103"/>
              <a:gd name="T46" fmla="*/ 0 w 265"/>
              <a:gd name="T47" fmla="*/ 0 h 103"/>
              <a:gd name="T48" fmla="*/ 3984 w 265"/>
              <a:gd name="T49" fmla="*/ 0 h 103"/>
              <a:gd name="T50" fmla="*/ 7171 w 265"/>
              <a:gd name="T51" fmla="*/ 0 h 103"/>
              <a:gd name="T52" fmla="*/ 11154 w 265"/>
              <a:gd name="T53" fmla="*/ 3206 h 103"/>
              <a:gd name="T54" fmla="*/ 11154 w 265"/>
              <a:gd name="T55" fmla="*/ 6412 h 103"/>
              <a:gd name="T56" fmla="*/ 11154 w 265"/>
              <a:gd name="T57" fmla="*/ 3206 h 103"/>
              <a:gd name="T58" fmla="*/ 14341 w 265"/>
              <a:gd name="T59" fmla="*/ 3206 h 103"/>
              <a:gd name="T60" fmla="*/ 14341 w 265"/>
              <a:gd name="T61" fmla="*/ 0 h 103"/>
              <a:gd name="T62" fmla="*/ 14341 w 265"/>
              <a:gd name="T63" fmla="*/ 3206 h 103"/>
              <a:gd name="T64" fmla="*/ 17528 w 265"/>
              <a:gd name="T65" fmla="*/ 3206 h 103"/>
              <a:gd name="T66" fmla="*/ 21512 w 265"/>
              <a:gd name="T67" fmla="*/ 3206 h 103"/>
              <a:gd name="T68" fmla="*/ 21512 w 265"/>
              <a:gd name="T69" fmla="*/ 0 h 103"/>
              <a:gd name="T70" fmla="*/ 24699 w 265"/>
              <a:gd name="T71" fmla="*/ 0 h 103"/>
              <a:gd name="T72" fmla="*/ 27886 w 265"/>
              <a:gd name="T73" fmla="*/ 0 h 103"/>
              <a:gd name="T74" fmla="*/ 31870 w 265"/>
              <a:gd name="T75" fmla="*/ 3206 h 103"/>
              <a:gd name="T76" fmla="*/ 31870 w 265"/>
              <a:gd name="T77" fmla="*/ 0 h 103"/>
              <a:gd name="T78" fmla="*/ 35057 w 265"/>
              <a:gd name="T79" fmla="*/ 0 h 103"/>
              <a:gd name="T80" fmla="*/ 39041 w 265"/>
              <a:gd name="T81" fmla="*/ 0 h 103"/>
              <a:gd name="T82" fmla="*/ 42228 w 265"/>
              <a:gd name="T83" fmla="*/ 0 h 103"/>
              <a:gd name="T84" fmla="*/ 45415 w 265"/>
              <a:gd name="T85" fmla="*/ 0 h 103"/>
              <a:gd name="T86" fmla="*/ 45415 w 265"/>
              <a:gd name="T87" fmla="*/ 6412 h 103"/>
              <a:gd name="T88" fmla="*/ 53382 w 265"/>
              <a:gd name="T89" fmla="*/ 10419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7" name="Freeform 33"/>
          <p:cNvSpPr>
            <a:spLocks/>
          </p:cNvSpPr>
          <p:nvPr/>
        </p:nvSpPr>
        <p:spPr bwMode="auto">
          <a:xfrm>
            <a:off x="3215838" y="2027635"/>
            <a:ext cx="21930" cy="10716"/>
          </a:xfrm>
          <a:custGeom>
            <a:avLst/>
            <a:gdLst>
              <a:gd name="T0" fmla="*/ 4189 w 36"/>
              <a:gd name="T1" fmla="*/ 4202 h 17"/>
              <a:gd name="T2" fmla="*/ 0 w 36"/>
              <a:gd name="T3" fmla="*/ 4202 h 17"/>
              <a:gd name="T4" fmla="*/ 0 w 36"/>
              <a:gd name="T5" fmla="*/ 0 h 17"/>
              <a:gd name="T6" fmla="*/ 4189 w 36"/>
              <a:gd name="T7" fmla="*/ 0 h 17"/>
              <a:gd name="T8" fmla="*/ 8379 w 36"/>
              <a:gd name="T9" fmla="*/ 4202 h 17"/>
              <a:gd name="T10" fmla="*/ 4189 w 36"/>
              <a:gd name="T11" fmla="*/ 4202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17" y="17"/>
                </a:moveTo>
                <a:lnTo>
                  <a:pt x="0" y="17"/>
                </a:lnTo>
                <a:lnTo>
                  <a:pt x="0" y="0"/>
                </a:lnTo>
                <a:lnTo>
                  <a:pt x="17" y="0"/>
                </a:lnTo>
                <a:lnTo>
                  <a:pt x="36" y="17"/>
                </a:lnTo>
                <a:lnTo>
                  <a:pt x="17" y="17"/>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8" name="Freeform 34"/>
          <p:cNvSpPr>
            <a:spLocks/>
          </p:cNvSpPr>
          <p:nvPr/>
        </p:nvSpPr>
        <p:spPr bwMode="auto">
          <a:xfrm>
            <a:off x="4080319" y="1801417"/>
            <a:ext cx="40397" cy="22622"/>
          </a:xfrm>
          <a:custGeom>
            <a:avLst/>
            <a:gdLst>
              <a:gd name="T0" fmla="*/ 4026 w 69"/>
              <a:gd name="T1" fmla="*/ 8379 h 36"/>
              <a:gd name="T2" fmla="*/ 4026 w 69"/>
              <a:gd name="T3" fmla="*/ 4189 h 36"/>
              <a:gd name="T4" fmla="*/ 0 w 69"/>
              <a:gd name="T5" fmla="*/ 4189 h 36"/>
              <a:gd name="T6" fmla="*/ 4026 w 69"/>
              <a:gd name="T7" fmla="*/ 4189 h 36"/>
              <a:gd name="T8" fmla="*/ 4026 w 69"/>
              <a:gd name="T9" fmla="*/ 0 h 36"/>
              <a:gd name="T10" fmla="*/ 7247 w 69"/>
              <a:gd name="T11" fmla="*/ 0 h 36"/>
              <a:gd name="T12" fmla="*/ 7247 w 69"/>
              <a:gd name="T13" fmla="*/ 4189 h 36"/>
              <a:gd name="T14" fmla="*/ 10468 w 69"/>
              <a:gd name="T15" fmla="*/ 4189 h 36"/>
              <a:gd name="T16" fmla="*/ 14495 w 69"/>
              <a:gd name="T17" fmla="*/ 4189 h 36"/>
              <a:gd name="T18" fmla="*/ 10468 w 69"/>
              <a:gd name="T19" fmla="*/ 4189 h 36"/>
              <a:gd name="T20" fmla="*/ 7247 w 69"/>
              <a:gd name="T21" fmla="*/ 8379 h 36"/>
              <a:gd name="T22" fmla="*/ 4026 w 69"/>
              <a:gd name="T23" fmla="*/ 837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9" name="Freeform 35"/>
          <p:cNvSpPr>
            <a:spLocks/>
          </p:cNvSpPr>
          <p:nvPr/>
        </p:nvSpPr>
        <p:spPr bwMode="auto">
          <a:xfrm>
            <a:off x="1753490" y="1931196"/>
            <a:ext cx="590941" cy="579835"/>
          </a:xfrm>
          <a:custGeom>
            <a:avLst/>
            <a:gdLst>
              <a:gd name="T0" fmla="*/ 203399 w 1023"/>
              <a:gd name="T1" fmla="*/ 187133 h 975"/>
              <a:gd name="T2" fmla="*/ 193070 w 1023"/>
              <a:gd name="T3" fmla="*/ 171274 h 975"/>
              <a:gd name="T4" fmla="*/ 178768 w 1023"/>
              <a:gd name="T5" fmla="*/ 152244 h 975"/>
              <a:gd name="T6" fmla="*/ 168439 w 1023"/>
              <a:gd name="T7" fmla="*/ 145107 h 975"/>
              <a:gd name="T8" fmla="*/ 154933 w 1023"/>
              <a:gd name="T9" fmla="*/ 139557 h 975"/>
              <a:gd name="T10" fmla="*/ 144604 w 1023"/>
              <a:gd name="T11" fmla="*/ 139557 h 975"/>
              <a:gd name="T12" fmla="*/ 144604 w 1023"/>
              <a:gd name="T13" fmla="*/ 25374 h 975"/>
              <a:gd name="T14" fmla="*/ 123946 w 1023"/>
              <a:gd name="T15" fmla="*/ 22202 h 975"/>
              <a:gd name="T16" fmla="*/ 110439 w 1023"/>
              <a:gd name="T17" fmla="*/ 19030 h 975"/>
              <a:gd name="T18" fmla="*/ 86603 w 1023"/>
              <a:gd name="T19" fmla="*/ 12687 h 975"/>
              <a:gd name="T20" fmla="*/ 72302 w 1023"/>
              <a:gd name="T21" fmla="*/ 6343 h 975"/>
              <a:gd name="T22" fmla="*/ 62768 w 1023"/>
              <a:gd name="T23" fmla="*/ 0 h 975"/>
              <a:gd name="T24" fmla="*/ 48466 w 1023"/>
              <a:gd name="T25" fmla="*/ 9515 h 975"/>
              <a:gd name="T26" fmla="*/ 34959 w 1023"/>
              <a:gd name="T27" fmla="*/ 15859 h 975"/>
              <a:gd name="T28" fmla="*/ 24630 w 1023"/>
              <a:gd name="T29" fmla="*/ 34889 h 975"/>
              <a:gd name="T30" fmla="*/ 7151 w 1023"/>
              <a:gd name="T31" fmla="*/ 44404 h 975"/>
              <a:gd name="T32" fmla="*/ 24630 w 1023"/>
              <a:gd name="T33" fmla="*/ 60263 h 975"/>
              <a:gd name="T34" fmla="*/ 31781 w 1023"/>
              <a:gd name="T35" fmla="*/ 72950 h 975"/>
              <a:gd name="T36" fmla="*/ 20658 w 1023"/>
              <a:gd name="T37" fmla="*/ 66607 h 975"/>
              <a:gd name="T38" fmla="*/ 3973 w 1023"/>
              <a:gd name="T39" fmla="*/ 72950 h 975"/>
              <a:gd name="T40" fmla="*/ 7151 w 1023"/>
              <a:gd name="T41" fmla="*/ 82465 h 975"/>
              <a:gd name="T42" fmla="*/ 7151 w 1023"/>
              <a:gd name="T43" fmla="*/ 88809 h 975"/>
              <a:gd name="T44" fmla="*/ 20658 w 1023"/>
              <a:gd name="T45" fmla="*/ 91981 h 975"/>
              <a:gd name="T46" fmla="*/ 34959 w 1023"/>
              <a:gd name="T47" fmla="*/ 88809 h 975"/>
              <a:gd name="T48" fmla="*/ 38137 w 1023"/>
              <a:gd name="T49" fmla="*/ 97531 h 975"/>
              <a:gd name="T50" fmla="*/ 27808 w 1023"/>
              <a:gd name="T51" fmla="*/ 104668 h 975"/>
              <a:gd name="T52" fmla="*/ 20658 w 1023"/>
              <a:gd name="T53" fmla="*/ 107046 h 975"/>
              <a:gd name="T54" fmla="*/ 10329 w 1023"/>
              <a:gd name="T55" fmla="*/ 123698 h 975"/>
              <a:gd name="T56" fmla="*/ 24630 w 1023"/>
              <a:gd name="T57" fmla="*/ 142729 h 975"/>
              <a:gd name="T58" fmla="*/ 31781 w 1023"/>
              <a:gd name="T59" fmla="*/ 145107 h 975"/>
              <a:gd name="T60" fmla="*/ 34959 w 1023"/>
              <a:gd name="T61" fmla="*/ 152244 h 975"/>
              <a:gd name="T62" fmla="*/ 48466 w 1023"/>
              <a:gd name="T63" fmla="*/ 154623 h 975"/>
              <a:gd name="T64" fmla="*/ 55617 w 1023"/>
              <a:gd name="T65" fmla="*/ 152244 h 975"/>
              <a:gd name="T66" fmla="*/ 55617 w 1023"/>
              <a:gd name="T67" fmla="*/ 164138 h 975"/>
              <a:gd name="T68" fmla="*/ 27808 w 1023"/>
              <a:gd name="T69" fmla="*/ 180790 h 975"/>
              <a:gd name="T70" fmla="*/ 14301 w 1023"/>
              <a:gd name="T71" fmla="*/ 190305 h 975"/>
              <a:gd name="T72" fmla="*/ 34959 w 1023"/>
              <a:gd name="T73" fmla="*/ 183168 h 975"/>
              <a:gd name="T74" fmla="*/ 52439 w 1023"/>
              <a:gd name="T75" fmla="*/ 173653 h 975"/>
              <a:gd name="T76" fmla="*/ 76274 w 1023"/>
              <a:gd name="T77" fmla="*/ 154623 h 975"/>
              <a:gd name="T78" fmla="*/ 72302 w 1023"/>
              <a:gd name="T79" fmla="*/ 149072 h 975"/>
              <a:gd name="T80" fmla="*/ 82631 w 1023"/>
              <a:gd name="T81" fmla="*/ 139557 h 975"/>
              <a:gd name="T82" fmla="*/ 92960 w 1023"/>
              <a:gd name="T83" fmla="*/ 126077 h 975"/>
              <a:gd name="T84" fmla="*/ 92960 w 1023"/>
              <a:gd name="T85" fmla="*/ 130042 h 975"/>
              <a:gd name="T86" fmla="*/ 86603 w 1023"/>
              <a:gd name="T87" fmla="*/ 142729 h 975"/>
              <a:gd name="T88" fmla="*/ 86603 w 1023"/>
              <a:gd name="T89" fmla="*/ 149072 h 975"/>
              <a:gd name="T90" fmla="*/ 100110 w 1023"/>
              <a:gd name="T91" fmla="*/ 142729 h 975"/>
              <a:gd name="T92" fmla="*/ 107261 w 1023"/>
              <a:gd name="T93" fmla="*/ 135592 h 975"/>
              <a:gd name="T94" fmla="*/ 113617 w 1023"/>
              <a:gd name="T95" fmla="*/ 133213 h 975"/>
              <a:gd name="T96" fmla="*/ 138248 w 1023"/>
              <a:gd name="T97" fmla="*/ 139557 h 975"/>
              <a:gd name="T98" fmla="*/ 151754 w 1023"/>
              <a:gd name="T99" fmla="*/ 142729 h 975"/>
              <a:gd name="T100" fmla="*/ 168439 w 1023"/>
              <a:gd name="T101" fmla="*/ 158587 h 975"/>
              <a:gd name="T102" fmla="*/ 175590 w 1023"/>
              <a:gd name="T103" fmla="*/ 161759 h 975"/>
              <a:gd name="T104" fmla="*/ 175590 w 1023"/>
              <a:gd name="T105" fmla="*/ 158587 h 975"/>
              <a:gd name="T106" fmla="*/ 178768 w 1023"/>
              <a:gd name="T107" fmla="*/ 168103 h 975"/>
              <a:gd name="T108" fmla="*/ 189097 w 1023"/>
              <a:gd name="T109" fmla="*/ 171274 h 975"/>
              <a:gd name="T110" fmla="*/ 182741 w 1023"/>
              <a:gd name="T111" fmla="*/ 171274 h 975"/>
              <a:gd name="T112" fmla="*/ 185919 w 1023"/>
              <a:gd name="T113" fmla="*/ 173653 h 975"/>
              <a:gd name="T114" fmla="*/ 193070 w 1023"/>
              <a:gd name="T115" fmla="*/ 190305 h 975"/>
              <a:gd name="T116" fmla="*/ 189097 w 1023"/>
              <a:gd name="T117" fmla="*/ 177618 h 975"/>
              <a:gd name="T118" fmla="*/ 193070 w 1023"/>
              <a:gd name="T119" fmla="*/ 180790 h 975"/>
              <a:gd name="T120" fmla="*/ 200221 w 1023"/>
              <a:gd name="T121" fmla="*/ 190305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40" name="Freeform 36"/>
          <p:cNvSpPr>
            <a:spLocks/>
          </p:cNvSpPr>
          <p:nvPr/>
        </p:nvSpPr>
        <p:spPr bwMode="auto">
          <a:xfrm>
            <a:off x="3133891" y="2453879"/>
            <a:ext cx="20775" cy="19050"/>
          </a:xfrm>
          <a:custGeom>
            <a:avLst/>
            <a:gdLst>
              <a:gd name="T0" fmla="*/ 0 w 34"/>
              <a:gd name="T1" fmla="*/ 3079 h 33"/>
              <a:gd name="T2" fmla="*/ 0 w 34"/>
              <a:gd name="T3" fmla="*/ 3079 h 33"/>
              <a:gd name="T4" fmla="*/ 8404 w 34"/>
              <a:gd name="T5" fmla="*/ 6158 h 33"/>
              <a:gd name="T6" fmla="*/ 8404 w 34"/>
              <a:gd name="T7" fmla="*/ 0 h 33"/>
              <a:gd name="T8" fmla="*/ 0 w 34"/>
              <a:gd name="T9" fmla="*/ 3079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0" y="18"/>
                </a:moveTo>
                <a:lnTo>
                  <a:pt x="0" y="18"/>
                </a:lnTo>
                <a:lnTo>
                  <a:pt x="34" y="33"/>
                </a:lnTo>
                <a:lnTo>
                  <a:pt x="34" y="0"/>
                </a:lnTo>
                <a:lnTo>
                  <a:pt x="0"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1" name="Freeform 37"/>
          <p:cNvSpPr>
            <a:spLocks/>
          </p:cNvSpPr>
          <p:nvPr/>
        </p:nvSpPr>
        <p:spPr bwMode="auto">
          <a:xfrm>
            <a:off x="3103882" y="2539604"/>
            <a:ext cx="20775" cy="10716"/>
          </a:xfrm>
          <a:custGeom>
            <a:avLst/>
            <a:gdLst>
              <a:gd name="T0" fmla="*/ 0 w 34"/>
              <a:gd name="T1" fmla="*/ 0 h 17"/>
              <a:gd name="T2" fmla="*/ 0 w 34"/>
              <a:gd name="T3" fmla="*/ 0 h 17"/>
              <a:gd name="T4" fmla="*/ 8404 w 34"/>
              <a:gd name="T5" fmla="*/ 4202 h 17"/>
              <a:gd name="T6" fmla="*/ 8404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0" y="0"/>
                </a:lnTo>
                <a:lnTo>
                  <a:pt x="34" y="17"/>
                </a:lnTo>
                <a:lnTo>
                  <a:pt x="34"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3" name="Freeform 39"/>
          <p:cNvSpPr>
            <a:spLocks/>
          </p:cNvSpPr>
          <p:nvPr/>
        </p:nvSpPr>
        <p:spPr bwMode="auto">
          <a:xfrm>
            <a:off x="1954317" y="2396729"/>
            <a:ext cx="49631" cy="47625"/>
          </a:xfrm>
          <a:custGeom>
            <a:avLst/>
            <a:gdLst>
              <a:gd name="T0" fmla="*/ 0 w 87"/>
              <a:gd name="T1" fmla="*/ 12543 h 81"/>
              <a:gd name="T2" fmla="*/ 0 w 87"/>
              <a:gd name="T3" fmla="*/ 12543 h 81"/>
              <a:gd name="T4" fmla="*/ 3139 w 87"/>
              <a:gd name="T5" fmla="*/ 15679 h 81"/>
              <a:gd name="T6" fmla="*/ 10200 w 87"/>
              <a:gd name="T7" fmla="*/ 9407 h 81"/>
              <a:gd name="T8" fmla="*/ 13339 w 87"/>
              <a:gd name="T9" fmla="*/ 9407 h 81"/>
              <a:gd name="T10" fmla="*/ 13339 w 87"/>
              <a:gd name="T11" fmla="*/ 6272 h 81"/>
              <a:gd name="T12" fmla="*/ 10200 w 87"/>
              <a:gd name="T13" fmla="*/ 6272 h 81"/>
              <a:gd name="T14" fmla="*/ 16477 w 87"/>
              <a:gd name="T15" fmla="*/ 3136 h 81"/>
              <a:gd name="T16" fmla="*/ 13339 w 87"/>
              <a:gd name="T17" fmla="*/ 0 h 81"/>
              <a:gd name="T18" fmla="*/ 0 w 87"/>
              <a:gd name="T19" fmla="*/ 1254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4" name="Freeform 40"/>
          <p:cNvSpPr>
            <a:spLocks/>
          </p:cNvSpPr>
          <p:nvPr/>
        </p:nvSpPr>
        <p:spPr bwMode="auto">
          <a:xfrm>
            <a:off x="2302881" y="2511029"/>
            <a:ext cx="31163" cy="57150"/>
          </a:xfrm>
          <a:custGeom>
            <a:avLst/>
            <a:gdLst>
              <a:gd name="T0" fmla="*/ 0 w 54"/>
              <a:gd name="T1" fmla="*/ 0 h 96"/>
              <a:gd name="T2" fmla="*/ 0 w 54"/>
              <a:gd name="T3" fmla="*/ 0 h 96"/>
              <a:gd name="T4" fmla="*/ 0 w 54"/>
              <a:gd name="T5" fmla="*/ 7144 h 96"/>
              <a:gd name="T6" fmla="*/ 3969 w 54"/>
              <a:gd name="T7" fmla="*/ 16669 h 96"/>
              <a:gd name="T8" fmla="*/ 11113 w 54"/>
              <a:gd name="T9" fmla="*/ 19050 h 96"/>
              <a:gd name="T10" fmla="*/ 3969 w 54"/>
              <a:gd name="T11" fmla="*/ 13494 h 96"/>
              <a:gd name="T12" fmla="*/ 7144 w 54"/>
              <a:gd name="T13" fmla="*/ 9525 h 96"/>
              <a:gd name="T14" fmla="*/ 3969 w 54"/>
              <a:gd name="T15" fmla="*/ 7144 h 96"/>
              <a:gd name="T16" fmla="*/ 7144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5" name="Freeform 41"/>
          <p:cNvSpPr>
            <a:spLocks/>
          </p:cNvSpPr>
          <p:nvPr/>
        </p:nvSpPr>
        <p:spPr bwMode="auto">
          <a:xfrm>
            <a:off x="2374439" y="2596754"/>
            <a:ext cx="80793" cy="57150"/>
          </a:xfrm>
          <a:custGeom>
            <a:avLst/>
            <a:gdLst>
              <a:gd name="T0" fmla="*/ 0 w 140"/>
              <a:gd name="T1" fmla="*/ 0 h 96"/>
              <a:gd name="T2" fmla="*/ 0 w 140"/>
              <a:gd name="T3" fmla="*/ 0 h 96"/>
              <a:gd name="T4" fmla="*/ 3175 w 140"/>
              <a:gd name="T5" fmla="*/ 7144 h 96"/>
              <a:gd name="T6" fmla="*/ 10319 w 140"/>
              <a:gd name="T7" fmla="*/ 9525 h 96"/>
              <a:gd name="T8" fmla="*/ 16669 w 140"/>
              <a:gd name="T9" fmla="*/ 13494 h 96"/>
              <a:gd name="T10" fmla="*/ 16669 w 140"/>
              <a:gd name="T11" fmla="*/ 16669 h 96"/>
              <a:gd name="T12" fmla="*/ 23812 w 140"/>
              <a:gd name="T13" fmla="*/ 19050 h 96"/>
              <a:gd name="T14" fmla="*/ 27781 w 140"/>
              <a:gd name="T15" fmla="*/ 19050 h 96"/>
              <a:gd name="T16" fmla="*/ 14287 w 140"/>
              <a:gd name="T17" fmla="*/ 3969 h 96"/>
              <a:gd name="T18" fmla="*/ 3175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6" name="Line 42"/>
          <p:cNvSpPr>
            <a:spLocks noChangeShapeType="1"/>
          </p:cNvSpPr>
          <p:nvPr/>
        </p:nvSpPr>
        <p:spPr bwMode="auto">
          <a:xfrm flipV="1">
            <a:off x="1739640" y="2534841"/>
            <a:ext cx="10388" cy="38100"/>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7" name="Freeform 43"/>
          <p:cNvSpPr>
            <a:spLocks/>
          </p:cNvSpPr>
          <p:nvPr/>
        </p:nvSpPr>
        <p:spPr bwMode="auto">
          <a:xfrm>
            <a:off x="1753490" y="2521746"/>
            <a:ext cx="20775" cy="8335"/>
          </a:xfrm>
          <a:custGeom>
            <a:avLst/>
            <a:gdLst>
              <a:gd name="T0" fmla="*/ 0 w 34"/>
              <a:gd name="T1" fmla="*/ 2084 h 16"/>
              <a:gd name="T2" fmla="*/ 0 w 34"/>
              <a:gd name="T3" fmla="*/ 2084 h 16"/>
              <a:gd name="T4" fmla="*/ 8404 w 34"/>
              <a:gd name="T5" fmla="*/ 2084 h 16"/>
              <a:gd name="T6" fmla="*/ 8404 w 34"/>
              <a:gd name="T7" fmla="*/ 0 h 16"/>
              <a:gd name="T8" fmla="*/ 4202 w 34"/>
              <a:gd name="T9" fmla="*/ 0 h 16"/>
              <a:gd name="T10" fmla="*/ 4202 w 34"/>
              <a:gd name="T11" fmla="*/ 2084 h 16"/>
              <a:gd name="T12" fmla="*/ 0 w 34"/>
              <a:gd name="T13" fmla="*/ 2084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8" name="Freeform 44"/>
          <p:cNvSpPr>
            <a:spLocks/>
          </p:cNvSpPr>
          <p:nvPr/>
        </p:nvSpPr>
        <p:spPr bwMode="auto">
          <a:xfrm>
            <a:off x="2174766" y="1916908"/>
            <a:ext cx="1349238" cy="879872"/>
          </a:xfrm>
          <a:custGeom>
            <a:avLst/>
            <a:gdLst>
              <a:gd name="T0" fmla="*/ 336550 w 2338"/>
              <a:gd name="T1" fmla="*/ 284163 h 1478"/>
              <a:gd name="T2" fmla="*/ 319088 w 2338"/>
              <a:gd name="T3" fmla="*/ 284163 h 1478"/>
              <a:gd name="T4" fmla="*/ 329406 w 2338"/>
              <a:gd name="T5" fmla="*/ 274638 h 1478"/>
              <a:gd name="T6" fmla="*/ 305594 w 2338"/>
              <a:gd name="T7" fmla="*/ 258763 h 1478"/>
              <a:gd name="T8" fmla="*/ 288131 w 2338"/>
              <a:gd name="T9" fmla="*/ 239713 h 1478"/>
              <a:gd name="T10" fmla="*/ 254000 w 2338"/>
              <a:gd name="T11" fmla="*/ 242888 h 1478"/>
              <a:gd name="T12" fmla="*/ 96044 w 2338"/>
              <a:gd name="T13" fmla="*/ 239713 h 1478"/>
              <a:gd name="T14" fmla="*/ 71438 w 2338"/>
              <a:gd name="T15" fmla="*/ 223838 h 1478"/>
              <a:gd name="T16" fmla="*/ 57944 w 2338"/>
              <a:gd name="T17" fmla="*/ 197644 h 1478"/>
              <a:gd name="T18" fmla="*/ 37306 w 2338"/>
              <a:gd name="T19" fmla="*/ 156369 h 1478"/>
              <a:gd name="T20" fmla="*/ 20638 w 2338"/>
              <a:gd name="T21" fmla="*/ 153988 h 1478"/>
              <a:gd name="T22" fmla="*/ 0 w 2338"/>
              <a:gd name="T23" fmla="*/ 141288 h 1478"/>
              <a:gd name="T24" fmla="*/ 27781 w 2338"/>
              <a:gd name="T25" fmla="*/ 36513 h 1478"/>
              <a:gd name="T26" fmla="*/ 61119 w 2338"/>
              <a:gd name="T27" fmla="*/ 20638 h 1478"/>
              <a:gd name="T28" fmla="*/ 78581 w 2338"/>
              <a:gd name="T29" fmla="*/ 23019 h 1478"/>
              <a:gd name="T30" fmla="*/ 88900 w 2338"/>
              <a:gd name="T31" fmla="*/ 33338 h 1478"/>
              <a:gd name="T32" fmla="*/ 113506 w 2338"/>
              <a:gd name="T33" fmla="*/ 33338 h 1478"/>
              <a:gd name="T34" fmla="*/ 144463 w 2338"/>
              <a:gd name="T35" fmla="*/ 42069 h 1478"/>
              <a:gd name="T36" fmla="*/ 150813 w 2338"/>
              <a:gd name="T37" fmla="*/ 58738 h 1478"/>
              <a:gd name="T38" fmla="*/ 174625 w 2338"/>
              <a:gd name="T39" fmla="*/ 49213 h 1478"/>
              <a:gd name="T40" fmla="*/ 213519 w 2338"/>
              <a:gd name="T41" fmla="*/ 55563 h 1478"/>
              <a:gd name="T42" fmla="*/ 233363 w 2338"/>
              <a:gd name="T43" fmla="*/ 45244 h 1478"/>
              <a:gd name="T44" fmla="*/ 240506 w 2338"/>
              <a:gd name="T45" fmla="*/ 36513 h 1478"/>
              <a:gd name="T46" fmla="*/ 243681 w 2338"/>
              <a:gd name="T47" fmla="*/ 58738 h 1478"/>
              <a:gd name="T48" fmla="*/ 254000 w 2338"/>
              <a:gd name="T49" fmla="*/ 33338 h 1478"/>
              <a:gd name="T50" fmla="*/ 254000 w 2338"/>
              <a:gd name="T51" fmla="*/ 0 h 1478"/>
              <a:gd name="T52" fmla="*/ 278606 w 2338"/>
              <a:gd name="T53" fmla="*/ 45244 h 1478"/>
              <a:gd name="T54" fmla="*/ 292100 w 2338"/>
              <a:gd name="T55" fmla="*/ 61913 h 1478"/>
              <a:gd name="T56" fmla="*/ 302419 w 2338"/>
              <a:gd name="T57" fmla="*/ 26988 h 1478"/>
              <a:gd name="T58" fmla="*/ 323056 w 2338"/>
              <a:gd name="T59" fmla="*/ 36513 h 1478"/>
              <a:gd name="T60" fmla="*/ 323056 w 2338"/>
              <a:gd name="T61" fmla="*/ 58738 h 1478"/>
              <a:gd name="T62" fmla="*/ 302419 w 2338"/>
              <a:gd name="T63" fmla="*/ 71438 h 1478"/>
              <a:gd name="T64" fmla="*/ 292100 w 2338"/>
              <a:gd name="T65" fmla="*/ 89694 h 1478"/>
              <a:gd name="T66" fmla="*/ 274638 w 2338"/>
              <a:gd name="T67" fmla="*/ 115888 h 1478"/>
              <a:gd name="T68" fmla="*/ 257969 w 2338"/>
              <a:gd name="T69" fmla="*/ 128588 h 1478"/>
              <a:gd name="T70" fmla="*/ 261144 w 2338"/>
              <a:gd name="T71" fmla="*/ 156369 h 1478"/>
              <a:gd name="T72" fmla="*/ 288131 w 2338"/>
              <a:gd name="T73" fmla="*/ 182563 h 1478"/>
              <a:gd name="T74" fmla="*/ 319088 w 2338"/>
              <a:gd name="T75" fmla="*/ 211138 h 1478"/>
              <a:gd name="T76" fmla="*/ 339725 w 2338"/>
              <a:gd name="T77" fmla="*/ 192088 h 1478"/>
              <a:gd name="T78" fmla="*/ 339725 w 2338"/>
              <a:gd name="T79" fmla="*/ 153988 h 1478"/>
              <a:gd name="T80" fmla="*/ 339725 w 2338"/>
              <a:gd name="T81" fmla="*/ 138113 h 1478"/>
              <a:gd name="T82" fmla="*/ 343694 w 2338"/>
              <a:gd name="T83" fmla="*/ 119063 h 1478"/>
              <a:gd name="T84" fmla="*/ 374650 w 2338"/>
              <a:gd name="T85" fmla="*/ 131763 h 1478"/>
              <a:gd name="T86" fmla="*/ 398463 w 2338"/>
              <a:gd name="T87" fmla="*/ 163513 h 1478"/>
              <a:gd name="T88" fmla="*/ 408781 w 2338"/>
              <a:gd name="T89" fmla="*/ 146844 h 1478"/>
              <a:gd name="T90" fmla="*/ 430213 w 2338"/>
              <a:gd name="T91" fmla="*/ 182563 h 1478"/>
              <a:gd name="T92" fmla="*/ 446881 w 2338"/>
              <a:gd name="T93" fmla="*/ 192088 h 1478"/>
              <a:gd name="T94" fmla="*/ 454025 w 2338"/>
              <a:gd name="T95" fmla="*/ 204788 h 1478"/>
              <a:gd name="T96" fmla="*/ 464344 w 2338"/>
              <a:gd name="T97" fmla="*/ 217488 h 1478"/>
              <a:gd name="T98" fmla="*/ 430213 w 2338"/>
              <a:gd name="T99" fmla="*/ 233363 h 1478"/>
              <a:gd name="T100" fmla="*/ 395288 w 2338"/>
              <a:gd name="T101" fmla="*/ 239713 h 1478"/>
              <a:gd name="T102" fmla="*/ 392113 w 2338"/>
              <a:gd name="T103" fmla="*/ 246063 h 1478"/>
              <a:gd name="T104" fmla="*/ 416719 w 2338"/>
              <a:gd name="T105" fmla="*/ 246063 h 1478"/>
              <a:gd name="T106" fmla="*/ 412750 w 2338"/>
              <a:gd name="T107" fmla="*/ 249238 h 1478"/>
              <a:gd name="T108" fmla="*/ 430213 w 2338"/>
              <a:gd name="T109" fmla="*/ 265113 h 1478"/>
              <a:gd name="T110" fmla="*/ 440531 w 2338"/>
              <a:gd name="T111" fmla="*/ 261938 h 1478"/>
              <a:gd name="T112" fmla="*/ 408781 w 2338"/>
              <a:gd name="T113" fmla="*/ 280988 h 1478"/>
              <a:gd name="T114" fmla="*/ 412750 w 2338"/>
              <a:gd name="T115" fmla="*/ 265113 h 1478"/>
              <a:gd name="T116" fmla="*/ 395288 w 2338"/>
              <a:gd name="T117" fmla="*/ 255588 h 1478"/>
              <a:gd name="T118" fmla="*/ 381794 w 2338"/>
              <a:gd name="T119" fmla="*/ 268288 h 1478"/>
              <a:gd name="T120" fmla="*/ 346869 w 2338"/>
              <a:gd name="T121" fmla="*/ 277813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49" name="Freeform 45"/>
          <p:cNvSpPr>
            <a:spLocks/>
          </p:cNvSpPr>
          <p:nvPr/>
        </p:nvSpPr>
        <p:spPr bwMode="auto">
          <a:xfrm>
            <a:off x="3264313" y="3177779"/>
            <a:ext cx="60017" cy="38100"/>
          </a:xfrm>
          <a:custGeom>
            <a:avLst/>
            <a:gdLst>
              <a:gd name="T0" fmla="*/ 0 w 104"/>
              <a:gd name="T1" fmla="*/ 9676 h 63"/>
              <a:gd name="T2" fmla="*/ 0 w 104"/>
              <a:gd name="T3" fmla="*/ 9676 h 63"/>
              <a:gd name="T4" fmla="*/ 0 w 104"/>
              <a:gd name="T5" fmla="*/ 0 h 63"/>
              <a:gd name="T6" fmla="*/ 10319 w 104"/>
              <a:gd name="T7" fmla="*/ 0 h 63"/>
              <a:gd name="T8" fmla="*/ 10319 w 104"/>
              <a:gd name="T9" fmla="*/ 3225 h 63"/>
              <a:gd name="T10" fmla="*/ 14288 w 104"/>
              <a:gd name="T11" fmla="*/ 3225 h 63"/>
              <a:gd name="T12" fmla="*/ 20638 w 104"/>
              <a:gd name="T13" fmla="*/ 6451 h 63"/>
              <a:gd name="T14" fmla="*/ 17463 w 104"/>
              <a:gd name="T15" fmla="*/ 9676 h 63"/>
              <a:gd name="T16" fmla="*/ 17463 w 104"/>
              <a:gd name="T17" fmla="*/ 6451 h 63"/>
              <a:gd name="T18" fmla="*/ 7144 w 104"/>
              <a:gd name="T19" fmla="*/ 9676 h 63"/>
              <a:gd name="T20" fmla="*/ 7144 w 104"/>
              <a:gd name="T21" fmla="*/ 6451 h 63"/>
              <a:gd name="T22" fmla="*/ 3969 w 104"/>
              <a:gd name="T23" fmla="*/ 9676 h 63"/>
              <a:gd name="T24" fmla="*/ 3969 w 104"/>
              <a:gd name="T25" fmla="*/ 12902 h 63"/>
              <a:gd name="T26" fmla="*/ 0 w 104"/>
              <a:gd name="T27" fmla="*/ 967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0" name="Freeform 46"/>
          <p:cNvSpPr>
            <a:spLocks/>
          </p:cNvSpPr>
          <p:nvPr/>
        </p:nvSpPr>
        <p:spPr bwMode="auto">
          <a:xfrm>
            <a:off x="3223917" y="3177779"/>
            <a:ext cx="40397" cy="28575"/>
          </a:xfrm>
          <a:custGeom>
            <a:avLst/>
            <a:gdLst>
              <a:gd name="T0" fmla="*/ 14495 w 69"/>
              <a:gd name="T1" fmla="*/ 9525 h 48"/>
              <a:gd name="T2" fmla="*/ 14495 w 69"/>
              <a:gd name="T3" fmla="*/ 9525 h 48"/>
              <a:gd name="T4" fmla="*/ 14495 w 69"/>
              <a:gd name="T5" fmla="*/ 0 h 48"/>
              <a:gd name="T6" fmla="*/ 7247 w 69"/>
              <a:gd name="T7" fmla="*/ 0 h 48"/>
              <a:gd name="T8" fmla="*/ 10468 w 69"/>
              <a:gd name="T9" fmla="*/ 5556 h 48"/>
              <a:gd name="T10" fmla="*/ 0 w 69"/>
              <a:gd name="T11" fmla="*/ 9525 h 48"/>
              <a:gd name="T12" fmla="*/ 4026 w 69"/>
              <a:gd name="T13" fmla="*/ 9525 h 48"/>
              <a:gd name="T14" fmla="*/ 14495 w 69"/>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69" y="48"/>
                </a:moveTo>
                <a:lnTo>
                  <a:pt x="69" y="48"/>
                </a:lnTo>
                <a:lnTo>
                  <a:pt x="69" y="0"/>
                </a:lnTo>
                <a:lnTo>
                  <a:pt x="35" y="0"/>
                </a:lnTo>
                <a:lnTo>
                  <a:pt x="52" y="31"/>
                </a:lnTo>
                <a:lnTo>
                  <a:pt x="0" y="48"/>
                </a:lnTo>
                <a:lnTo>
                  <a:pt x="18" y="48"/>
                </a:lnTo>
                <a:lnTo>
                  <a:pt x="69" y="48"/>
                </a:lnTo>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1" name="Freeform 47"/>
          <p:cNvSpPr>
            <a:spLocks/>
          </p:cNvSpPr>
          <p:nvPr/>
        </p:nvSpPr>
        <p:spPr bwMode="auto">
          <a:xfrm>
            <a:off x="3424744" y="3320654"/>
            <a:ext cx="9233" cy="9525"/>
          </a:xfrm>
          <a:custGeom>
            <a:avLst/>
            <a:gdLst>
              <a:gd name="T0" fmla="*/ 0 w 17"/>
              <a:gd name="T1" fmla="*/ 3387 h 15"/>
              <a:gd name="T2" fmla="*/ 0 w 17"/>
              <a:gd name="T3" fmla="*/ 3387 h 15"/>
              <a:gd name="T4" fmla="*/ 2988 w 17"/>
              <a:gd name="T5" fmla="*/ 3387 h 15"/>
              <a:gd name="T6" fmla="*/ 2988 w 17"/>
              <a:gd name="T7" fmla="*/ 0 h 15"/>
              <a:gd name="T8" fmla="*/ 0 w 17"/>
              <a:gd name="T9" fmla="*/ 0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17" y="15"/>
                </a:lnTo>
                <a:lnTo>
                  <a:pt x="17" y="0"/>
                </a:lnTo>
                <a:lnTo>
                  <a:pt x="0" y="0"/>
                </a:lnTo>
                <a:lnTo>
                  <a:pt x="0" y="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52" name="Freeform 48"/>
          <p:cNvSpPr>
            <a:spLocks/>
          </p:cNvSpPr>
          <p:nvPr/>
        </p:nvSpPr>
        <p:spPr bwMode="auto">
          <a:xfrm>
            <a:off x="3163899" y="3196829"/>
            <a:ext cx="30009" cy="19050"/>
          </a:xfrm>
          <a:custGeom>
            <a:avLst/>
            <a:gdLst>
              <a:gd name="T0" fmla="*/ 0 w 51"/>
              <a:gd name="T1" fmla="*/ 3175 h 32"/>
              <a:gd name="T2" fmla="*/ 0 w 51"/>
              <a:gd name="T3" fmla="*/ 3175 h 32"/>
              <a:gd name="T4" fmla="*/ 7284 w 51"/>
              <a:gd name="T5" fmla="*/ 6350 h 32"/>
              <a:gd name="T6" fmla="*/ 10521 w 51"/>
              <a:gd name="T7" fmla="*/ 3175 h 32"/>
              <a:gd name="T8" fmla="*/ 4047 w 51"/>
              <a:gd name="T9" fmla="*/ 0 h 32"/>
              <a:gd name="T10" fmla="*/ 0 w 51"/>
              <a:gd name="T11" fmla="*/ 3175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a:moveTo>
                  <a:pt x="0" y="17"/>
                </a:moveTo>
                <a:lnTo>
                  <a:pt x="0" y="17"/>
                </a:lnTo>
                <a:lnTo>
                  <a:pt x="34" y="32"/>
                </a:lnTo>
                <a:lnTo>
                  <a:pt x="51" y="17"/>
                </a:lnTo>
                <a:lnTo>
                  <a:pt x="17" y="0"/>
                </a:lnTo>
                <a:lnTo>
                  <a:pt x="0" y="17"/>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3" name="Freeform 49"/>
          <p:cNvSpPr>
            <a:spLocks/>
          </p:cNvSpPr>
          <p:nvPr/>
        </p:nvSpPr>
        <p:spPr bwMode="auto">
          <a:xfrm>
            <a:off x="3064640" y="3120629"/>
            <a:ext cx="159277" cy="57150"/>
          </a:xfrm>
          <a:custGeom>
            <a:avLst/>
            <a:gdLst>
              <a:gd name="T0" fmla="*/ 0 w 276"/>
              <a:gd name="T1" fmla="*/ 9525 h 96"/>
              <a:gd name="T2" fmla="*/ 0 w 276"/>
              <a:gd name="T3" fmla="*/ 9525 h 96"/>
              <a:gd name="T4" fmla="*/ 3175 w 276"/>
              <a:gd name="T5" fmla="*/ 9525 h 96"/>
              <a:gd name="T6" fmla="*/ 10319 w 276"/>
              <a:gd name="T7" fmla="*/ 2381 h 96"/>
              <a:gd name="T8" fmla="*/ 16669 w 276"/>
              <a:gd name="T9" fmla="*/ 5556 h 96"/>
              <a:gd name="T10" fmla="*/ 13494 w 276"/>
              <a:gd name="T11" fmla="*/ 5556 h 96"/>
              <a:gd name="T12" fmla="*/ 16669 w 276"/>
              <a:gd name="T13" fmla="*/ 5556 h 96"/>
              <a:gd name="T14" fmla="*/ 30162 w 276"/>
              <a:gd name="T15" fmla="*/ 9525 h 96"/>
              <a:gd name="T16" fmla="*/ 34131 w 276"/>
              <a:gd name="T17" fmla="*/ 15875 h 96"/>
              <a:gd name="T18" fmla="*/ 40481 w 276"/>
              <a:gd name="T19" fmla="*/ 15875 h 96"/>
              <a:gd name="T20" fmla="*/ 37306 w 276"/>
              <a:gd name="T21" fmla="*/ 19050 h 96"/>
              <a:gd name="T22" fmla="*/ 54769 w 276"/>
              <a:gd name="T23" fmla="*/ 19050 h 96"/>
              <a:gd name="T24" fmla="*/ 51594 w 276"/>
              <a:gd name="T25" fmla="*/ 15875 h 96"/>
              <a:gd name="T26" fmla="*/ 47625 w 276"/>
              <a:gd name="T27" fmla="*/ 15875 h 96"/>
              <a:gd name="T28" fmla="*/ 47625 w 276"/>
              <a:gd name="T29" fmla="*/ 11906 h 96"/>
              <a:gd name="T30" fmla="*/ 34131 w 276"/>
              <a:gd name="T31" fmla="*/ 5556 h 96"/>
              <a:gd name="T32" fmla="*/ 16669 w 276"/>
              <a:gd name="T33" fmla="*/ 0 h 96"/>
              <a:gd name="T34" fmla="*/ 7144 w 276"/>
              <a:gd name="T35" fmla="*/ 2381 h 96"/>
              <a:gd name="T36" fmla="*/ 0 w 276"/>
              <a:gd name="T37" fmla="*/ 9525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4" name="Freeform 50"/>
          <p:cNvSpPr>
            <a:spLocks/>
          </p:cNvSpPr>
          <p:nvPr/>
        </p:nvSpPr>
        <p:spPr bwMode="auto">
          <a:xfrm>
            <a:off x="3345106" y="3196829"/>
            <a:ext cx="18467" cy="9525"/>
          </a:xfrm>
          <a:custGeom>
            <a:avLst/>
            <a:gdLst>
              <a:gd name="T0" fmla="*/ 0 w 33"/>
              <a:gd name="T1" fmla="*/ 2988 h 17"/>
              <a:gd name="T2" fmla="*/ 0 w 33"/>
              <a:gd name="T3" fmla="*/ 2988 h 17"/>
              <a:gd name="T4" fmla="*/ 6158 w 33"/>
              <a:gd name="T5" fmla="*/ 2988 h 17"/>
              <a:gd name="T6" fmla="*/ 0 w 33"/>
              <a:gd name="T7" fmla="*/ 0 h 17"/>
              <a:gd name="T8" fmla="*/ 0 w 33"/>
              <a:gd name="T9" fmla="*/ 29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7"/>
                </a:moveTo>
                <a:lnTo>
                  <a:pt x="0" y="17"/>
                </a:lnTo>
                <a:lnTo>
                  <a:pt x="33" y="17"/>
                </a:lnTo>
                <a:lnTo>
                  <a:pt x="0" y="0"/>
                </a:lnTo>
                <a:lnTo>
                  <a:pt x="0" y="17"/>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5" name="Freeform 51"/>
          <p:cNvSpPr>
            <a:spLocks/>
          </p:cNvSpPr>
          <p:nvPr/>
        </p:nvSpPr>
        <p:spPr bwMode="auto">
          <a:xfrm>
            <a:off x="3424744" y="3234929"/>
            <a:ext cx="9233" cy="9525"/>
          </a:xfrm>
          <a:custGeom>
            <a:avLst/>
            <a:gdLst>
              <a:gd name="T0" fmla="*/ 0 w 17"/>
              <a:gd name="T1" fmla="*/ 0 h 15"/>
              <a:gd name="T2" fmla="*/ 0 w 17"/>
              <a:gd name="T3" fmla="*/ 0 h 15"/>
              <a:gd name="T4" fmla="*/ 0 w 17"/>
              <a:gd name="T5" fmla="*/ 3387 h 15"/>
              <a:gd name="T6" fmla="*/ 29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0" y="0"/>
                </a:lnTo>
                <a:lnTo>
                  <a:pt x="0" y="15"/>
                </a:lnTo>
                <a:lnTo>
                  <a:pt x="17"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6" name="Freeform 52"/>
          <p:cNvSpPr>
            <a:spLocks/>
          </p:cNvSpPr>
          <p:nvPr/>
        </p:nvSpPr>
        <p:spPr bwMode="auto">
          <a:xfrm>
            <a:off x="3163900" y="3092054"/>
            <a:ext cx="10388" cy="28575"/>
          </a:xfrm>
          <a:custGeom>
            <a:avLst/>
            <a:gdLst>
              <a:gd name="T0" fmla="*/ 0 w 17"/>
              <a:gd name="T1" fmla="*/ 0 h 48"/>
              <a:gd name="T2" fmla="*/ 0 w 17"/>
              <a:gd name="T3" fmla="*/ 0 h 48"/>
              <a:gd name="T4" fmla="*/ 0 w 17"/>
              <a:gd name="T5" fmla="*/ 2381 h 48"/>
              <a:gd name="T6" fmla="*/ 4202 w 17"/>
              <a:gd name="T7" fmla="*/ 9525 h 48"/>
              <a:gd name="T8" fmla="*/ 4202 w 17"/>
              <a:gd name="T9" fmla="*/ 2381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a:moveTo>
                  <a:pt x="0" y="0"/>
                </a:moveTo>
                <a:lnTo>
                  <a:pt x="0" y="0"/>
                </a:lnTo>
                <a:lnTo>
                  <a:pt x="0" y="15"/>
                </a:lnTo>
                <a:lnTo>
                  <a:pt x="17" y="48"/>
                </a:lnTo>
                <a:lnTo>
                  <a:pt x="17" y="15"/>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57" name="Freeform 53"/>
          <p:cNvSpPr>
            <a:spLocks/>
          </p:cNvSpPr>
          <p:nvPr/>
        </p:nvSpPr>
        <p:spPr bwMode="auto">
          <a:xfrm>
            <a:off x="3234305" y="2807495"/>
            <a:ext cx="30009" cy="8335"/>
          </a:xfrm>
          <a:custGeom>
            <a:avLst/>
            <a:gdLst>
              <a:gd name="T0" fmla="*/ 0 w 51"/>
              <a:gd name="T1" fmla="*/ 2084 h 16"/>
              <a:gd name="T2" fmla="*/ 10521 w 51"/>
              <a:gd name="T3" fmla="*/ 0 h 16"/>
              <a:gd name="T4" fmla="*/ 7284 w 51"/>
              <a:gd name="T5" fmla="*/ 0 h 16"/>
              <a:gd name="T6" fmla="*/ 0 w 51"/>
              <a:gd name="T7" fmla="*/ 2084 h 16"/>
              <a:gd name="T8" fmla="*/ 0 60000 65536"/>
              <a:gd name="T9" fmla="*/ 0 60000 65536"/>
              <a:gd name="T10" fmla="*/ 0 60000 65536"/>
              <a:gd name="T11" fmla="*/ 0 60000 65536"/>
              <a:gd name="T12" fmla="*/ 0 w 51"/>
              <a:gd name="T13" fmla="*/ 0 h 16"/>
              <a:gd name="T14" fmla="*/ 51 w 51"/>
              <a:gd name="T15" fmla="*/ 16 h 16"/>
            </a:gdLst>
            <a:ahLst/>
            <a:cxnLst>
              <a:cxn ang="T8">
                <a:pos x="T0" y="T1"/>
              </a:cxn>
              <a:cxn ang="T9">
                <a:pos x="T2" y="T3"/>
              </a:cxn>
              <a:cxn ang="T10">
                <a:pos x="T4" y="T5"/>
              </a:cxn>
              <a:cxn ang="T11">
                <a:pos x="T6" y="T7"/>
              </a:cxn>
            </a:cxnLst>
            <a:rect l="T12" t="T13" r="T14" b="T15"/>
            <a:pathLst>
              <a:path w="51" h="16">
                <a:moveTo>
                  <a:pt x="0" y="16"/>
                </a:moveTo>
                <a:lnTo>
                  <a:pt x="51" y="0"/>
                </a:lnTo>
                <a:lnTo>
                  <a:pt x="34" y="0"/>
                </a:lnTo>
                <a:lnTo>
                  <a:pt x="0" y="1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58" name="Freeform 54"/>
          <p:cNvSpPr>
            <a:spLocks/>
          </p:cNvSpPr>
          <p:nvPr/>
        </p:nvSpPr>
        <p:spPr bwMode="auto">
          <a:xfrm>
            <a:off x="3383193" y="2615804"/>
            <a:ext cx="41551" cy="20241"/>
          </a:xfrm>
          <a:custGeom>
            <a:avLst/>
            <a:gdLst>
              <a:gd name="T0" fmla="*/ 0 w 71"/>
              <a:gd name="T1" fmla="*/ 0 h 32"/>
              <a:gd name="T2" fmla="*/ 0 w 71"/>
              <a:gd name="T3" fmla="*/ 0 h 32"/>
              <a:gd name="T4" fmla="*/ 7244 w 71"/>
              <a:gd name="T5" fmla="*/ 7590 h 32"/>
              <a:gd name="T6" fmla="*/ 14489 w 71"/>
              <a:gd name="T7" fmla="*/ 7590 h 32"/>
              <a:gd name="T8" fmla="*/ 7244 w 71"/>
              <a:gd name="T9" fmla="*/ 3374 h 32"/>
              <a:gd name="T10" fmla="*/ 0 w 71"/>
              <a:gd name="T11" fmla="*/ 0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a:moveTo>
                  <a:pt x="0" y="0"/>
                </a:moveTo>
                <a:lnTo>
                  <a:pt x="0" y="0"/>
                </a:lnTo>
                <a:lnTo>
                  <a:pt x="34" y="32"/>
                </a:lnTo>
                <a:lnTo>
                  <a:pt x="71" y="32"/>
                </a:lnTo>
                <a:lnTo>
                  <a:pt x="34" y="15"/>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59" name="Freeform 55"/>
          <p:cNvSpPr>
            <a:spLocks/>
          </p:cNvSpPr>
          <p:nvPr/>
        </p:nvSpPr>
        <p:spPr bwMode="auto">
          <a:xfrm>
            <a:off x="3383193" y="2682479"/>
            <a:ext cx="41551" cy="28575"/>
          </a:xfrm>
          <a:custGeom>
            <a:avLst/>
            <a:gdLst>
              <a:gd name="T0" fmla="*/ 0 w 71"/>
              <a:gd name="T1" fmla="*/ 3969 h 48"/>
              <a:gd name="T2" fmla="*/ 0 w 71"/>
              <a:gd name="T3" fmla="*/ 3969 h 48"/>
              <a:gd name="T4" fmla="*/ 10464 w 71"/>
              <a:gd name="T5" fmla="*/ 9525 h 48"/>
              <a:gd name="T6" fmla="*/ 10464 w 71"/>
              <a:gd name="T7" fmla="*/ 7144 h 48"/>
              <a:gd name="T8" fmla="*/ 14489 w 71"/>
              <a:gd name="T9" fmla="*/ 3969 h 48"/>
              <a:gd name="T10" fmla="*/ 7244 w 71"/>
              <a:gd name="T11" fmla="*/ 3969 h 48"/>
              <a:gd name="T12" fmla="*/ 4025 w 71"/>
              <a:gd name="T13" fmla="*/ 3969 h 48"/>
              <a:gd name="T14" fmla="*/ 4025 w 71"/>
              <a:gd name="T15" fmla="*/ 0 h 48"/>
              <a:gd name="T16" fmla="*/ 0 w 71"/>
              <a:gd name="T17" fmla="*/ 396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8"/>
              <a:gd name="T29" fmla="*/ 71 w 7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8">
                <a:moveTo>
                  <a:pt x="0" y="17"/>
                </a:moveTo>
                <a:lnTo>
                  <a:pt x="0" y="17"/>
                </a:lnTo>
                <a:lnTo>
                  <a:pt x="52" y="48"/>
                </a:lnTo>
                <a:lnTo>
                  <a:pt x="52" y="33"/>
                </a:lnTo>
                <a:lnTo>
                  <a:pt x="71" y="17"/>
                </a:lnTo>
                <a:lnTo>
                  <a:pt x="34" y="17"/>
                </a:lnTo>
                <a:lnTo>
                  <a:pt x="17" y="17"/>
                </a:lnTo>
                <a:lnTo>
                  <a:pt x="17" y="0"/>
                </a:lnTo>
                <a:lnTo>
                  <a:pt x="0" y="17"/>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60" name="Freeform 56"/>
          <p:cNvSpPr>
            <a:spLocks/>
          </p:cNvSpPr>
          <p:nvPr/>
        </p:nvSpPr>
        <p:spPr bwMode="auto">
          <a:xfrm>
            <a:off x="3462833" y="2578895"/>
            <a:ext cx="101568" cy="114300"/>
          </a:xfrm>
          <a:custGeom>
            <a:avLst/>
            <a:gdLst>
              <a:gd name="T0" fmla="*/ 0 w 175"/>
              <a:gd name="T1" fmla="*/ 28575 h 192"/>
              <a:gd name="T2" fmla="*/ 0 w 175"/>
              <a:gd name="T3" fmla="*/ 28575 h 192"/>
              <a:gd name="T4" fmla="*/ 0 w 175"/>
              <a:gd name="T5" fmla="*/ 31750 h 192"/>
              <a:gd name="T6" fmla="*/ 3991 w 175"/>
              <a:gd name="T7" fmla="*/ 31750 h 192"/>
              <a:gd name="T8" fmla="*/ 20755 w 175"/>
              <a:gd name="T9" fmla="*/ 31750 h 192"/>
              <a:gd name="T10" fmla="*/ 20755 w 175"/>
              <a:gd name="T11" fmla="*/ 34925 h 192"/>
              <a:gd name="T12" fmla="*/ 17562 w 175"/>
              <a:gd name="T13" fmla="*/ 34925 h 192"/>
              <a:gd name="T14" fmla="*/ 20755 w 175"/>
              <a:gd name="T15" fmla="*/ 34925 h 192"/>
              <a:gd name="T16" fmla="*/ 24747 w 175"/>
              <a:gd name="T17" fmla="*/ 31750 h 192"/>
              <a:gd name="T18" fmla="*/ 27940 w 175"/>
              <a:gd name="T19" fmla="*/ 31750 h 192"/>
              <a:gd name="T20" fmla="*/ 27940 w 175"/>
              <a:gd name="T21" fmla="*/ 34925 h 192"/>
              <a:gd name="T22" fmla="*/ 31931 w 175"/>
              <a:gd name="T23" fmla="*/ 34925 h 192"/>
              <a:gd name="T24" fmla="*/ 31931 w 175"/>
              <a:gd name="T25" fmla="*/ 38100 h 192"/>
              <a:gd name="T26" fmla="*/ 35125 w 175"/>
              <a:gd name="T27" fmla="*/ 38100 h 192"/>
              <a:gd name="T28" fmla="*/ 35125 w 175"/>
              <a:gd name="T29" fmla="*/ 31750 h 192"/>
              <a:gd name="T30" fmla="*/ 31931 w 175"/>
              <a:gd name="T31" fmla="*/ 31750 h 192"/>
              <a:gd name="T32" fmla="*/ 35125 w 175"/>
              <a:gd name="T33" fmla="*/ 28575 h 192"/>
              <a:gd name="T34" fmla="*/ 31931 w 175"/>
              <a:gd name="T35" fmla="*/ 31750 h 192"/>
              <a:gd name="T36" fmla="*/ 27940 w 175"/>
              <a:gd name="T37" fmla="*/ 28575 h 192"/>
              <a:gd name="T38" fmla="*/ 35125 w 175"/>
              <a:gd name="T39" fmla="*/ 22225 h 192"/>
              <a:gd name="T40" fmla="*/ 31931 w 175"/>
              <a:gd name="T41" fmla="*/ 24606 h 192"/>
              <a:gd name="T42" fmla="*/ 27940 w 175"/>
              <a:gd name="T43" fmla="*/ 22225 h 192"/>
              <a:gd name="T44" fmla="*/ 31931 w 175"/>
              <a:gd name="T45" fmla="*/ 19050 h 192"/>
              <a:gd name="T46" fmla="*/ 20755 w 175"/>
              <a:gd name="T47" fmla="*/ 19050 h 192"/>
              <a:gd name="T48" fmla="*/ 17562 w 175"/>
              <a:gd name="T49" fmla="*/ 15875 h 192"/>
              <a:gd name="T50" fmla="*/ 20755 w 175"/>
              <a:gd name="T51" fmla="*/ 12700 h 192"/>
              <a:gd name="T52" fmla="*/ 17562 w 175"/>
              <a:gd name="T53" fmla="*/ 12700 h 192"/>
              <a:gd name="T54" fmla="*/ 14369 w 175"/>
              <a:gd name="T55" fmla="*/ 15875 h 192"/>
              <a:gd name="T56" fmla="*/ 20755 w 175"/>
              <a:gd name="T57" fmla="*/ 0 h 192"/>
              <a:gd name="T58" fmla="*/ 14369 w 175"/>
              <a:gd name="T59" fmla="*/ 3175 h 192"/>
              <a:gd name="T60" fmla="*/ 3991 w 175"/>
              <a:gd name="T61" fmla="*/ 22225 h 192"/>
              <a:gd name="T62" fmla="*/ 3991 w 175"/>
              <a:gd name="T63" fmla="*/ 24606 h 192"/>
              <a:gd name="T64" fmla="*/ 0 w 175"/>
              <a:gd name="T65" fmla="*/ 28575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61" name="Line 57"/>
          <p:cNvSpPr>
            <a:spLocks noChangeShapeType="1"/>
          </p:cNvSpPr>
          <p:nvPr/>
        </p:nvSpPr>
        <p:spPr bwMode="auto">
          <a:xfrm>
            <a:off x="3438595" y="3268266"/>
            <a:ext cx="10388" cy="952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2" name="Line 58"/>
          <p:cNvSpPr>
            <a:spLocks noChangeShapeType="1"/>
          </p:cNvSpPr>
          <p:nvPr/>
        </p:nvSpPr>
        <p:spPr bwMode="auto">
          <a:xfrm>
            <a:off x="3158129" y="3077766"/>
            <a:ext cx="21930" cy="952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3" name="Freeform 59"/>
          <p:cNvSpPr>
            <a:spLocks/>
          </p:cNvSpPr>
          <p:nvPr/>
        </p:nvSpPr>
        <p:spPr bwMode="auto">
          <a:xfrm>
            <a:off x="3174287" y="3063479"/>
            <a:ext cx="10388" cy="19050"/>
          </a:xfrm>
          <a:custGeom>
            <a:avLst/>
            <a:gdLst>
              <a:gd name="T0" fmla="*/ 0 w 17"/>
              <a:gd name="T1" fmla="*/ 0 h 31"/>
              <a:gd name="T2" fmla="*/ 0 w 17"/>
              <a:gd name="T3" fmla="*/ 0 h 31"/>
              <a:gd name="T4" fmla="*/ 4202 w 17"/>
              <a:gd name="T5" fmla="*/ 3277 h 31"/>
              <a:gd name="T6" fmla="*/ 4202 w 17"/>
              <a:gd name="T7" fmla="*/ 655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0" y="0"/>
                </a:lnTo>
                <a:lnTo>
                  <a:pt x="17" y="15"/>
                </a:lnTo>
                <a:lnTo>
                  <a:pt x="17" y="31"/>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4" name="Freeform 60"/>
          <p:cNvSpPr>
            <a:spLocks/>
          </p:cNvSpPr>
          <p:nvPr/>
        </p:nvSpPr>
        <p:spPr bwMode="auto">
          <a:xfrm>
            <a:off x="3184675" y="3082529"/>
            <a:ext cx="9233" cy="19050"/>
          </a:xfrm>
          <a:custGeom>
            <a:avLst/>
            <a:gdLst>
              <a:gd name="T0" fmla="*/ 0 w 17"/>
              <a:gd name="T1" fmla="*/ 0 h 32"/>
              <a:gd name="T2" fmla="*/ 0 w 17"/>
              <a:gd name="T3" fmla="*/ 0 h 32"/>
              <a:gd name="T4" fmla="*/ 2988 w 17"/>
              <a:gd name="T5" fmla="*/ 3175 h 32"/>
              <a:gd name="T6" fmla="*/ 2988 w 17"/>
              <a:gd name="T7" fmla="*/ 635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0"/>
                </a:lnTo>
                <a:lnTo>
                  <a:pt x="17" y="17"/>
                </a:lnTo>
                <a:lnTo>
                  <a:pt x="17" y="32"/>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5" name="Freeform 61"/>
          <p:cNvSpPr>
            <a:spLocks/>
          </p:cNvSpPr>
          <p:nvPr/>
        </p:nvSpPr>
        <p:spPr bwMode="auto">
          <a:xfrm>
            <a:off x="3223917" y="3130154"/>
            <a:ext cx="10388" cy="9525"/>
          </a:xfrm>
          <a:custGeom>
            <a:avLst/>
            <a:gdLst>
              <a:gd name="T0" fmla="*/ 0 w 18"/>
              <a:gd name="T1" fmla="*/ 0 h 16"/>
              <a:gd name="T2" fmla="*/ 0 w 18"/>
              <a:gd name="T3" fmla="*/ 0 h 16"/>
              <a:gd name="T4" fmla="*/ 3969 w 18"/>
              <a:gd name="T5" fmla="*/ 3175 h 16"/>
              <a:gd name="T6" fmla="*/ 0 w 18"/>
              <a:gd name="T7" fmla="*/ 31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0"/>
                </a:lnTo>
                <a:lnTo>
                  <a:pt x="18" y="16"/>
                </a:lnTo>
                <a:lnTo>
                  <a:pt x="0" y="16"/>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6" name="Freeform 62"/>
          <p:cNvSpPr>
            <a:spLocks/>
          </p:cNvSpPr>
          <p:nvPr/>
        </p:nvSpPr>
        <p:spPr bwMode="auto">
          <a:xfrm>
            <a:off x="3255080" y="3149204"/>
            <a:ext cx="18467" cy="0"/>
          </a:xfrm>
          <a:custGeom>
            <a:avLst/>
            <a:gdLst>
              <a:gd name="T0" fmla="*/ 0 w 33"/>
              <a:gd name="T1" fmla="*/ 0 w 33"/>
              <a:gd name="T2" fmla="*/ 2309 w 33"/>
              <a:gd name="T3" fmla="*/ 6158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lnTo>
                  <a:pt x="0" y="0"/>
                </a:lnTo>
                <a:lnTo>
                  <a:pt x="15" y="0"/>
                </a:lnTo>
                <a:lnTo>
                  <a:pt x="33"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7" name="Line 63"/>
          <p:cNvSpPr>
            <a:spLocks noChangeShapeType="1"/>
          </p:cNvSpPr>
          <p:nvPr/>
        </p:nvSpPr>
        <p:spPr bwMode="auto">
          <a:xfrm>
            <a:off x="3210067" y="3115866"/>
            <a:ext cx="8080" cy="952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8" name="Line 64"/>
          <p:cNvSpPr>
            <a:spLocks noChangeShapeType="1"/>
          </p:cNvSpPr>
          <p:nvPr/>
        </p:nvSpPr>
        <p:spPr bwMode="auto">
          <a:xfrm flipV="1">
            <a:off x="3210067" y="2915841"/>
            <a:ext cx="8080" cy="2857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69" name="Freeform 65"/>
          <p:cNvSpPr>
            <a:spLocks/>
          </p:cNvSpPr>
          <p:nvPr/>
        </p:nvSpPr>
        <p:spPr bwMode="auto">
          <a:xfrm>
            <a:off x="2434457" y="2625329"/>
            <a:ext cx="910649" cy="466725"/>
          </a:xfrm>
          <a:custGeom>
            <a:avLst/>
            <a:gdLst>
              <a:gd name="T0" fmla="*/ 157956 w 1578"/>
              <a:gd name="T1" fmla="*/ 3171 h 785"/>
              <a:gd name="T2" fmla="*/ 171450 w 1578"/>
              <a:gd name="T3" fmla="*/ 6342 h 785"/>
              <a:gd name="T4" fmla="*/ 175419 w 1578"/>
              <a:gd name="T5" fmla="*/ 22197 h 785"/>
              <a:gd name="T6" fmla="*/ 196056 w 1578"/>
              <a:gd name="T7" fmla="*/ 19026 h 785"/>
              <a:gd name="T8" fmla="*/ 203200 w 1578"/>
              <a:gd name="T9" fmla="*/ 22197 h 785"/>
              <a:gd name="T10" fmla="*/ 220663 w 1578"/>
              <a:gd name="T11" fmla="*/ 25368 h 785"/>
              <a:gd name="T12" fmla="*/ 199231 w 1578"/>
              <a:gd name="T13" fmla="*/ 38051 h 785"/>
              <a:gd name="T14" fmla="*/ 199231 w 1578"/>
              <a:gd name="T15" fmla="*/ 53906 h 785"/>
              <a:gd name="T16" fmla="*/ 207169 w 1578"/>
              <a:gd name="T17" fmla="*/ 53906 h 785"/>
              <a:gd name="T18" fmla="*/ 213519 w 1578"/>
              <a:gd name="T19" fmla="*/ 31710 h 785"/>
              <a:gd name="T20" fmla="*/ 223838 w 1578"/>
              <a:gd name="T21" fmla="*/ 38051 h 785"/>
              <a:gd name="T22" fmla="*/ 227806 w 1578"/>
              <a:gd name="T23" fmla="*/ 47564 h 785"/>
              <a:gd name="T24" fmla="*/ 227806 w 1578"/>
              <a:gd name="T25" fmla="*/ 57077 h 785"/>
              <a:gd name="T26" fmla="*/ 247650 w 1578"/>
              <a:gd name="T27" fmla="*/ 44393 h 785"/>
              <a:gd name="T28" fmla="*/ 268288 w 1578"/>
              <a:gd name="T29" fmla="*/ 34881 h 785"/>
              <a:gd name="T30" fmla="*/ 300038 w 1578"/>
              <a:gd name="T31" fmla="*/ 15855 h 785"/>
              <a:gd name="T32" fmla="*/ 306388 w 1578"/>
              <a:gd name="T33" fmla="*/ 19026 h 785"/>
              <a:gd name="T34" fmla="*/ 313531 w 1578"/>
              <a:gd name="T35" fmla="*/ 34881 h 785"/>
              <a:gd name="T36" fmla="*/ 300038 w 1578"/>
              <a:gd name="T37" fmla="*/ 41222 h 785"/>
              <a:gd name="T38" fmla="*/ 292894 w 1578"/>
              <a:gd name="T39" fmla="*/ 57077 h 785"/>
              <a:gd name="T40" fmla="*/ 296069 w 1578"/>
              <a:gd name="T41" fmla="*/ 57077 h 785"/>
              <a:gd name="T42" fmla="*/ 275431 w 1578"/>
              <a:gd name="T43" fmla="*/ 63419 h 785"/>
              <a:gd name="T44" fmla="*/ 265113 w 1578"/>
              <a:gd name="T45" fmla="*/ 69761 h 785"/>
              <a:gd name="T46" fmla="*/ 265113 w 1578"/>
              <a:gd name="T47" fmla="*/ 79274 h 785"/>
              <a:gd name="T48" fmla="*/ 261938 w 1578"/>
              <a:gd name="T49" fmla="*/ 72932 h 785"/>
              <a:gd name="T50" fmla="*/ 261938 w 1578"/>
              <a:gd name="T51" fmla="*/ 79274 h 785"/>
              <a:gd name="T52" fmla="*/ 261938 w 1578"/>
              <a:gd name="T53" fmla="*/ 101471 h 785"/>
              <a:gd name="T54" fmla="*/ 234156 w 1578"/>
              <a:gd name="T55" fmla="*/ 123667 h 785"/>
              <a:gd name="T56" fmla="*/ 237331 w 1578"/>
              <a:gd name="T57" fmla="*/ 155377 h 785"/>
              <a:gd name="T58" fmla="*/ 227806 w 1578"/>
              <a:gd name="T59" fmla="*/ 133180 h 785"/>
              <a:gd name="T60" fmla="*/ 213519 w 1578"/>
              <a:gd name="T61" fmla="*/ 126838 h 785"/>
              <a:gd name="T62" fmla="*/ 199231 w 1578"/>
              <a:gd name="T63" fmla="*/ 123667 h 785"/>
              <a:gd name="T64" fmla="*/ 192881 w 1578"/>
              <a:gd name="T65" fmla="*/ 126838 h 785"/>
              <a:gd name="T66" fmla="*/ 188913 w 1578"/>
              <a:gd name="T67" fmla="*/ 133180 h 785"/>
              <a:gd name="T68" fmla="*/ 175419 w 1578"/>
              <a:gd name="T69" fmla="*/ 130009 h 785"/>
              <a:gd name="T70" fmla="*/ 161131 w 1578"/>
              <a:gd name="T71" fmla="*/ 130009 h 785"/>
              <a:gd name="T72" fmla="*/ 148431 w 1578"/>
              <a:gd name="T73" fmla="*/ 142693 h 785"/>
              <a:gd name="T74" fmla="*/ 123825 w 1578"/>
              <a:gd name="T75" fmla="*/ 130009 h 785"/>
              <a:gd name="T76" fmla="*/ 114300 w 1578"/>
              <a:gd name="T77" fmla="*/ 133180 h 785"/>
              <a:gd name="T78" fmla="*/ 99219 w 1578"/>
              <a:gd name="T79" fmla="*/ 117325 h 785"/>
              <a:gd name="T80" fmla="*/ 41275 w 1578"/>
              <a:gd name="T81" fmla="*/ 114154 h 785"/>
              <a:gd name="T82" fmla="*/ 34925 w 1578"/>
              <a:gd name="T83" fmla="*/ 104642 h 785"/>
              <a:gd name="T84" fmla="*/ 14288 w 1578"/>
              <a:gd name="T85" fmla="*/ 91958 h 785"/>
              <a:gd name="T86" fmla="*/ 10319 w 1578"/>
              <a:gd name="T87" fmla="*/ 82445 h 785"/>
              <a:gd name="T88" fmla="*/ 7144 w 1578"/>
              <a:gd name="T89" fmla="*/ 79274 h 785"/>
              <a:gd name="T90" fmla="*/ 3969 w 1578"/>
              <a:gd name="T91" fmla="*/ 69761 h 785"/>
              <a:gd name="T92" fmla="*/ 0 w 1578"/>
              <a:gd name="T93" fmla="*/ 47564 h 785"/>
              <a:gd name="T94" fmla="*/ 3969 w 1578"/>
              <a:gd name="T95" fmla="*/ 25368 h 785"/>
              <a:gd name="T96" fmla="*/ 10319 w 1578"/>
              <a:gd name="T97" fmla="*/ 12684 h 785"/>
              <a:gd name="T98" fmla="*/ 10319 w 1578"/>
              <a:gd name="T99" fmla="*/ 6342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70" name="Freeform 66"/>
          <p:cNvSpPr>
            <a:spLocks/>
          </p:cNvSpPr>
          <p:nvPr/>
        </p:nvSpPr>
        <p:spPr bwMode="auto">
          <a:xfrm>
            <a:off x="3234305" y="4406505"/>
            <a:ext cx="80793" cy="75010"/>
          </a:xfrm>
          <a:custGeom>
            <a:avLst/>
            <a:gdLst>
              <a:gd name="T0" fmla="*/ 27781 w 140"/>
              <a:gd name="T1" fmla="*/ 19050 h 126"/>
              <a:gd name="T2" fmla="*/ 27781 w 140"/>
              <a:gd name="T3" fmla="*/ 19050 h 126"/>
              <a:gd name="T4" fmla="*/ 27781 w 140"/>
              <a:gd name="T5" fmla="*/ 0 h 126"/>
              <a:gd name="T6" fmla="*/ 19844 w 140"/>
              <a:gd name="T7" fmla="*/ 3175 h 126"/>
              <a:gd name="T8" fmla="*/ 16669 w 140"/>
              <a:gd name="T9" fmla="*/ 6350 h 126"/>
              <a:gd name="T10" fmla="*/ 19844 w 140"/>
              <a:gd name="T11" fmla="*/ 9525 h 126"/>
              <a:gd name="T12" fmla="*/ 23812 w 140"/>
              <a:gd name="T13" fmla="*/ 6350 h 126"/>
              <a:gd name="T14" fmla="*/ 23812 w 140"/>
              <a:gd name="T15" fmla="*/ 9525 h 126"/>
              <a:gd name="T16" fmla="*/ 19844 w 140"/>
              <a:gd name="T17" fmla="*/ 9525 h 126"/>
              <a:gd name="T18" fmla="*/ 19844 w 140"/>
              <a:gd name="T19" fmla="*/ 15875 h 126"/>
              <a:gd name="T20" fmla="*/ 19844 w 140"/>
              <a:gd name="T21" fmla="*/ 12700 h 126"/>
              <a:gd name="T22" fmla="*/ 16669 w 140"/>
              <a:gd name="T23" fmla="*/ 12700 h 126"/>
              <a:gd name="T24" fmla="*/ 14287 w 140"/>
              <a:gd name="T25" fmla="*/ 12700 h 126"/>
              <a:gd name="T26" fmla="*/ 3175 w 140"/>
              <a:gd name="T27" fmla="*/ 6350 h 126"/>
              <a:gd name="T28" fmla="*/ 0 w 140"/>
              <a:gd name="T29" fmla="*/ 9525 h 126"/>
              <a:gd name="T30" fmla="*/ 3175 w 140"/>
              <a:gd name="T31" fmla="*/ 12700 h 126"/>
              <a:gd name="T32" fmla="*/ 7144 w 140"/>
              <a:gd name="T33" fmla="*/ 12700 h 126"/>
              <a:gd name="T34" fmla="*/ 7144 w 140"/>
              <a:gd name="T35" fmla="*/ 15875 h 126"/>
              <a:gd name="T36" fmla="*/ 9525 w 140"/>
              <a:gd name="T37" fmla="*/ 15875 h 126"/>
              <a:gd name="T38" fmla="*/ 9525 w 140"/>
              <a:gd name="T39" fmla="*/ 19050 h 126"/>
              <a:gd name="T40" fmla="*/ 16669 w 140"/>
              <a:gd name="T41" fmla="*/ 22225 h 126"/>
              <a:gd name="T42" fmla="*/ 19844 w 140"/>
              <a:gd name="T43" fmla="*/ 22225 h 126"/>
              <a:gd name="T44" fmla="*/ 23812 w 140"/>
              <a:gd name="T45" fmla="*/ 25400 h 126"/>
              <a:gd name="T46" fmla="*/ 27781 w 140"/>
              <a:gd name="T47" fmla="*/ 19050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1" name="Freeform 67"/>
          <p:cNvSpPr>
            <a:spLocks/>
          </p:cNvSpPr>
          <p:nvPr/>
        </p:nvSpPr>
        <p:spPr bwMode="auto">
          <a:xfrm>
            <a:off x="3315097" y="4406504"/>
            <a:ext cx="60017" cy="85725"/>
          </a:xfrm>
          <a:custGeom>
            <a:avLst/>
            <a:gdLst>
              <a:gd name="T0" fmla="*/ 0 w 103"/>
              <a:gd name="T1" fmla="*/ 19050 h 144"/>
              <a:gd name="T2" fmla="*/ 0 w 103"/>
              <a:gd name="T3" fmla="*/ 19050 h 144"/>
              <a:gd name="T4" fmla="*/ 0 w 103"/>
              <a:gd name="T5" fmla="*/ 0 h 144"/>
              <a:gd name="T6" fmla="*/ 4007 w 103"/>
              <a:gd name="T7" fmla="*/ 9525 h 144"/>
              <a:gd name="T8" fmla="*/ 14426 w 103"/>
              <a:gd name="T9" fmla="*/ 15081 h 144"/>
              <a:gd name="T10" fmla="*/ 20838 w 103"/>
              <a:gd name="T11" fmla="*/ 19050 h 144"/>
              <a:gd name="T12" fmla="*/ 17632 w 103"/>
              <a:gd name="T13" fmla="*/ 21431 h 144"/>
              <a:gd name="T14" fmla="*/ 7213 w 103"/>
              <a:gd name="T15" fmla="*/ 24606 h 144"/>
              <a:gd name="T16" fmla="*/ 4007 w 103"/>
              <a:gd name="T17" fmla="*/ 28575 h 144"/>
              <a:gd name="T18" fmla="*/ 0 w 103"/>
              <a:gd name="T19" fmla="*/ 1905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a:moveTo>
                  <a:pt x="0" y="96"/>
                </a:moveTo>
                <a:lnTo>
                  <a:pt x="0" y="96"/>
                </a:lnTo>
                <a:lnTo>
                  <a:pt x="0" y="0"/>
                </a:lnTo>
                <a:lnTo>
                  <a:pt x="17" y="48"/>
                </a:lnTo>
                <a:lnTo>
                  <a:pt x="69" y="78"/>
                </a:lnTo>
                <a:lnTo>
                  <a:pt x="103" y="96"/>
                </a:lnTo>
                <a:lnTo>
                  <a:pt x="86" y="111"/>
                </a:lnTo>
                <a:lnTo>
                  <a:pt x="34" y="126"/>
                </a:lnTo>
                <a:lnTo>
                  <a:pt x="17" y="144"/>
                </a:lnTo>
                <a:lnTo>
                  <a:pt x="0" y="9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2" name="Freeform 68"/>
          <p:cNvSpPr>
            <a:spLocks/>
          </p:cNvSpPr>
          <p:nvPr/>
        </p:nvSpPr>
        <p:spPr bwMode="auto">
          <a:xfrm>
            <a:off x="2954993" y="3482579"/>
            <a:ext cx="9233" cy="19050"/>
          </a:xfrm>
          <a:custGeom>
            <a:avLst/>
            <a:gdLst>
              <a:gd name="T0" fmla="*/ 0 w 15"/>
              <a:gd name="T1" fmla="*/ 0 h 33"/>
              <a:gd name="T2" fmla="*/ 0 w 15"/>
              <a:gd name="T3" fmla="*/ 0 h 33"/>
              <a:gd name="T4" fmla="*/ 3387 w 15"/>
              <a:gd name="T5" fmla="*/ 3079 h 33"/>
              <a:gd name="T6" fmla="*/ 0 w 15"/>
              <a:gd name="T7" fmla="*/ 3079 h 33"/>
              <a:gd name="T8" fmla="*/ 3387 w 15"/>
              <a:gd name="T9" fmla="*/ 6158 h 33"/>
              <a:gd name="T10" fmla="*/ 3387 w 15"/>
              <a:gd name="T11" fmla="*/ 3079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a:moveTo>
                  <a:pt x="0" y="0"/>
                </a:moveTo>
                <a:lnTo>
                  <a:pt x="0" y="0"/>
                </a:lnTo>
                <a:lnTo>
                  <a:pt x="15" y="18"/>
                </a:lnTo>
                <a:lnTo>
                  <a:pt x="0" y="18"/>
                </a:lnTo>
                <a:lnTo>
                  <a:pt x="15" y="33"/>
                </a:lnTo>
                <a:lnTo>
                  <a:pt x="15" y="18"/>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3" name="Freeform 69"/>
          <p:cNvSpPr>
            <a:spLocks/>
          </p:cNvSpPr>
          <p:nvPr/>
        </p:nvSpPr>
        <p:spPr bwMode="auto">
          <a:xfrm>
            <a:off x="3223916" y="4167188"/>
            <a:ext cx="19622" cy="39291"/>
          </a:xfrm>
          <a:custGeom>
            <a:avLst/>
            <a:gdLst>
              <a:gd name="T0" fmla="*/ 3084 w 35"/>
              <a:gd name="T1" fmla="*/ 0 h 65"/>
              <a:gd name="T2" fmla="*/ 3084 w 35"/>
              <a:gd name="T3" fmla="*/ 0 h 65"/>
              <a:gd name="T4" fmla="*/ 0 w 35"/>
              <a:gd name="T5" fmla="*/ 9672 h 65"/>
              <a:gd name="T6" fmla="*/ 3084 w 35"/>
              <a:gd name="T7" fmla="*/ 13701 h 65"/>
              <a:gd name="T8" fmla="*/ 6169 w 35"/>
              <a:gd name="T9" fmla="*/ 4030 h 65"/>
              <a:gd name="T10" fmla="*/ 3084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a:moveTo>
                  <a:pt x="18" y="0"/>
                </a:moveTo>
                <a:lnTo>
                  <a:pt x="18" y="0"/>
                </a:lnTo>
                <a:lnTo>
                  <a:pt x="0" y="48"/>
                </a:lnTo>
                <a:lnTo>
                  <a:pt x="18" y="65"/>
                </a:lnTo>
                <a:lnTo>
                  <a:pt x="35" y="17"/>
                </a:lnTo>
                <a:lnTo>
                  <a:pt x="18"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4" name="Freeform 70"/>
          <p:cNvSpPr>
            <a:spLocks/>
          </p:cNvSpPr>
          <p:nvPr/>
        </p:nvSpPr>
        <p:spPr bwMode="auto">
          <a:xfrm>
            <a:off x="3433977" y="4377929"/>
            <a:ext cx="50784" cy="28575"/>
          </a:xfrm>
          <a:custGeom>
            <a:avLst/>
            <a:gdLst>
              <a:gd name="T0" fmla="*/ 0 w 88"/>
              <a:gd name="T1" fmla="*/ 2381 h 48"/>
              <a:gd name="T2" fmla="*/ 0 w 88"/>
              <a:gd name="T3" fmla="*/ 2381 h 48"/>
              <a:gd name="T4" fmla="*/ 3969 w 88"/>
              <a:gd name="T5" fmla="*/ 5556 h 48"/>
              <a:gd name="T6" fmla="*/ 7144 w 88"/>
              <a:gd name="T7" fmla="*/ 5556 h 48"/>
              <a:gd name="T8" fmla="*/ 10319 w 88"/>
              <a:gd name="T9" fmla="*/ 9525 h 48"/>
              <a:gd name="T10" fmla="*/ 17463 w 88"/>
              <a:gd name="T11" fmla="*/ 2381 h 48"/>
              <a:gd name="T12" fmla="*/ 17463 w 88"/>
              <a:gd name="T13" fmla="*/ 0 h 48"/>
              <a:gd name="T14" fmla="*/ 7144 w 88"/>
              <a:gd name="T15" fmla="*/ 0 h 48"/>
              <a:gd name="T16" fmla="*/ 3969 w 88"/>
              <a:gd name="T17" fmla="*/ 0 h 48"/>
              <a:gd name="T18" fmla="*/ 7144 w 88"/>
              <a:gd name="T19" fmla="*/ 2381 h 48"/>
              <a:gd name="T20" fmla="*/ 3969 w 88"/>
              <a:gd name="T21" fmla="*/ 5556 h 48"/>
              <a:gd name="T22" fmla="*/ 0 w 88"/>
              <a:gd name="T23" fmla="*/ 238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5" name="Freeform 71"/>
          <p:cNvSpPr>
            <a:spLocks/>
          </p:cNvSpPr>
          <p:nvPr/>
        </p:nvSpPr>
        <p:spPr bwMode="auto">
          <a:xfrm>
            <a:off x="3204295" y="3752852"/>
            <a:ext cx="129269" cy="694135"/>
          </a:xfrm>
          <a:custGeom>
            <a:avLst/>
            <a:gdLst>
              <a:gd name="T0" fmla="*/ 27781 w 224"/>
              <a:gd name="T1" fmla="*/ 3172 h 1167"/>
              <a:gd name="T2" fmla="*/ 38100 w 224"/>
              <a:gd name="T3" fmla="*/ 9517 h 1167"/>
              <a:gd name="T4" fmla="*/ 41275 w 224"/>
              <a:gd name="T5" fmla="*/ 28551 h 1167"/>
              <a:gd name="T6" fmla="*/ 44450 w 224"/>
              <a:gd name="T7" fmla="*/ 34102 h 1167"/>
              <a:gd name="T8" fmla="*/ 41275 w 224"/>
              <a:gd name="T9" fmla="*/ 47584 h 1167"/>
              <a:gd name="T10" fmla="*/ 27781 w 224"/>
              <a:gd name="T11" fmla="*/ 76135 h 1167"/>
              <a:gd name="T12" fmla="*/ 27781 w 224"/>
              <a:gd name="T13" fmla="*/ 97548 h 1167"/>
              <a:gd name="T14" fmla="*/ 23812 w 224"/>
              <a:gd name="T15" fmla="*/ 107064 h 1167"/>
              <a:gd name="T16" fmla="*/ 20638 w 224"/>
              <a:gd name="T17" fmla="*/ 126098 h 1167"/>
              <a:gd name="T18" fmla="*/ 20638 w 224"/>
              <a:gd name="T19" fmla="*/ 145132 h 1167"/>
              <a:gd name="T20" fmla="*/ 23812 w 224"/>
              <a:gd name="T21" fmla="*/ 157821 h 1167"/>
              <a:gd name="T22" fmla="*/ 20638 w 224"/>
              <a:gd name="T23" fmla="*/ 161786 h 1167"/>
              <a:gd name="T24" fmla="*/ 20638 w 224"/>
              <a:gd name="T25" fmla="*/ 173682 h 1167"/>
              <a:gd name="T26" fmla="*/ 17463 w 224"/>
              <a:gd name="T27" fmla="*/ 186371 h 1167"/>
              <a:gd name="T28" fmla="*/ 14288 w 224"/>
              <a:gd name="T29" fmla="*/ 202233 h 1167"/>
              <a:gd name="T30" fmla="*/ 17463 w 224"/>
              <a:gd name="T31" fmla="*/ 202233 h 1167"/>
              <a:gd name="T32" fmla="*/ 20638 w 224"/>
              <a:gd name="T33" fmla="*/ 214922 h 1167"/>
              <a:gd name="T34" fmla="*/ 38100 w 224"/>
              <a:gd name="T35" fmla="*/ 214922 h 1167"/>
              <a:gd name="T36" fmla="*/ 34131 w 224"/>
              <a:gd name="T37" fmla="*/ 214922 h 1167"/>
              <a:gd name="T38" fmla="*/ 27781 w 224"/>
              <a:gd name="T39" fmla="*/ 221267 h 1167"/>
              <a:gd name="T40" fmla="*/ 23812 w 224"/>
              <a:gd name="T41" fmla="*/ 230783 h 1167"/>
              <a:gd name="T42" fmla="*/ 23812 w 224"/>
              <a:gd name="T43" fmla="*/ 224439 h 1167"/>
              <a:gd name="T44" fmla="*/ 17463 w 224"/>
              <a:gd name="T45" fmla="*/ 224439 h 1167"/>
              <a:gd name="T46" fmla="*/ 14288 w 224"/>
              <a:gd name="T47" fmla="*/ 218887 h 1167"/>
              <a:gd name="T48" fmla="*/ 7144 w 224"/>
              <a:gd name="T49" fmla="*/ 214922 h 1167"/>
              <a:gd name="T50" fmla="*/ 3969 w 224"/>
              <a:gd name="T51" fmla="*/ 214922 h 1167"/>
              <a:gd name="T52" fmla="*/ 7144 w 224"/>
              <a:gd name="T53" fmla="*/ 211750 h 1167"/>
              <a:gd name="T54" fmla="*/ 7144 w 224"/>
              <a:gd name="T55" fmla="*/ 205405 h 1167"/>
              <a:gd name="T56" fmla="*/ 3969 w 224"/>
              <a:gd name="T57" fmla="*/ 211750 h 1167"/>
              <a:gd name="T58" fmla="*/ 7144 w 224"/>
              <a:gd name="T59" fmla="*/ 205405 h 1167"/>
              <a:gd name="T60" fmla="*/ 3969 w 224"/>
              <a:gd name="T61" fmla="*/ 205405 h 1167"/>
              <a:gd name="T62" fmla="*/ 0 w 224"/>
              <a:gd name="T63" fmla="*/ 195888 h 1167"/>
              <a:gd name="T64" fmla="*/ 3969 w 224"/>
              <a:gd name="T65" fmla="*/ 183199 h 1167"/>
              <a:gd name="T66" fmla="*/ 7144 w 224"/>
              <a:gd name="T67" fmla="*/ 186371 h 1167"/>
              <a:gd name="T68" fmla="*/ 3969 w 224"/>
              <a:gd name="T69" fmla="*/ 173682 h 1167"/>
              <a:gd name="T70" fmla="*/ 7144 w 224"/>
              <a:gd name="T71" fmla="*/ 171303 h 1167"/>
              <a:gd name="T72" fmla="*/ 7144 w 224"/>
              <a:gd name="T73" fmla="*/ 167338 h 1167"/>
              <a:gd name="T74" fmla="*/ 10319 w 224"/>
              <a:gd name="T75" fmla="*/ 154649 h 1167"/>
              <a:gd name="T76" fmla="*/ 10319 w 224"/>
              <a:gd name="T77" fmla="*/ 161786 h 1167"/>
              <a:gd name="T78" fmla="*/ 17463 w 224"/>
              <a:gd name="T79" fmla="*/ 142753 h 1167"/>
              <a:gd name="T80" fmla="*/ 14288 w 224"/>
              <a:gd name="T81" fmla="*/ 138787 h 1167"/>
              <a:gd name="T82" fmla="*/ 10319 w 224"/>
              <a:gd name="T83" fmla="*/ 126098 h 1167"/>
              <a:gd name="T84" fmla="*/ 10319 w 224"/>
              <a:gd name="T85" fmla="*/ 114202 h 1167"/>
              <a:gd name="T86" fmla="*/ 23812 w 224"/>
              <a:gd name="T87" fmla="*/ 81686 h 1167"/>
              <a:gd name="T88" fmla="*/ 23812 w 224"/>
              <a:gd name="T89" fmla="*/ 66618 h 1167"/>
              <a:gd name="T90" fmla="*/ 27781 w 224"/>
              <a:gd name="T91" fmla="*/ 47584 h 1167"/>
              <a:gd name="T92" fmla="*/ 30956 w 224"/>
              <a:gd name="T93" fmla="*/ 19034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6" name="Freeform 72"/>
          <p:cNvSpPr>
            <a:spLocks/>
          </p:cNvSpPr>
          <p:nvPr/>
        </p:nvSpPr>
        <p:spPr bwMode="auto">
          <a:xfrm>
            <a:off x="3154666" y="3295651"/>
            <a:ext cx="178898" cy="247650"/>
          </a:xfrm>
          <a:custGeom>
            <a:avLst/>
            <a:gdLst>
              <a:gd name="T0" fmla="*/ 47472 w 311"/>
              <a:gd name="T1" fmla="*/ 83746 h 414"/>
              <a:gd name="T2" fmla="*/ 47472 w 311"/>
              <a:gd name="T3" fmla="*/ 83746 h 414"/>
              <a:gd name="T4" fmla="*/ 50637 w 311"/>
              <a:gd name="T5" fmla="*/ 70187 h 414"/>
              <a:gd name="T6" fmla="*/ 47472 w 311"/>
              <a:gd name="T7" fmla="*/ 60616 h 414"/>
              <a:gd name="T8" fmla="*/ 50637 w 311"/>
              <a:gd name="T9" fmla="*/ 60616 h 414"/>
              <a:gd name="T10" fmla="*/ 47472 w 311"/>
              <a:gd name="T11" fmla="*/ 58224 h 414"/>
              <a:gd name="T12" fmla="*/ 47472 w 311"/>
              <a:gd name="T13" fmla="*/ 54236 h 414"/>
              <a:gd name="T14" fmla="*/ 60922 w 311"/>
              <a:gd name="T15" fmla="*/ 54236 h 414"/>
              <a:gd name="T16" fmla="*/ 60922 w 311"/>
              <a:gd name="T17" fmla="*/ 48653 h 414"/>
              <a:gd name="T18" fmla="*/ 57758 w 311"/>
              <a:gd name="T19" fmla="*/ 41474 h 414"/>
              <a:gd name="T20" fmla="*/ 60922 w 311"/>
              <a:gd name="T21" fmla="*/ 31903 h 414"/>
              <a:gd name="T22" fmla="*/ 50637 w 311"/>
              <a:gd name="T23" fmla="*/ 31903 h 414"/>
              <a:gd name="T24" fmla="*/ 47472 w 311"/>
              <a:gd name="T25" fmla="*/ 28713 h 414"/>
              <a:gd name="T26" fmla="*/ 37186 w 311"/>
              <a:gd name="T27" fmla="*/ 28713 h 414"/>
              <a:gd name="T28" fmla="*/ 34022 w 311"/>
              <a:gd name="T29" fmla="*/ 25523 h 414"/>
              <a:gd name="T30" fmla="*/ 34022 w 311"/>
              <a:gd name="T31" fmla="*/ 22332 h 414"/>
              <a:gd name="T32" fmla="*/ 30857 w 311"/>
              <a:gd name="T33" fmla="*/ 15952 h 414"/>
              <a:gd name="T34" fmla="*/ 34022 w 311"/>
              <a:gd name="T35" fmla="*/ 9571 h 414"/>
              <a:gd name="T36" fmla="*/ 37186 w 311"/>
              <a:gd name="T37" fmla="*/ 6381 h 414"/>
              <a:gd name="T38" fmla="*/ 41142 w 311"/>
              <a:gd name="T39" fmla="*/ 3190 h 414"/>
              <a:gd name="T40" fmla="*/ 37186 w 311"/>
              <a:gd name="T41" fmla="*/ 0 h 414"/>
              <a:gd name="T42" fmla="*/ 30857 w 311"/>
              <a:gd name="T43" fmla="*/ 6381 h 414"/>
              <a:gd name="T44" fmla="*/ 20571 w 311"/>
              <a:gd name="T45" fmla="*/ 9571 h 414"/>
              <a:gd name="T46" fmla="*/ 16615 w 311"/>
              <a:gd name="T47" fmla="*/ 15952 h 414"/>
              <a:gd name="T48" fmla="*/ 10286 w 311"/>
              <a:gd name="T49" fmla="*/ 19142 h 414"/>
              <a:gd name="T50" fmla="*/ 10286 w 311"/>
              <a:gd name="T51" fmla="*/ 25523 h 414"/>
              <a:gd name="T52" fmla="*/ 6330 w 311"/>
              <a:gd name="T53" fmla="*/ 19142 h 414"/>
              <a:gd name="T54" fmla="*/ 10286 w 311"/>
              <a:gd name="T55" fmla="*/ 22332 h 414"/>
              <a:gd name="T56" fmla="*/ 6330 w 311"/>
              <a:gd name="T57" fmla="*/ 25523 h 414"/>
              <a:gd name="T58" fmla="*/ 6330 w 311"/>
              <a:gd name="T59" fmla="*/ 28713 h 414"/>
              <a:gd name="T60" fmla="*/ 6330 w 311"/>
              <a:gd name="T61" fmla="*/ 31903 h 414"/>
              <a:gd name="T62" fmla="*/ 6330 w 311"/>
              <a:gd name="T63" fmla="*/ 44665 h 414"/>
              <a:gd name="T64" fmla="*/ 10286 w 311"/>
              <a:gd name="T65" fmla="*/ 44665 h 414"/>
              <a:gd name="T66" fmla="*/ 6330 w 311"/>
              <a:gd name="T67" fmla="*/ 51045 h 414"/>
              <a:gd name="T68" fmla="*/ 3165 w 311"/>
              <a:gd name="T69" fmla="*/ 51045 h 414"/>
              <a:gd name="T70" fmla="*/ 3165 w 311"/>
              <a:gd name="T71" fmla="*/ 54236 h 414"/>
              <a:gd name="T72" fmla="*/ 0 w 311"/>
              <a:gd name="T73" fmla="*/ 54236 h 414"/>
              <a:gd name="T74" fmla="*/ 0 w 311"/>
              <a:gd name="T75" fmla="*/ 58224 h 414"/>
              <a:gd name="T76" fmla="*/ 10286 w 311"/>
              <a:gd name="T77" fmla="*/ 63807 h 414"/>
              <a:gd name="T78" fmla="*/ 16615 w 311"/>
              <a:gd name="T79" fmla="*/ 60616 h 414"/>
              <a:gd name="T80" fmla="*/ 20571 w 311"/>
              <a:gd name="T81" fmla="*/ 63807 h 414"/>
              <a:gd name="T82" fmla="*/ 26901 w 311"/>
              <a:gd name="T83" fmla="*/ 70187 h 414"/>
              <a:gd name="T84" fmla="*/ 30857 w 311"/>
              <a:gd name="T85" fmla="*/ 76568 h 414"/>
              <a:gd name="T86" fmla="*/ 44307 w 311"/>
              <a:gd name="T87" fmla="*/ 73378 h 414"/>
              <a:gd name="T88" fmla="*/ 47472 w 311"/>
              <a:gd name="T89" fmla="*/ 76568 h 414"/>
              <a:gd name="T90" fmla="*/ 47472 w 311"/>
              <a:gd name="T91" fmla="*/ 79758 h 414"/>
              <a:gd name="T92" fmla="*/ 44307 w 311"/>
              <a:gd name="T93" fmla="*/ 79758 h 414"/>
              <a:gd name="T94" fmla="*/ 47472 w 311"/>
              <a:gd name="T95" fmla="*/ 83746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7" name="Freeform 73"/>
          <p:cNvSpPr>
            <a:spLocks/>
          </p:cNvSpPr>
          <p:nvPr/>
        </p:nvSpPr>
        <p:spPr bwMode="auto">
          <a:xfrm>
            <a:off x="3124657" y="3467101"/>
            <a:ext cx="88872" cy="95250"/>
          </a:xfrm>
          <a:custGeom>
            <a:avLst/>
            <a:gdLst>
              <a:gd name="T0" fmla="*/ 29776 w 156"/>
              <a:gd name="T1" fmla="*/ 6390 h 159"/>
              <a:gd name="T2" fmla="*/ 29776 w 156"/>
              <a:gd name="T3" fmla="*/ 6390 h 159"/>
              <a:gd name="T4" fmla="*/ 26642 w 156"/>
              <a:gd name="T5" fmla="*/ 3195 h 159"/>
              <a:gd name="T6" fmla="*/ 19589 w 156"/>
              <a:gd name="T7" fmla="*/ 6390 h 159"/>
              <a:gd name="T8" fmla="*/ 10186 w 156"/>
              <a:gd name="T9" fmla="*/ 0 h 159"/>
              <a:gd name="T10" fmla="*/ 3134 w 156"/>
              <a:gd name="T11" fmla="*/ 3195 h 159"/>
              <a:gd name="T12" fmla="*/ 3134 w 156"/>
              <a:gd name="T13" fmla="*/ 6390 h 159"/>
              <a:gd name="T14" fmla="*/ 0 w 156"/>
              <a:gd name="T15" fmla="*/ 9585 h 159"/>
              <a:gd name="T16" fmla="*/ 0 w 156"/>
              <a:gd name="T17" fmla="*/ 15975 h 159"/>
              <a:gd name="T18" fmla="*/ 3134 w 156"/>
              <a:gd name="T19" fmla="*/ 22365 h 159"/>
              <a:gd name="T20" fmla="*/ 3134 w 156"/>
              <a:gd name="T21" fmla="*/ 19170 h 159"/>
              <a:gd name="T22" fmla="*/ 6269 w 156"/>
              <a:gd name="T23" fmla="*/ 19170 h 159"/>
              <a:gd name="T24" fmla="*/ 3134 w 156"/>
              <a:gd name="T25" fmla="*/ 22365 h 159"/>
              <a:gd name="T26" fmla="*/ 0 w 156"/>
              <a:gd name="T27" fmla="*/ 28755 h 159"/>
              <a:gd name="T28" fmla="*/ 6269 w 156"/>
              <a:gd name="T29" fmla="*/ 31950 h 159"/>
              <a:gd name="T30" fmla="*/ 16455 w 156"/>
              <a:gd name="T31" fmla="*/ 22365 h 159"/>
              <a:gd name="T32" fmla="*/ 23507 w 156"/>
              <a:gd name="T33" fmla="*/ 19170 h 159"/>
              <a:gd name="T34" fmla="*/ 26642 w 156"/>
              <a:gd name="T35" fmla="*/ 15975 h 159"/>
              <a:gd name="T36" fmla="*/ 29776 w 156"/>
              <a:gd name="T37" fmla="*/ 9585 h 159"/>
              <a:gd name="T38" fmla="*/ 26642 w 156"/>
              <a:gd name="T39" fmla="*/ 6390 h 159"/>
              <a:gd name="T40" fmla="*/ 29776 w 156"/>
              <a:gd name="T41" fmla="*/ 639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78" name="Freeform 74"/>
          <p:cNvSpPr>
            <a:spLocks/>
          </p:cNvSpPr>
          <p:nvPr/>
        </p:nvSpPr>
        <p:spPr bwMode="auto">
          <a:xfrm>
            <a:off x="3113116" y="3486151"/>
            <a:ext cx="201982" cy="276225"/>
          </a:xfrm>
          <a:custGeom>
            <a:avLst/>
            <a:gdLst>
              <a:gd name="T0" fmla="*/ 65881 w 350"/>
              <a:gd name="T1" fmla="*/ 53859 h 465"/>
              <a:gd name="T2" fmla="*/ 65881 w 350"/>
              <a:gd name="T3" fmla="*/ 53859 h 465"/>
              <a:gd name="T4" fmla="*/ 58738 w 350"/>
              <a:gd name="T5" fmla="*/ 53859 h 465"/>
              <a:gd name="T6" fmla="*/ 58738 w 350"/>
              <a:gd name="T7" fmla="*/ 47523 h 465"/>
              <a:gd name="T8" fmla="*/ 52388 w 350"/>
              <a:gd name="T9" fmla="*/ 50691 h 465"/>
              <a:gd name="T10" fmla="*/ 44450 w 350"/>
              <a:gd name="T11" fmla="*/ 47523 h 465"/>
              <a:gd name="T12" fmla="*/ 41275 w 350"/>
              <a:gd name="T13" fmla="*/ 38018 h 465"/>
              <a:gd name="T14" fmla="*/ 48419 w 350"/>
              <a:gd name="T15" fmla="*/ 25345 h 465"/>
              <a:gd name="T16" fmla="*/ 62706 w 350"/>
              <a:gd name="T17" fmla="*/ 19009 h 465"/>
              <a:gd name="T18" fmla="*/ 58738 w 350"/>
              <a:gd name="T19" fmla="*/ 15841 h 465"/>
              <a:gd name="T20" fmla="*/ 62706 w 350"/>
              <a:gd name="T21" fmla="*/ 15841 h 465"/>
              <a:gd name="T22" fmla="*/ 62706 w 350"/>
              <a:gd name="T23" fmla="*/ 12673 h 465"/>
              <a:gd name="T24" fmla="*/ 58738 w 350"/>
              <a:gd name="T25" fmla="*/ 9505 h 465"/>
              <a:gd name="T26" fmla="*/ 44450 w 350"/>
              <a:gd name="T27" fmla="*/ 12673 h 465"/>
              <a:gd name="T28" fmla="*/ 41275 w 350"/>
              <a:gd name="T29" fmla="*/ 6336 h 465"/>
              <a:gd name="T30" fmla="*/ 34925 w 350"/>
              <a:gd name="T31" fmla="*/ 0 h 465"/>
              <a:gd name="T32" fmla="*/ 31750 w 350"/>
              <a:gd name="T33" fmla="*/ 0 h 465"/>
              <a:gd name="T34" fmla="*/ 34925 w 350"/>
              <a:gd name="T35" fmla="*/ 3168 h 465"/>
              <a:gd name="T36" fmla="*/ 31750 w 350"/>
              <a:gd name="T37" fmla="*/ 9505 h 465"/>
              <a:gd name="T38" fmla="*/ 27781 w 350"/>
              <a:gd name="T39" fmla="*/ 12673 h 465"/>
              <a:gd name="T40" fmla="*/ 20638 w 350"/>
              <a:gd name="T41" fmla="*/ 15841 h 465"/>
              <a:gd name="T42" fmla="*/ 10319 w 350"/>
              <a:gd name="T43" fmla="*/ 25345 h 465"/>
              <a:gd name="T44" fmla="*/ 3969 w 350"/>
              <a:gd name="T45" fmla="*/ 22177 h 465"/>
              <a:gd name="T46" fmla="*/ 7938 w 350"/>
              <a:gd name="T47" fmla="*/ 15841 h 465"/>
              <a:gd name="T48" fmla="*/ 0 w 350"/>
              <a:gd name="T49" fmla="*/ 22177 h 465"/>
              <a:gd name="T50" fmla="*/ 3969 w 350"/>
              <a:gd name="T51" fmla="*/ 28514 h 465"/>
              <a:gd name="T52" fmla="*/ 0 w 350"/>
              <a:gd name="T53" fmla="*/ 28514 h 465"/>
              <a:gd name="T54" fmla="*/ 7938 w 350"/>
              <a:gd name="T55" fmla="*/ 34850 h 465"/>
              <a:gd name="T56" fmla="*/ 14288 w 350"/>
              <a:gd name="T57" fmla="*/ 41186 h 465"/>
              <a:gd name="T58" fmla="*/ 31750 w 350"/>
              <a:gd name="T59" fmla="*/ 72868 h 465"/>
              <a:gd name="T60" fmla="*/ 58738 w 350"/>
              <a:gd name="T61" fmla="*/ 91877 h 465"/>
              <a:gd name="T62" fmla="*/ 65881 w 350"/>
              <a:gd name="T63" fmla="*/ 88709 h 465"/>
              <a:gd name="T64" fmla="*/ 69850 w 350"/>
              <a:gd name="T65" fmla="*/ 82372 h 465"/>
              <a:gd name="T66" fmla="*/ 65881 w 350"/>
              <a:gd name="T67" fmla="*/ 79204 h 465"/>
              <a:gd name="T68" fmla="*/ 69850 w 350"/>
              <a:gd name="T69" fmla="*/ 60195 h 465"/>
              <a:gd name="T70" fmla="*/ 65881 w 350"/>
              <a:gd name="T71" fmla="*/ 53859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79" name="Freeform 75"/>
          <p:cNvSpPr>
            <a:spLocks/>
          </p:cNvSpPr>
          <p:nvPr/>
        </p:nvSpPr>
        <p:spPr bwMode="auto">
          <a:xfrm>
            <a:off x="3303555" y="3629026"/>
            <a:ext cx="181207" cy="209550"/>
          </a:xfrm>
          <a:custGeom>
            <a:avLst/>
            <a:gdLst>
              <a:gd name="T0" fmla="*/ 62907 w 313"/>
              <a:gd name="T1" fmla="*/ 53822 h 353"/>
              <a:gd name="T2" fmla="*/ 62907 w 313"/>
              <a:gd name="T3" fmla="*/ 53822 h 353"/>
              <a:gd name="T4" fmla="*/ 62907 w 313"/>
              <a:gd name="T5" fmla="*/ 44324 h 353"/>
              <a:gd name="T6" fmla="*/ 58925 w 313"/>
              <a:gd name="T7" fmla="*/ 37992 h 353"/>
              <a:gd name="T8" fmla="*/ 58925 w 313"/>
              <a:gd name="T9" fmla="*/ 34826 h 353"/>
              <a:gd name="T10" fmla="*/ 52555 w 313"/>
              <a:gd name="T11" fmla="*/ 34826 h 353"/>
              <a:gd name="T12" fmla="*/ 48574 w 313"/>
              <a:gd name="T13" fmla="*/ 28494 h 353"/>
              <a:gd name="T14" fmla="*/ 48574 w 313"/>
              <a:gd name="T15" fmla="*/ 25328 h 353"/>
              <a:gd name="T16" fmla="*/ 45388 w 313"/>
              <a:gd name="T17" fmla="*/ 18996 h 353"/>
              <a:gd name="T18" fmla="*/ 24685 w 313"/>
              <a:gd name="T19" fmla="*/ 12664 h 353"/>
              <a:gd name="T20" fmla="*/ 20703 w 313"/>
              <a:gd name="T21" fmla="*/ 9498 h 353"/>
              <a:gd name="T22" fmla="*/ 20703 w 313"/>
              <a:gd name="T23" fmla="*/ 0 h 353"/>
              <a:gd name="T24" fmla="*/ 14333 w 313"/>
              <a:gd name="T25" fmla="*/ 0 h 353"/>
              <a:gd name="T26" fmla="*/ 7167 w 313"/>
              <a:gd name="T27" fmla="*/ 6332 h 353"/>
              <a:gd name="T28" fmla="*/ 0 w 313"/>
              <a:gd name="T29" fmla="*/ 6332 h 353"/>
              <a:gd name="T30" fmla="*/ 3981 w 313"/>
              <a:gd name="T31" fmla="*/ 12664 h 353"/>
              <a:gd name="T32" fmla="*/ 0 w 313"/>
              <a:gd name="T33" fmla="*/ 31660 h 353"/>
              <a:gd name="T34" fmla="*/ 3981 w 313"/>
              <a:gd name="T35" fmla="*/ 34826 h 353"/>
              <a:gd name="T36" fmla="*/ 0 w 313"/>
              <a:gd name="T37" fmla="*/ 41158 h 353"/>
              <a:gd name="T38" fmla="*/ 3981 w 313"/>
              <a:gd name="T39" fmla="*/ 50656 h 353"/>
              <a:gd name="T40" fmla="*/ 3981 w 313"/>
              <a:gd name="T41" fmla="*/ 53822 h 353"/>
              <a:gd name="T42" fmla="*/ 7167 w 313"/>
              <a:gd name="T43" fmla="*/ 69652 h 353"/>
              <a:gd name="T44" fmla="*/ 10352 w 313"/>
              <a:gd name="T45" fmla="*/ 69652 h 353"/>
              <a:gd name="T46" fmla="*/ 17518 w 313"/>
              <a:gd name="T47" fmla="*/ 63320 h 353"/>
              <a:gd name="T48" fmla="*/ 28666 w 313"/>
              <a:gd name="T49" fmla="*/ 66486 h 353"/>
              <a:gd name="T50" fmla="*/ 31852 w 313"/>
              <a:gd name="T51" fmla="*/ 63320 h 353"/>
              <a:gd name="T52" fmla="*/ 38222 w 313"/>
              <a:gd name="T53" fmla="*/ 66486 h 353"/>
              <a:gd name="T54" fmla="*/ 42203 w 313"/>
              <a:gd name="T55" fmla="*/ 50656 h 353"/>
              <a:gd name="T56" fmla="*/ 55740 w 313"/>
              <a:gd name="T57" fmla="*/ 50656 h 353"/>
              <a:gd name="T58" fmla="*/ 62907 w 313"/>
              <a:gd name="T59" fmla="*/ 53822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0" name="Freeform 76"/>
          <p:cNvSpPr>
            <a:spLocks/>
          </p:cNvSpPr>
          <p:nvPr/>
        </p:nvSpPr>
        <p:spPr bwMode="auto">
          <a:xfrm>
            <a:off x="3413202" y="3781427"/>
            <a:ext cx="131577" cy="132160"/>
          </a:xfrm>
          <a:custGeom>
            <a:avLst/>
            <a:gdLst>
              <a:gd name="T0" fmla="*/ 42441 w 226"/>
              <a:gd name="T1" fmla="*/ 31608 h 223"/>
              <a:gd name="T2" fmla="*/ 42441 w 226"/>
              <a:gd name="T3" fmla="*/ 31608 h 223"/>
              <a:gd name="T4" fmla="*/ 46445 w 226"/>
              <a:gd name="T5" fmla="*/ 24496 h 223"/>
              <a:gd name="T6" fmla="*/ 38437 w 226"/>
              <a:gd name="T7" fmla="*/ 22125 h 223"/>
              <a:gd name="T8" fmla="*/ 38437 w 226"/>
              <a:gd name="T9" fmla="*/ 15014 h 223"/>
              <a:gd name="T10" fmla="*/ 35234 w 226"/>
              <a:gd name="T11" fmla="*/ 15014 h 223"/>
              <a:gd name="T12" fmla="*/ 24824 w 226"/>
              <a:gd name="T13" fmla="*/ 12643 h 223"/>
              <a:gd name="T14" fmla="*/ 24824 w 226"/>
              <a:gd name="T15" fmla="*/ 3161 h 223"/>
              <a:gd name="T16" fmla="*/ 17617 w 226"/>
              <a:gd name="T17" fmla="*/ 0 h 223"/>
              <a:gd name="T18" fmla="*/ 4004 w 226"/>
              <a:gd name="T19" fmla="*/ 0 h 223"/>
              <a:gd name="T20" fmla="*/ 0 w 226"/>
              <a:gd name="T21" fmla="*/ 15014 h 223"/>
              <a:gd name="T22" fmla="*/ 7207 w 226"/>
              <a:gd name="T23" fmla="*/ 24496 h 223"/>
              <a:gd name="T24" fmla="*/ 17617 w 226"/>
              <a:gd name="T25" fmla="*/ 24496 h 223"/>
              <a:gd name="T26" fmla="*/ 24824 w 226"/>
              <a:gd name="T27" fmla="*/ 31608 h 223"/>
              <a:gd name="T28" fmla="*/ 24824 w 226"/>
              <a:gd name="T29" fmla="*/ 33978 h 223"/>
              <a:gd name="T30" fmla="*/ 21621 w 226"/>
              <a:gd name="T31" fmla="*/ 40300 h 223"/>
              <a:gd name="T32" fmla="*/ 32031 w 226"/>
              <a:gd name="T33" fmla="*/ 43461 h 223"/>
              <a:gd name="T34" fmla="*/ 35234 w 226"/>
              <a:gd name="T35" fmla="*/ 40300 h 223"/>
              <a:gd name="T36" fmla="*/ 42441 w 226"/>
              <a:gd name="T37" fmla="*/ 37929 h 223"/>
              <a:gd name="T38" fmla="*/ 42441 w 226"/>
              <a:gd name="T39" fmla="*/ 3160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81" name="Freeform 77"/>
          <p:cNvSpPr>
            <a:spLocks/>
          </p:cNvSpPr>
          <p:nvPr/>
        </p:nvSpPr>
        <p:spPr bwMode="auto">
          <a:xfrm>
            <a:off x="3243538" y="3819526"/>
            <a:ext cx="310475" cy="590550"/>
          </a:xfrm>
          <a:custGeom>
            <a:avLst/>
            <a:gdLst>
              <a:gd name="T0" fmla="*/ 79523 w 537"/>
              <a:gd name="T1" fmla="*/ 69850 h 992"/>
              <a:gd name="T2" fmla="*/ 100199 w 537"/>
              <a:gd name="T3" fmla="*/ 31750 h 992"/>
              <a:gd name="T4" fmla="*/ 103380 w 537"/>
              <a:gd name="T5" fmla="*/ 19050 h 992"/>
              <a:gd name="T6" fmla="*/ 100199 w 537"/>
              <a:gd name="T7" fmla="*/ 25400 h 992"/>
              <a:gd name="T8" fmla="*/ 89861 w 537"/>
              <a:gd name="T9" fmla="*/ 31750 h 992"/>
              <a:gd name="T10" fmla="*/ 82704 w 537"/>
              <a:gd name="T11" fmla="*/ 22225 h 992"/>
              <a:gd name="T12" fmla="*/ 76342 w 537"/>
              <a:gd name="T13" fmla="*/ 12700 h 992"/>
              <a:gd name="T14" fmla="*/ 58847 w 537"/>
              <a:gd name="T15" fmla="*/ 3175 h 992"/>
              <a:gd name="T16" fmla="*/ 48509 w 537"/>
              <a:gd name="T17" fmla="*/ 3175 h 992"/>
              <a:gd name="T18" fmla="*/ 31014 w 537"/>
              <a:gd name="T19" fmla="*/ 6350 h 992"/>
              <a:gd name="T20" fmla="*/ 24652 w 537"/>
              <a:gd name="T21" fmla="*/ 15875 h 992"/>
              <a:gd name="T22" fmla="*/ 20676 w 537"/>
              <a:gd name="T23" fmla="*/ 34925 h 992"/>
              <a:gd name="T24" fmla="*/ 17495 w 537"/>
              <a:gd name="T25" fmla="*/ 66675 h 992"/>
              <a:gd name="T26" fmla="*/ 14314 w 537"/>
              <a:gd name="T27" fmla="*/ 82550 h 992"/>
              <a:gd name="T28" fmla="*/ 10338 w 537"/>
              <a:gd name="T29" fmla="*/ 98425 h 992"/>
              <a:gd name="T30" fmla="*/ 7157 w 537"/>
              <a:gd name="T31" fmla="*/ 117475 h 992"/>
              <a:gd name="T32" fmla="*/ 7157 w 537"/>
              <a:gd name="T33" fmla="*/ 136525 h 992"/>
              <a:gd name="T34" fmla="*/ 10338 w 537"/>
              <a:gd name="T35" fmla="*/ 139700 h 992"/>
              <a:gd name="T36" fmla="*/ 10338 w 537"/>
              <a:gd name="T37" fmla="*/ 139700 h 992"/>
              <a:gd name="T38" fmla="*/ 3976 w 537"/>
              <a:gd name="T39" fmla="*/ 158750 h 992"/>
              <a:gd name="T40" fmla="*/ 0 w 537"/>
              <a:gd name="T41" fmla="*/ 174625 h 992"/>
              <a:gd name="T42" fmla="*/ 0 w 537"/>
              <a:gd name="T43" fmla="*/ 184150 h 992"/>
              <a:gd name="T44" fmla="*/ 3976 w 537"/>
              <a:gd name="T45" fmla="*/ 190500 h 992"/>
              <a:gd name="T46" fmla="*/ 17495 w 537"/>
              <a:gd name="T47" fmla="*/ 193675 h 992"/>
              <a:gd name="T48" fmla="*/ 24652 w 537"/>
              <a:gd name="T49" fmla="*/ 196850 h 992"/>
              <a:gd name="T50" fmla="*/ 24652 w 537"/>
              <a:gd name="T51" fmla="*/ 180975 h 992"/>
              <a:gd name="T52" fmla="*/ 31014 w 537"/>
              <a:gd name="T53" fmla="*/ 168275 h 992"/>
              <a:gd name="T54" fmla="*/ 42147 w 537"/>
              <a:gd name="T55" fmla="*/ 155575 h 992"/>
              <a:gd name="T56" fmla="*/ 31014 w 537"/>
              <a:gd name="T57" fmla="*/ 149225 h 992"/>
              <a:gd name="T58" fmla="*/ 34990 w 537"/>
              <a:gd name="T59" fmla="*/ 142875 h 992"/>
              <a:gd name="T60" fmla="*/ 42147 w 537"/>
              <a:gd name="T61" fmla="*/ 136525 h 992"/>
              <a:gd name="T62" fmla="*/ 45328 w 537"/>
              <a:gd name="T63" fmla="*/ 130175 h 992"/>
              <a:gd name="T64" fmla="*/ 45328 w 537"/>
              <a:gd name="T65" fmla="*/ 123825 h 992"/>
              <a:gd name="T66" fmla="*/ 52485 w 537"/>
              <a:gd name="T67" fmla="*/ 123825 h 992"/>
              <a:gd name="T68" fmla="*/ 48509 w 537"/>
              <a:gd name="T69" fmla="*/ 120650 h 992"/>
              <a:gd name="T70" fmla="*/ 45328 w 537"/>
              <a:gd name="T71" fmla="*/ 111125 h 992"/>
              <a:gd name="T72" fmla="*/ 58847 w 537"/>
              <a:gd name="T73" fmla="*/ 111125 h 992"/>
              <a:gd name="T74" fmla="*/ 58847 w 537"/>
              <a:gd name="T75" fmla="*/ 98425 h 992"/>
              <a:gd name="T76" fmla="*/ 69185 w 537"/>
              <a:gd name="T77" fmla="*/ 98425 h 992"/>
              <a:gd name="T78" fmla="*/ 89861 w 537"/>
              <a:gd name="T79" fmla="*/ 85725 h 992"/>
              <a:gd name="T80" fmla="*/ 86680 w 537"/>
              <a:gd name="T81" fmla="*/ 79375 h 992"/>
              <a:gd name="T82" fmla="*/ 79523 w 537"/>
              <a:gd name="T83" fmla="*/ 73025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82" name="Freeform 78"/>
          <p:cNvSpPr>
            <a:spLocks/>
          </p:cNvSpPr>
          <p:nvPr/>
        </p:nvSpPr>
        <p:spPr bwMode="auto">
          <a:xfrm>
            <a:off x="3473220" y="3962401"/>
            <a:ext cx="91181" cy="76200"/>
          </a:xfrm>
          <a:custGeom>
            <a:avLst/>
            <a:gdLst>
              <a:gd name="T0" fmla="*/ 27781 w 158"/>
              <a:gd name="T1" fmla="*/ 18902 h 129"/>
              <a:gd name="T2" fmla="*/ 27781 w 158"/>
              <a:gd name="T3" fmla="*/ 18902 h 129"/>
              <a:gd name="T4" fmla="*/ 31750 w 158"/>
              <a:gd name="T5" fmla="*/ 12602 h 129"/>
              <a:gd name="T6" fmla="*/ 27781 w 158"/>
              <a:gd name="T7" fmla="*/ 9451 h 129"/>
              <a:gd name="T8" fmla="*/ 17463 w 158"/>
              <a:gd name="T9" fmla="*/ 3150 h 129"/>
              <a:gd name="T10" fmla="*/ 14288 w 158"/>
              <a:gd name="T11" fmla="*/ 3150 h 129"/>
              <a:gd name="T12" fmla="*/ 10319 w 158"/>
              <a:gd name="T13" fmla="*/ 0 h 129"/>
              <a:gd name="T14" fmla="*/ 7144 w 158"/>
              <a:gd name="T15" fmla="*/ 0 h 129"/>
              <a:gd name="T16" fmla="*/ 0 w 158"/>
              <a:gd name="T17" fmla="*/ 22053 h 129"/>
              <a:gd name="T18" fmla="*/ 3969 w 158"/>
              <a:gd name="T19" fmla="*/ 22053 h 129"/>
              <a:gd name="T20" fmla="*/ 14288 w 158"/>
              <a:gd name="T21" fmla="*/ 25203 h 129"/>
              <a:gd name="T22" fmla="*/ 23813 w 158"/>
              <a:gd name="T23" fmla="*/ 25203 h 129"/>
              <a:gd name="T24" fmla="*/ 27781 w 158"/>
              <a:gd name="T25" fmla="*/ 18902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3" name="Freeform 79"/>
          <p:cNvSpPr>
            <a:spLocks/>
          </p:cNvSpPr>
          <p:nvPr/>
        </p:nvSpPr>
        <p:spPr bwMode="auto">
          <a:xfrm>
            <a:off x="3234305" y="3409951"/>
            <a:ext cx="618641" cy="609600"/>
          </a:xfrm>
          <a:custGeom>
            <a:avLst/>
            <a:gdLst>
              <a:gd name="T0" fmla="*/ 122917 w 1073"/>
              <a:gd name="T1" fmla="*/ 6362 h 1022"/>
              <a:gd name="T2" fmla="*/ 112607 w 1073"/>
              <a:gd name="T3" fmla="*/ 12725 h 1022"/>
              <a:gd name="T4" fmla="*/ 105470 w 1073"/>
              <a:gd name="T5" fmla="*/ 12725 h 1022"/>
              <a:gd name="T6" fmla="*/ 95161 w 1073"/>
              <a:gd name="T7" fmla="*/ 15906 h 1022"/>
              <a:gd name="T8" fmla="*/ 81680 w 1073"/>
              <a:gd name="T9" fmla="*/ 19087 h 1022"/>
              <a:gd name="T10" fmla="*/ 75336 w 1073"/>
              <a:gd name="T11" fmla="*/ 12725 h 1022"/>
              <a:gd name="T12" fmla="*/ 75336 w 1073"/>
              <a:gd name="T13" fmla="*/ 0 h 1022"/>
              <a:gd name="T14" fmla="*/ 68199 w 1073"/>
              <a:gd name="T15" fmla="*/ 3181 h 1022"/>
              <a:gd name="T16" fmla="*/ 47581 w 1073"/>
              <a:gd name="T17" fmla="*/ 3181 h 1022"/>
              <a:gd name="T18" fmla="*/ 50753 w 1073"/>
              <a:gd name="T19" fmla="*/ 12725 h 1022"/>
              <a:gd name="T20" fmla="*/ 44409 w 1073"/>
              <a:gd name="T21" fmla="*/ 22268 h 1022"/>
              <a:gd name="T22" fmla="*/ 37271 w 1073"/>
              <a:gd name="T23" fmla="*/ 19087 h 1022"/>
              <a:gd name="T24" fmla="*/ 19825 w 1073"/>
              <a:gd name="T25" fmla="*/ 15906 h 1022"/>
              <a:gd name="T26" fmla="*/ 23790 w 1073"/>
              <a:gd name="T27" fmla="*/ 22268 h 1022"/>
              <a:gd name="T28" fmla="*/ 23790 w 1073"/>
              <a:gd name="T29" fmla="*/ 31812 h 1022"/>
              <a:gd name="T30" fmla="*/ 6344 w 1073"/>
              <a:gd name="T31" fmla="*/ 50899 h 1022"/>
              <a:gd name="T32" fmla="*/ 3172 w 1073"/>
              <a:gd name="T33" fmla="*/ 73168 h 1022"/>
              <a:gd name="T34" fmla="*/ 16653 w 1073"/>
              <a:gd name="T35" fmla="*/ 73168 h 1022"/>
              <a:gd name="T36" fmla="*/ 23790 w 1073"/>
              <a:gd name="T37" fmla="*/ 79530 h 1022"/>
              <a:gd name="T38" fmla="*/ 37271 w 1073"/>
              <a:gd name="T39" fmla="*/ 73168 h 1022"/>
              <a:gd name="T40" fmla="*/ 44409 w 1073"/>
              <a:gd name="T41" fmla="*/ 82712 h 1022"/>
              <a:gd name="T42" fmla="*/ 68199 w 1073"/>
              <a:gd name="T43" fmla="*/ 92255 h 1022"/>
              <a:gd name="T44" fmla="*/ 71371 w 1073"/>
              <a:gd name="T45" fmla="*/ 101799 h 1022"/>
              <a:gd name="T46" fmla="*/ 81680 w 1073"/>
              <a:gd name="T47" fmla="*/ 108161 h 1022"/>
              <a:gd name="T48" fmla="*/ 84852 w 1073"/>
              <a:gd name="T49" fmla="*/ 117705 h 1022"/>
              <a:gd name="T50" fmla="*/ 84852 w 1073"/>
              <a:gd name="T51" fmla="*/ 136792 h 1022"/>
              <a:gd name="T52" fmla="*/ 99126 w 1073"/>
              <a:gd name="T53" fmla="*/ 139973 h 1022"/>
              <a:gd name="T54" fmla="*/ 105470 w 1073"/>
              <a:gd name="T55" fmla="*/ 149517 h 1022"/>
              <a:gd name="T56" fmla="*/ 105470 w 1073"/>
              <a:gd name="T57" fmla="*/ 155879 h 1022"/>
              <a:gd name="T58" fmla="*/ 102298 w 1073"/>
              <a:gd name="T59" fmla="*/ 168604 h 1022"/>
              <a:gd name="T60" fmla="*/ 91989 w 1073"/>
              <a:gd name="T61" fmla="*/ 184510 h 1022"/>
              <a:gd name="T62" fmla="*/ 99126 w 1073"/>
              <a:gd name="T63" fmla="*/ 187692 h 1022"/>
              <a:gd name="T64" fmla="*/ 112607 w 1073"/>
              <a:gd name="T65" fmla="*/ 197235 h 1022"/>
              <a:gd name="T66" fmla="*/ 115779 w 1073"/>
              <a:gd name="T67" fmla="*/ 197235 h 1022"/>
              <a:gd name="T68" fmla="*/ 130054 w 1073"/>
              <a:gd name="T69" fmla="*/ 178148 h 1022"/>
              <a:gd name="T70" fmla="*/ 137191 w 1073"/>
              <a:gd name="T71" fmla="*/ 159061 h 1022"/>
              <a:gd name="T72" fmla="*/ 147500 w 1073"/>
              <a:gd name="T73" fmla="*/ 149517 h 1022"/>
              <a:gd name="T74" fmla="*/ 171290 w 1073"/>
              <a:gd name="T75" fmla="*/ 143155 h 1022"/>
              <a:gd name="T76" fmla="*/ 178427 w 1073"/>
              <a:gd name="T77" fmla="*/ 136792 h 1022"/>
              <a:gd name="T78" fmla="*/ 184771 w 1073"/>
              <a:gd name="T79" fmla="*/ 124067 h 1022"/>
              <a:gd name="T80" fmla="*/ 188736 w 1073"/>
              <a:gd name="T81" fmla="*/ 114524 h 1022"/>
              <a:gd name="T82" fmla="*/ 205390 w 1073"/>
              <a:gd name="T83" fmla="*/ 73168 h 1022"/>
              <a:gd name="T84" fmla="*/ 208562 w 1073"/>
              <a:gd name="T85" fmla="*/ 50899 h 1022"/>
              <a:gd name="T86" fmla="*/ 181599 w 1073"/>
              <a:gd name="T87" fmla="*/ 38175 h 1022"/>
              <a:gd name="T88" fmla="*/ 164153 w 1073"/>
              <a:gd name="T89" fmla="*/ 38175 h 1022"/>
              <a:gd name="T90" fmla="*/ 157809 w 1073"/>
              <a:gd name="T91" fmla="*/ 34993 h 1022"/>
              <a:gd name="T92" fmla="*/ 153844 w 1073"/>
              <a:gd name="T93" fmla="*/ 31812 h 1022"/>
              <a:gd name="T94" fmla="*/ 137191 w 1073"/>
              <a:gd name="T95" fmla="*/ 31812 h 1022"/>
              <a:gd name="T96" fmla="*/ 133226 w 1073"/>
              <a:gd name="T97" fmla="*/ 25450 h 1022"/>
              <a:gd name="T98" fmla="*/ 126882 w 1073"/>
              <a:gd name="T99" fmla="*/ 31812 h 1022"/>
              <a:gd name="T100" fmla="*/ 119745 w 1073"/>
              <a:gd name="T101" fmla="*/ 31812 h 1022"/>
              <a:gd name="T102" fmla="*/ 130054 w 1073"/>
              <a:gd name="T103" fmla="*/ 19087 h 1022"/>
              <a:gd name="T104" fmla="*/ 126882 w 1073"/>
              <a:gd name="T105" fmla="*/ 15906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4" name="Freeform 80"/>
          <p:cNvSpPr>
            <a:spLocks/>
          </p:cNvSpPr>
          <p:nvPr/>
        </p:nvSpPr>
        <p:spPr bwMode="auto">
          <a:xfrm>
            <a:off x="3544780" y="3396854"/>
            <a:ext cx="39242" cy="57150"/>
          </a:xfrm>
          <a:custGeom>
            <a:avLst/>
            <a:gdLst>
              <a:gd name="T0" fmla="*/ 0 w 69"/>
              <a:gd name="T1" fmla="*/ 16669 h 96"/>
              <a:gd name="T2" fmla="*/ 0 w 69"/>
              <a:gd name="T3" fmla="*/ 16669 h 96"/>
              <a:gd name="T4" fmla="*/ 3129 w 69"/>
              <a:gd name="T5" fmla="*/ 19050 h 96"/>
              <a:gd name="T6" fmla="*/ 6258 w 69"/>
              <a:gd name="T7" fmla="*/ 16669 h 96"/>
              <a:gd name="T8" fmla="*/ 13298 w 69"/>
              <a:gd name="T9" fmla="*/ 9525 h 96"/>
              <a:gd name="T10" fmla="*/ 0 w 69"/>
              <a:gd name="T11" fmla="*/ 0 h 96"/>
              <a:gd name="T12" fmla="*/ 0 w 69"/>
              <a:gd name="T13" fmla="*/ 3969 h 96"/>
              <a:gd name="T14" fmla="*/ 0 w 69"/>
              <a:gd name="T15" fmla="*/ 9525 h 96"/>
              <a:gd name="T16" fmla="*/ 0 w 69"/>
              <a:gd name="T17" fmla="*/ 16669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a:moveTo>
                  <a:pt x="0" y="81"/>
                </a:moveTo>
                <a:lnTo>
                  <a:pt x="0" y="81"/>
                </a:lnTo>
                <a:lnTo>
                  <a:pt x="17" y="96"/>
                </a:lnTo>
                <a:lnTo>
                  <a:pt x="35" y="81"/>
                </a:lnTo>
                <a:lnTo>
                  <a:pt x="69" y="48"/>
                </a:lnTo>
                <a:lnTo>
                  <a:pt x="0" y="0"/>
                </a:lnTo>
                <a:lnTo>
                  <a:pt x="0" y="18"/>
                </a:lnTo>
                <a:lnTo>
                  <a:pt x="0" y="48"/>
                </a:lnTo>
                <a:lnTo>
                  <a:pt x="0" y="81"/>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5" name="Freeform 81"/>
          <p:cNvSpPr>
            <a:spLocks/>
          </p:cNvSpPr>
          <p:nvPr/>
        </p:nvSpPr>
        <p:spPr bwMode="auto">
          <a:xfrm>
            <a:off x="3484762" y="3396854"/>
            <a:ext cx="60017" cy="57150"/>
          </a:xfrm>
          <a:custGeom>
            <a:avLst/>
            <a:gdLst>
              <a:gd name="T0" fmla="*/ 20638 w 104"/>
              <a:gd name="T1" fmla="*/ 16669 h 96"/>
              <a:gd name="T2" fmla="*/ 20638 w 104"/>
              <a:gd name="T3" fmla="*/ 16669 h 96"/>
              <a:gd name="T4" fmla="*/ 20638 w 104"/>
              <a:gd name="T5" fmla="*/ 9525 h 96"/>
              <a:gd name="T6" fmla="*/ 20638 w 104"/>
              <a:gd name="T7" fmla="*/ 3969 h 96"/>
              <a:gd name="T8" fmla="*/ 20638 w 104"/>
              <a:gd name="T9" fmla="*/ 0 h 96"/>
              <a:gd name="T10" fmla="*/ 7144 w 104"/>
              <a:gd name="T11" fmla="*/ 0 h 96"/>
              <a:gd name="T12" fmla="*/ 0 w 104"/>
              <a:gd name="T13" fmla="*/ 7144 h 96"/>
              <a:gd name="T14" fmla="*/ 7144 w 104"/>
              <a:gd name="T15" fmla="*/ 19050 h 96"/>
              <a:gd name="T16" fmla="*/ 10319 w 104"/>
              <a:gd name="T17" fmla="*/ 19050 h 96"/>
              <a:gd name="T18" fmla="*/ 14288 w 104"/>
              <a:gd name="T19" fmla="*/ 16669 h 96"/>
              <a:gd name="T20" fmla="*/ 20638 w 104"/>
              <a:gd name="T21" fmla="*/ 166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6" name="Freeform 82"/>
          <p:cNvSpPr>
            <a:spLocks/>
          </p:cNvSpPr>
          <p:nvPr/>
        </p:nvSpPr>
        <p:spPr bwMode="auto">
          <a:xfrm>
            <a:off x="3433978" y="3362326"/>
            <a:ext cx="69251" cy="104775"/>
          </a:xfrm>
          <a:custGeom>
            <a:avLst/>
            <a:gdLst>
              <a:gd name="T0" fmla="*/ 6298 w 121"/>
              <a:gd name="T1" fmla="*/ 0 h 177"/>
              <a:gd name="T2" fmla="*/ 6298 w 121"/>
              <a:gd name="T3" fmla="*/ 0 h 177"/>
              <a:gd name="T4" fmla="*/ 13382 w 121"/>
              <a:gd name="T5" fmla="*/ 2368 h 177"/>
              <a:gd name="T6" fmla="*/ 13382 w 121"/>
              <a:gd name="T7" fmla="*/ 6314 h 177"/>
              <a:gd name="T8" fmla="*/ 16531 w 121"/>
              <a:gd name="T9" fmla="*/ 6314 h 177"/>
              <a:gd name="T10" fmla="*/ 23616 w 121"/>
              <a:gd name="T11" fmla="*/ 11839 h 177"/>
              <a:gd name="T12" fmla="*/ 16531 w 121"/>
              <a:gd name="T13" fmla="*/ 18942 h 177"/>
              <a:gd name="T14" fmla="*/ 23616 w 121"/>
              <a:gd name="T15" fmla="*/ 30781 h 177"/>
              <a:gd name="T16" fmla="*/ 13382 w 121"/>
              <a:gd name="T17" fmla="*/ 34728 h 177"/>
              <a:gd name="T18" fmla="*/ 10233 w 121"/>
              <a:gd name="T19" fmla="*/ 34728 h 177"/>
              <a:gd name="T20" fmla="*/ 6298 w 121"/>
              <a:gd name="T21" fmla="*/ 28414 h 177"/>
              <a:gd name="T22" fmla="*/ 6298 w 121"/>
              <a:gd name="T23" fmla="*/ 18942 h 177"/>
              <a:gd name="T24" fmla="*/ 6298 w 121"/>
              <a:gd name="T25" fmla="*/ 15785 h 177"/>
              <a:gd name="T26" fmla="*/ 3149 w 121"/>
              <a:gd name="T27" fmla="*/ 15785 h 177"/>
              <a:gd name="T28" fmla="*/ 0 w 121"/>
              <a:gd name="T29" fmla="*/ 11839 h 177"/>
              <a:gd name="T30" fmla="*/ 0 w 121"/>
              <a:gd name="T31" fmla="*/ 6314 h 177"/>
              <a:gd name="T32" fmla="*/ 3149 w 121"/>
              <a:gd name="T33" fmla="*/ 6314 h 177"/>
              <a:gd name="T34" fmla="*/ 3149 w 121"/>
              <a:gd name="T35" fmla="*/ 2368 h 177"/>
              <a:gd name="T36" fmla="*/ 6298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7" name="Freeform 83"/>
          <p:cNvSpPr>
            <a:spLocks/>
          </p:cNvSpPr>
          <p:nvPr/>
        </p:nvSpPr>
        <p:spPr bwMode="auto">
          <a:xfrm>
            <a:off x="3243538" y="3305176"/>
            <a:ext cx="211216" cy="171450"/>
          </a:xfrm>
          <a:custGeom>
            <a:avLst/>
            <a:gdLst>
              <a:gd name="T0" fmla="*/ 73225 w 365"/>
              <a:gd name="T1" fmla="*/ 19050 h 288"/>
              <a:gd name="T2" fmla="*/ 73225 w 365"/>
              <a:gd name="T3" fmla="*/ 19050 h 288"/>
              <a:gd name="T4" fmla="*/ 69246 w 365"/>
              <a:gd name="T5" fmla="*/ 21431 h 288"/>
              <a:gd name="T6" fmla="*/ 69246 w 365"/>
              <a:gd name="T7" fmla="*/ 26194 h 288"/>
              <a:gd name="T8" fmla="*/ 66062 w 365"/>
              <a:gd name="T9" fmla="*/ 26194 h 288"/>
              <a:gd name="T10" fmla="*/ 66062 w 365"/>
              <a:gd name="T11" fmla="*/ 30956 h 288"/>
              <a:gd name="T12" fmla="*/ 69246 w 365"/>
              <a:gd name="T13" fmla="*/ 34925 h 288"/>
              <a:gd name="T14" fmla="*/ 66062 w 365"/>
              <a:gd name="T15" fmla="*/ 38100 h 288"/>
              <a:gd name="T16" fmla="*/ 55715 w 365"/>
              <a:gd name="T17" fmla="*/ 40481 h 288"/>
              <a:gd name="T18" fmla="*/ 44572 w 365"/>
              <a:gd name="T19" fmla="*/ 38100 h 288"/>
              <a:gd name="T20" fmla="*/ 48551 w 365"/>
              <a:gd name="T21" fmla="*/ 40481 h 288"/>
              <a:gd name="T22" fmla="*/ 48551 w 365"/>
              <a:gd name="T23" fmla="*/ 47625 h 288"/>
              <a:gd name="T24" fmla="*/ 52531 w 365"/>
              <a:gd name="T25" fmla="*/ 50006 h 288"/>
              <a:gd name="T26" fmla="*/ 41388 w 365"/>
              <a:gd name="T27" fmla="*/ 57150 h 288"/>
              <a:gd name="T28" fmla="*/ 38204 w 365"/>
              <a:gd name="T29" fmla="*/ 57150 h 288"/>
              <a:gd name="T30" fmla="*/ 35021 w 365"/>
              <a:gd name="T31" fmla="*/ 54769 h 288"/>
              <a:gd name="T32" fmla="*/ 31041 w 365"/>
              <a:gd name="T33" fmla="*/ 50006 h 288"/>
              <a:gd name="T34" fmla="*/ 31041 w 365"/>
              <a:gd name="T35" fmla="*/ 44450 h 288"/>
              <a:gd name="T36" fmla="*/ 27857 w 365"/>
              <a:gd name="T37" fmla="*/ 38100 h 288"/>
              <a:gd name="T38" fmla="*/ 31041 w 365"/>
              <a:gd name="T39" fmla="*/ 28575 h 288"/>
              <a:gd name="T40" fmla="*/ 20694 w 365"/>
              <a:gd name="T41" fmla="*/ 28575 h 288"/>
              <a:gd name="T42" fmla="*/ 17510 w 365"/>
              <a:gd name="T43" fmla="*/ 26194 h 288"/>
              <a:gd name="T44" fmla="*/ 7163 w 365"/>
              <a:gd name="T45" fmla="*/ 26194 h 288"/>
              <a:gd name="T46" fmla="*/ 3980 w 365"/>
              <a:gd name="T47" fmla="*/ 21431 h 288"/>
              <a:gd name="T48" fmla="*/ 3980 w 365"/>
              <a:gd name="T49" fmla="*/ 19050 h 288"/>
              <a:gd name="T50" fmla="*/ 0 w 365"/>
              <a:gd name="T51" fmla="*/ 11906 h 288"/>
              <a:gd name="T52" fmla="*/ 3980 w 365"/>
              <a:gd name="T53" fmla="*/ 7144 h 288"/>
              <a:gd name="T54" fmla="*/ 7163 w 365"/>
              <a:gd name="T55" fmla="*/ 2381 h 288"/>
              <a:gd name="T56" fmla="*/ 10347 w 365"/>
              <a:gd name="T57" fmla="*/ 7144 h 288"/>
              <a:gd name="T58" fmla="*/ 7163 w 365"/>
              <a:gd name="T59" fmla="*/ 9525 h 288"/>
              <a:gd name="T60" fmla="*/ 7163 w 365"/>
              <a:gd name="T61" fmla="*/ 15875 h 288"/>
              <a:gd name="T62" fmla="*/ 10347 w 365"/>
              <a:gd name="T63" fmla="*/ 11906 h 288"/>
              <a:gd name="T64" fmla="*/ 10347 w 365"/>
              <a:gd name="T65" fmla="*/ 7144 h 288"/>
              <a:gd name="T66" fmla="*/ 17510 w 365"/>
              <a:gd name="T67" fmla="*/ 2381 h 288"/>
              <a:gd name="T68" fmla="*/ 17510 w 365"/>
              <a:gd name="T69" fmla="*/ 0 h 288"/>
              <a:gd name="T70" fmla="*/ 17510 w 365"/>
              <a:gd name="T71" fmla="*/ 2381 h 288"/>
              <a:gd name="T72" fmla="*/ 27857 w 365"/>
              <a:gd name="T73" fmla="*/ 2381 h 288"/>
              <a:gd name="T74" fmla="*/ 27857 w 365"/>
              <a:gd name="T75" fmla="*/ 7144 h 288"/>
              <a:gd name="T76" fmla="*/ 38204 w 365"/>
              <a:gd name="T77" fmla="*/ 7144 h 288"/>
              <a:gd name="T78" fmla="*/ 44572 w 365"/>
              <a:gd name="T79" fmla="*/ 9525 h 288"/>
              <a:gd name="T80" fmla="*/ 52531 w 365"/>
              <a:gd name="T81" fmla="*/ 7144 h 288"/>
              <a:gd name="T82" fmla="*/ 58899 w 365"/>
              <a:gd name="T83" fmla="*/ 7144 h 288"/>
              <a:gd name="T84" fmla="*/ 55715 w 365"/>
              <a:gd name="T85" fmla="*/ 7144 h 288"/>
              <a:gd name="T86" fmla="*/ 58899 w 365"/>
              <a:gd name="T87" fmla="*/ 9525 h 288"/>
              <a:gd name="T88" fmla="*/ 66062 w 365"/>
              <a:gd name="T89" fmla="*/ 11906 h 288"/>
              <a:gd name="T90" fmla="*/ 66062 w 365"/>
              <a:gd name="T91" fmla="*/ 19050 h 288"/>
              <a:gd name="T92" fmla="*/ 69246 w 365"/>
              <a:gd name="T93" fmla="*/ 15875 h 288"/>
              <a:gd name="T94" fmla="*/ 73225 w 365"/>
              <a:gd name="T95" fmla="*/ 19050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88" name="Freeform 84"/>
          <p:cNvSpPr>
            <a:spLocks/>
          </p:cNvSpPr>
          <p:nvPr/>
        </p:nvSpPr>
        <p:spPr bwMode="auto">
          <a:xfrm>
            <a:off x="2554492" y="2965847"/>
            <a:ext cx="469752" cy="295275"/>
          </a:xfrm>
          <a:custGeom>
            <a:avLst/>
            <a:gdLst>
              <a:gd name="T0" fmla="*/ 107156 w 814"/>
              <a:gd name="T1" fmla="*/ 38023 h 497"/>
              <a:gd name="T2" fmla="*/ 103188 w 814"/>
              <a:gd name="T3" fmla="*/ 57035 h 497"/>
              <a:gd name="T4" fmla="*/ 107156 w 814"/>
              <a:gd name="T5" fmla="*/ 63372 h 497"/>
              <a:gd name="T6" fmla="*/ 123825 w 814"/>
              <a:gd name="T7" fmla="*/ 79215 h 497"/>
              <a:gd name="T8" fmla="*/ 141288 w 814"/>
              <a:gd name="T9" fmla="*/ 76047 h 497"/>
              <a:gd name="T10" fmla="*/ 141288 w 814"/>
              <a:gd name="T11" fmla="*/ 72878 h 497"/>
              <a:gd name="T12" fmla="*/ 148431 w 814"/>
              <a:gd name="T13" fmla="*/ 63372 h 497"/>
              <a:gd name="T14" fmla="*/ 161925 w 814"/>
              <a:gd name="T15" fmla="*/ 63372 h 497"/>
              <a:gd name="T16" fmla="*/ 157956 w 814"/>
              <a:gd name="T17" fmla="*/ 79215 h 497"/>
              <a:gd name="T18" fmla="*/ 151606 w 814"/>
              <a:gd name="T19" fmla="*/ 79215 h 497"/>
              <a:gd name="T20" fmla="*/ 138113 w 814"/>
              <a:gd name="T21" fmla="*/ 82384 h 497"/>
              <a:gd name="T22" fmla="*/ 138113 w 814"/>
              <a:gd name="T23" fmla="*/ 88721 h 497"/>
              <a:gd name="T24" fmla="*/ 123825 w 814"/>
              <a:gd name="T25" fmla="*/ 88721 h 497"/>
              <a:gd name="T26" fmla="*/ 113506 w 814"/>
              <a:gd name="T27" fmla="*/ 91890 h 497"/>
              <a:gd name="T28" fmla="*/ 85725 w 814"/>
              <a:gd name="T29" fmla="*/ 82384 h 497"/>
              <a:gd name="T30" fmla="*/ 73025 w 814"/>
              <a:gd name="T31" fmla="*/ 79215 h 497"/>
              <a:gd name="T32" fmla="*/ 62706 w 814"/>
              <a:gd name="T33" fmla="*/ 66541 h 497"/>
              <a:gd name="T34" fmla="*/ 62706 w 814"/>
              <a:gd name="T35" fmla="*/ 57035 h 497"/>
              <a:gd name="T36" fmla="*/ 40481 w 814"/>
              <a:gd name="T37" fmla="*/ 38023 h 497"/>
              <a:gd name="T38" fmla="*/ 34925 w 814"/>
              <a:gd name="T39" fmla="*/ 28518 h 497"/>
              <a:gd name="T40" fmla="*/ 30956 w 814"/>
              <a:gd name="T41" fmla="*/ 25349 h 497"/>
              <a:gd name="T42" fmla="*/ 19844 w 814"/>
              <a:gd name="T43" fmla="*/ 6337 h 497"/>
              <a:gd name="T44" fmla="*/ 10319 w 814"/>
              <a:gd name="T45" fmla="*/ 3169 h 497"/>
              <a:gd name="T46" fmla="*/ 30956 w 814"/>
              <a:gd name="T47" fmla="*/ 34855 h 497"/>
              <a:gd name="T48" fmla="*/ 38100 w 814"/>
              <a:gd name="T49" fmla="*/ 47529 h 497"/>
              <a:gd name="T50" fmla="*/ 38100 w 814"/>
              <a:gd name="T51" fmla="*/ 53866 h 497"/>
              <a:gd name="T52" fmla="*/ 23813 w 814"/>
              <a:gd name="T53" fmla="*/ 44361 h 497"/>
              <a:gd name="T54" fmla="*/ 23813 w 814"/>
              <a:gd name="T55" fmla="*/ 34855 h 497"/>
              <a:gd name="T56" fmla="*/ 10319 w 814"/>
              <a:gd name="T57" fmla="*/ 25349 h 497"/>
              <a:gd name="T58" fmla="*/ 17463 w 814"/>
              <a:gd name="T59" fmla="*/ 22180 h 497"/>
              <a:gd name="T60" fmla="*/ 0 w 814"/>
              <a:gd name="T61" fmla="*/ 0 h 497"/>
              <a:gd name="T62" fmla="*/ 30956 w 814"/>
              <a:gd name="T63" fmla="*/ 6337 h 497"/>
              <a:gd name="T64" fmla="*/ 65881 w 814"/>
              <a:gd name="T65" fmla="*/ 9506 h 497"/>
              <a:gd name="T66" fmla="*/ 73025 w 814"/>
              <a:gd name="T67" fmla="*/ 19012 h 497"/>
              <a:gd name="T68" fmla="*/ 79375 w 814"/>
              <a:gd name="T69" fmla="*/ 15843 h 497"/>
              <a:gd name="T70" fmla="*/ 96044 w 814"/>
              <a:gd name="T71" fmla="*/ 34855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solidFill>
            <a:srgbClr val="77BBF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89" name="Freeform 85"/>
          <p:cNvSpPr>
            <a:spLocks/>
          </p:cNvSpPr>
          <p:nvPr/>
        </p:nvSpPr>
        <p:spPr bwMode="auto">
          <a:xfrm>
            <a:off x="2944605" y="3203972"/>
            <a:ext cx="60017" cy="66675"/>
          </a:xfrm>
          <a:custGeom>
            <a:avLst/>
            <a:gdLst>
              <a:gd name="T0" fmla="*/ 17632 w 103"/>
              <a:gd name="T1" fmla="*/ 9611 h 111"/>
              <a:gd name="T2" fmla="*/ 17632 w 103"/>
              <a:gd name="T3" fmla="*/ 9611 h 111"/>
              <a:gd name="T4" fmla="*/ 20838 w 103"/>
              <a:gd name="T5" fmla="*/ 12814 h 111"/>
              <a:gd name="T6" fmla="*/ 14426 w 103"/>
              <a:gd name="T7" fmla="*/ 19222 h 111"/>
              <a:gd name="T8" fmla="*/ 10419 w 103"/>
              <a:gd name="T9" fmla="*/ 22425 h 111"/>
              <a:gd name="T10" fmla="*/ 0 w 103"/>
              <a:gd name="T11" fmla="*/ 19222 h 111"/>
              <a:gd name="T12" fmla="*/ 4007 w 103"/>
              <a:gd name="T13" fmla="*/ 9611 h 111"/>
              <a:gd name="T14" fmla="*/ 10419 w 103"/>
              <a:gd name="T15" fmla="*/ 9611 h 111"/>
              <a:gd name="T16" fmla="*/ 4007 w 103"/>
              <a:gd name="T17" fmla="*/ 3204 h 111"/>
              <a:gd name="T18" fmla="*/ 7213 w 103"/>
              <a:gd name="T19" fmla="*/ 0 h 111"/>
              <a:gd name="T20" fmla="*/ 17632 w 103"/>
              <a:gd name="T21" fmla="*/ 0 h 111"/>
              <a:gd name="T22" fmla="*/ 17632 w 103"/>
              <a:gd name="T23" fmla="*/ 961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90" name="Freeform 86"/>
          <p:cNvSpPr>
            <a:spLocks/>
          </p:cNvSpPr>
          <p:nvPr/>
        </p:nvSpPr>
        <p:spPr bwMode="auto">
          <a:xfrm>
            <a:off x="2986155" y="3242072"/>
            <a:ext cx="98106" cy="38100"/>
          </a:xfrm>
          <a:custGeom>
            <a:avLst/>
            <a:gdLst>
              <a:gd name="T0" fmla="*/ 7144 w 170"/>
              <a:gd name="T1" fmla="*/ 0 h 63"/>
              <a:gd name="T2" fmla="*/ 7144 w 170"/>
              <a:gd name="T3" fmla="*/ 0 h 63"/>
              <a:gd name="T4" fmla="*/ 23019 w 170"/>
              <a:gd name="T5" fmla="*/ 0 h 63"/>
              <a:gd name="T6" fmla="*/ 34131 w 170"/>
              <a:gd name="T7" fmla="*/ 3225 h 63"/>
              <a:gd name="T8" fmla="*/ 26988 w 170"/>
              <a:gd name="T9" fmla="*/ 7257 h 63"/>
              <a:gd name="T10" fmla="*/ 14288 w 170"/>
              <a:gd name="T11" fmla="*/ 12902 h 63"/>
              <a:gd name="T12" fmla="*/ 9525 w 170"/>
              <a:gd name="T13" fmla="*/ 12902 h 63"/>
              <a:gd name="T14" fmla="*/ 9525 w 170"/>
              <a:gd name="T15" fmla="*/ 9676 h 63"/>
              <a:gd name="T16" fmla="*/ 0 w 170"/>
              <a:gd name="T17" fmla="*/ 7257 h 63"/>
              <a:gd name="T18" fmla="*/ 7144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a:moveTo>
                  <a:pt x="34" y="0"/>
                </a:moveTo>
                <a:lnTo>
                  <a:pt x="34" y="0"/>
                </a:lnTo>
                <a:lnTo>
                  <a:pt x="119" y="0"/>
                </a:lnTo>
                <a:lnTo>
                  <a:pt x="170" y="15"/>
                </a:lnTo>
                <a:lnTo>
                  <a:pt x="136" y="33"/>
                </a:lnTo>
                <a:lnTo>
                  <a:pt x="69" y="63"/>
                </a:lnTo>
                <a:lnTo>
                  <a:pt x="51" y="63"/>
                </a:lnTo>
                <a:lnTo>
                  <a:pt x="51" y="48"/>
                </a:lnTo>
                <a:lnTo>
                  <a:pt x="0" y="33"/>
                </a:lnTo>
                <a:lnTo>
                  <a:pt x="34"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91" name="Freeform 87"/>
          <p:cNvSpPr>
            <a:spLocks/>
          </p:cNvSpPr>
          <p:nvPr/>
        </p:nvSpPr>
        <p:spPr bwMode="auto">
          <a:xfrm>
            <a:off x="2974614" y="3261122"/>
            <a:ext cx="41551" cy="19050"/>
          </a:xfrm>
          <a:custGeom>
            <a:avLst/>
            <a:gdLst>
              <a:gd name="T0" fmla="*/ 4025 w 71"/>
              <a:gd name="T1" fmla="*/ 0 h 30"/>
              <a:gd name="T2" fmla="*/ 4025 w 71"/>
              <a:gd name="T3" fmla="*/ 0 h 30"/>
              <a:gd name="T4" fmla="*/ 0 w 71"/>
              <a:gd name="T5" fmla="*/ 3387 h 30"/>
              <a:gd name="T6" fmla="*/ 4025 w 71"/>
              <a:gd name="T7" fmla="*/ 7620 h 30"/>
              <a:gd name="T8" fmla="*/ 14489 w 71"/>
              <a:gd name="T9" fmla="*/ 7620 h 30"/>
              <a:gd name="T10" fmla="*/ 14489 w 71"/>
              <a:gd name="T11" fmla="*/ 3387 h 30"/>
              <a:gd name="T12" fmla="*/ 4025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a:moveTo>
                  <a:pt x="20" y="0"/>
                </a:moveTo>
                <a:lnTo>
                  <a:pt x="20" y="0"/>
                </a:lnTo>
                <a:lnTo>
                  <a:pt x="0" y="15"/>
                </a:lnTo>
                <a:lnTo>
                  <a:pt x="20" y="30"/>
                </a:lnTo>
                <a:lnTo>
                  <a:pt x="71" y="30"/>
                </a:lnTo>
                <a:lnTo>
                  <a:pt x="71" y="15"/>
                </a:lnTo>
                <a:lnTo>
                  <a:pt x="20" y="0"/>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92" name="Freeform 88"/>
          <p:cNvSpPr>
            <a:spLocks/>
          </p:cNvSpPr>
          <p:nvPr/>
        </p:nvSpPr>
        <p:spPr bwMode="auto">
          <a:xfrm>
            <a:off x="3024244" y="3251597"/>
            <a:ext cx="60017" cy="66675"/>
          </a:xfrm>
          <a:custGeom>
            <a:avLst/>
            <a:gdLst>
              <a:gd name="T0" fmla="*/ 20838 w 103"/>
              <a:gd name="T1" fmla="*/ 0 h 114"/>
              <a:gd name="T2" fmla="*/ 20838 w 103"/>
              <a:gd name="T3" fmla="*/ 0 h 114"/>
              <a:gd name="T4" fmla="*/ 20838 w 103"/>
              <a:gd name="T5" fmla="*/ 3119 h 114"/>
              <a:gd name="T6" fmla="*/ 17632 w 103"/>
              <a:gd name="T7" fmla="*/ 17936 h 114"/>
              <a:gd name="T8" fmla="*/ 20838 w 103"/>
              <a:gd name="T9" fmla="*/ 21835 h 114"/>
              <a:gd name="T10" fmla="*/ 17632 w 103"/>
              <a:gd name="T11" fmla="*/ 21835 h 114"/>
              <a:gd name="T12" fmla="*/ 7213 w 103"/>
              <a:gd name="T13" fmla="*/ 17936 h 114"/>
              <a:gd name="T14" fmla="*/ 0 w 103"/>
              <a:gd name="T15" fmla="*/ 12477 h 114"/>
              <a:gd name="T16" fmla="*/ 0 w 103"/>
              <a:gd name="T17" fmla="*/ 9358 h 114"/>
              <a:gd name="T18" fmla="*/ 14426 w 103"/>
              <a:gd name="T19" fmla="*/ 3119 h 114"/>
              <a:gd name="T20" fmla="*/ 20838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3" name="Freeform 89"/>
          <p:cNvSpPr>
            <a:spLocks/>
          </p:cNvSpPr>
          <p:nvPr/>
        </p:nvSpPr>
        <p:spPr bwMode="auto">
          <a:xfrm>
            <a:off x="3046172" y="3308747"/>
            <a:ext cx="49631" cy="47625"/>
          </a:xfrm>
          <a:custGeom>
            <a:avLst/>
            <a:gdLst>
              <a:gd name="T0" fmla="*/ 16477 w 87"/>
              <a:gd name="T1" fmla="*/ 15679 h 81"/>
              <a:gd name="T2" fmla="*/ 16477 w 87"/>
              <a:gd name="T3" fmla="*/ 15679 h 81"/>
              <a:gd name="T4" fmla="*/ 16477 w 87"/>
              <a:gd name="T5" fmla="*/ 9407 h 81"/>
              <a:gd name="T6" fmla="*/ 13339 w 87"/>
              <a:gd name="T7" fmla="*/ 6272 h 81"/>
              <a:gd name="T8" fmla="*/ 13339 w 87"/>
              <a:gd name="T9" fmla="*/ 3136 h 81"/>
              <a:gd name="T10" fmla="*/ 10200 w 87"/>
              <a:gd name="T11" fmla="*/ 3136 h 81"/>
              <a:gd name="T12" fmla="*/ 0 w 87"/>
              <a:gd name="T13" fmla="*/ 0 h 81"/>
              <a:gd name="T14" fmla="*/ 0 w 87"/>
              <a:gd name="T15" fmla="*/ 6272 h 81"/>
              <a:gd name="T16" fmla="*/ 3139 w 87"/>
              <a:gd name="T17" fmla="*/ 9407 h 81"/>
              <a:gd name="T18" fmla="*/ 6277 w 87"/>
              <a:gd name="T19" fmla="*/ 6272 h 81"/>
              <a:gd name="T20" fmla="*/ 10200 w 87"/>
              <a:gd name="T21" fmla="*/ 12543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4" name="Freeform 90"/>
          <p:cNvSpPr>
            <a:spLocks/>
          </p:cNvSpPr>
          <p:nvPr/>
        </p:nvSpPr>
        <p:spPr bwMode="auto">
          <a:xfrm>
            <a:off x="3095803" y="3337322"/>
            <a:ext cx="48476" cy="38100"/>
          </a:xfrm>
          <a:custGeom>
            <a:avLst/>
            <a:gdLst>
              <a:gd name="T0" fmla="*/ 0 w 84"/>
              <a:gd name="T1" fmla="*/ 6158 h 66"/>
              <a:gd name="T2" fmla="*/ 0 w 84"/>
              <a:gd name="T3" fmla="*/ 6158 h 66"/>
              <a:gd name="T4" fmla="*/ 9525 w 84"/>
              <a:gd name="T5" fmla="*/ 8467 h 66"/>
              <a:gd name="T6" fmla="*/ 9525 w 84"/>
              <a:gd name="T7" fmla="*/ 12315 h 66"/>
              <a:gd name="T8" fmla="*/ 14288 w 84"/>
              <a:gd name="T9" fmla="*/ 8467 h 66"/>
              <a:gd name="T10" fmla="*/ 9525 w 84"/>
              <a:gd name="T11" fmla="*/ 6158 h 66"/>
              <a:gd name="T12" fmla="*/ 16669 w 84"/>
              <a:gd name="T13" fmla="*/ 3079 h 66"/>
              <a:gd name="T14" fmla="*/ 14288 w 84"/>
              <a:gd name="T15" fmla="*/ 0 h 66"/>
              <a:gd name="T16" fmla="*/ 7144 w 84"/>
              <a:gd name="T17" fmla="*/ 3079 h 66"/>
              <a:gd name="T18" fmla="*/ 3969 w 84"/>
              <a:gd name="T19" fmla="*/ 3079 h 66"/>
              <a:gd name="T20" fmla="*/ 0 w 84"/>
              <a:gd name="T21" fmla="*/ 0 h 66"/>
              <a:gd name="T22" fmla="*/ 0 w 84"/>
              <a:gd name="T23" fmla="*/ 6158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5" name="Freeform 91"/>
          <p:cNvSpPr>
            <a:spLocks/>
          </p:cNvSpPr>
          <p:nvPr/>
        </p:nvSpPr>
        <p:spPr bwMode="auto">
          <a:xfrm>
            <a:off x="3145432" y="3337322"/>
            <a:ext cx="40397" cy="38100"/>
          </a:xfrm>
          <a:custGeom>
            <a:avLst/>
            <a:gdLst>
              <a:gd name="T0" fmla="*/ 10468 w 69"/>
              <a:gd name="T1" fmla="*/ 3079 h 66"/>
              <a:gd name="T2" fmla="*/ 10468 w 69"/>
              <a:gd name="T3" fmla="*/ 3079 h 66"/>
              <a:gd name="T4" fmla="*/ 14495 w 69"/>
              <a:gd name="T5" fmla="*/ 6158 h 66"/>
              <a:gd name="T6" fmla="*/ 10468 w 69"/>
              <a:gd name="T7" fmla="*/ 8467 h 66"/>
              <a:gd name="T8" fmla="*/ 10468 w 69"/>
              <a:gd name="T9" fmla="*/ 12315 h 66"/>
              <a:gd name="T10" fmla="*/ 7247 w 69"/>
              <a:gd name="T11" fmla="*/ 6158 h 66"/>
              <a:gd name="T12" fmla="*/ 0 w 69"/>
              <a:gd name="T13" fmla="*/ 3079 h 66"/>
              <a:gd name="T14" fmla="*/ 0 w 69"/>
              <a:gd name="T15" fmla="*/ 0 h 66"/>
              <a:gd name="T16" fmla="*/ 4026 w 69"/>
              <a:gd name="T17" fmla="*/ 0 h 66"/>
              <a:gd name="T18" fmla="*/ 7247 w 69"/>
              <a:gd name="T19" fmla="*/ 0 h 66"/>
              <a:gd name="T20" fmla="*/ 10468 w 69"/>
              <a:gd name="T21" fmla="*/ 307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6" name="Freeform 92"/>
          <p:cNvSpPr>
            <a:spLocks/>
          </p:cNvSpPr>
          <p:nvPr/>
        </p:nvSpPr>
        <p:spPr bwMode="auto">
          <a:xfrm>
            <a:off x="3135045" y="3337322"/>
            <a:ext cx="10388" cy="9525"/>
          </a:xfrm>
          <a:custGeom>
            <a:avLst/>
            <a:gdLst>
              <a:gd name="T0" fmla="*/ 4202 w 17"/>
              <a:gd name="T1" fmla="*/ 2822 h 18"/>
              <a:gd name="T2" fmla="*/ 4202 w 17"/>
              <a:gd name="T3" fmla="*/ 2822 h 18"/>
              <a:gd name="T4" fmla="*/ 4202 w 17"/>
              <a:gd name="T5" fmla="*/ 0 h 18"/>
              <a:gd name="T6" fmla="*/ 0 w 17"/>
              <a:gd name="T7" fmla="*/ 0 h 18"/>
              <a:gd name="T8" fmla="*/ 4202 w 17"/>
              <a:gd name="T9" fmla="*/ 28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18"/>
                </a:lnTo>
                <a:lnTo>
                  <a:pt x="17" y="0"/>
                </a:lnTo>
                <a:lnTo>
                  <a:pt x="0" y="0"/>
                </a:lnTo>
                <a:lnTo>
                  <a:pt x="17"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97" name="Freeform 93"/>
          <p:cNvSpPr>
            <a:spLocks/>
          </p:cNvSpPr>
          <p:nvPr/>
        </p:nvSpPr>
        <p:spPr bwMode="auto">
          <a:xfrm>
            <a:off x="6466012" y="3482579"/>
            <a:ext cx="158123" cy="133350"/>
          </a:xfrm>
          <a:custGeom>
            <a:avLst/>
            <a:gdLst>
              <a:gd name="T0" fmla="*/ 53779 w 275"/>
              <a:gd name="T1" fmla="*/ 12644 h 225"/>
              <a:gd name="T2" fmla="*/ 53779 w 275"/>
              <a:gd name="T3" fmla="*/ 12644 h 225"/>
              <a:gd name="T4" fmla="*/ 53779 w 275"/>
              <a:gd name="T5" fmla="*/ 25287 h 225"/>
              <a:gd name="T6" fmla="*/ 53779 w 275"/>
              <a:gd name="T7" fmla="*/ 44252 h 225"/>
              <a:gd name="T8" fmla="*/ 47452 w 275"/>
              <a:gd name="T9" fmla="*/ 37931 h 225"/>
              <a:gd name="T10" fmla="*/ 37171 w 275"/>
              <a:gd name="T11" fmla="*/ 41092 h 225"/>
              <a:gd name="T12" fmla="*/ 40334 w 275"/>
              <a:gd name="T13" fmla="*/ 34770 h 225"/>
              <a:gd name="T14" fmla="*/ 37171 w 275"/>
              <a:gd name="T15" fmla="*/ 28448 h 225"/>
              <a:gd name="T16" fmla="*/ 13445 w 275"/>
              <a:gd name="T17" fmla="*/ 15804 h 225"/>
              <a:gd name="T18" fmla="*/ 10281 w 275"/>
              <a:gd name="T19" fmla="*/ 18965 h 225"/>
              <a:gd name="T20" fmla="*/ 10281 w 275"/>
              <a:gd name="T21" fmla="*/ 15804 h 225"/>
              <a:gd name="T22" fmla="*/ 6327 w 275"/>
              <a:gd name="T23" fmla="*/ 12644 h 225"/>
              <a:gd name="T24" fmla="*/ 13445 w 275"/>
              <a:gd name="T25" fmla="*/ 12644 h 225"/>
              <a:gd name="T26" fmla="*/ 16608 w 275"/>
              <a:gd name="T27" fmla="*/ 9483 h 225"/>
              <a:gd name="T28" fmla="*/ 6327 w 275"/>
              <a:gd name="T29" fmla="*/ 9483 h 225"/>
              <a:gd name="T30" fmla="*/ 3163 w 275"/>
              <a:gd name="T31" fmla="*/ 6322 h 225"/>
              <a:gd name="T32" fmla="*/ 0 w 275"/>
              <a:gd name="T33" fmla="*/ 6322 h 225"/>
              <a:gd name="T34" fmla="*/ 6327 w 275"/>
              <a:gd name="T35" fmla="*/ 0 h 225"/>
              <a:gd name="T36" fmla="*/ 10281 w 275"/>
              <a:gd name="T37" fmla="*/ 0 h 225"/>
              <a:gd name="T38" fmla="*/ 16608 w 275"/>
              <a:gd name="T39" fmla="*/ 3161 h 225"/>
              <a:gd name="T40" fmla="*/ 16608 w 275"/>
              <a:gd name="T41" fmla="*/ 9483 h 225"/>
              <a:gd name="T42" fmla="*/ 22935 w 275"/>
              <a:gd name="T43" fmla="*/ 15804 h 225"/>
              <a:gd name="T44" fmla="*/ 30053 w 275"/>
              <a:gd name="T45" fmla="*/ 9483 h 225"/>
              <a:gd name="T46" fmla="*/ 37171 w 275"/>
              <a:gd name="T47" fmla="*/ 6322 h 225"/>
              <a:gd name="T48" fmla="*/ 53779 w 275"/>
              <a:gd name="T49" fmla="*/ 12644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98" name="Freeform 94"/>
          <p:cNvSpPr>
            <a:spLocks/>
          </p:cNvSpPr>
          <p:nvPr/>
        </p:nvSpPr>
        <p:spPr bwMode="auto">
          <a:xfrm>
            <a:off x="6624135" y="3520679"/>
            <a:ext cx="151198" cy="123825"/>
          </a:xfrm>
          <a:custGeom>
            <a:avLst/>
            <a:gdLst>
              <a:gd name="T0" fmla="*/ 0 w 261"/>
              <a:gd name="T1" fmla="*/ 31750 h 208"/>
              <a:gd name="T2" fmla="*/ 0 w 261"/>
              <a:gd name="T3" fmla="*/ 31750 h 208"/>
              <a:gd name="T4" fmla="*/ 0 w 261"/>
              <a:gd name="T5" fmla="*/ 12700 h 208"/>
              <a:gd name="T6" fmla="*/ 0 w 261"/>
              <a:gd name="T7" fmla="*/ 0 h 208"/>
              <a:gd name="T8" fmla="*/ 14342 w 261"/>
              <a:gd name="T9" fmla="*/ 3175 h 208"/>
              <a:gd name="T10" fmla="*/ 24701 w 261"/>
              <a:gd name="T11" fmla="*/ 9525 h 208"/>
              <a:gd name="T12" fmla="*/ 24701 w 261"/>
              <a:gd name="T13" fmla="*/ 12700 h 208"/>
              <a:gd name="T14" fmla="*/ 38246 w 261"/>
              <a:gd name="T15" fmla="*/ 19050 h 208"/>
              <a:gd name="T16" fmla="*/ 31872 w 261"/>
              <a:gd name="T17" fmla="*/ 22225 h 208"/>
              <a:gd name="T18" fmla="*/ 35059 w 261"/>
              <a:gd name="T19" fmla="*/ 22225 h 208"/>
              <a:gd name="T20" fmla="*/ 38246 w 261"/>
              <a:gd name="T21" fmla="*/ 24606 h 208"/>
              <a:gd name="T22" fmla="*/ 42230 w 261"/>
              <a:gd name="T23" fmla="*/ 31750 h 208"/>
              <a:gd name="T24" fmla="*/ 45417 w 261"/>
              <a:gd name="T25" fmla="*/ 31750 h 208"/>
              <a:gd name="T26" fmla="*/ 45417 w 261"/>
              <a:gd name="T27" fmla="*/ 34925 h 208"/>
              <a:gd name="T28" fmla="*/ 52588 w 261"/>
              <a:gd name="T29" fmla="*/ 38100 h 208"/>
              <a:gd name="T30" fmla="*/ 52588 w 261"/>
              <a:gd name="T31" fmla="*/ 41275 h 208"/>
              <a:gd name="T32" fmla="*/ 35059 w 261"/>
              <a:gd name="T33" fmla="*/ 38100 h 208"/>
              <a:gd name="T34" fmla="*/ 27888 w 261"/>
              <a:gd name="T35" fmla="*/ 24606 h 208"/>
              <a:gd name="T36" fmla="*/ 20717 w 261"/>
              <a:gd name="T37" fmla="*/ 24606 h 208"/>
              <a:gd name="T38" fmla="*/ 17529 w 261"/>
              <a:gd name="T39" fmla="*/ 24606 h 208"/>
              <a:gd name="T40" fmla="*/ 10358 w 261"/>
              <a:gd name="T41" fmla="*/ 28575 h 208"/>
              <a:gd name="T42" fmla="*/ 14342 w 261"/>
              <a:gd name="T43" fmla="*/ 31750 h 208"/>
              <a:gd name="T44" fmla="*/ 7171 w 261"/>
              <a:gd name="T45" fmla="*/ 31750 h 208"/>
              <a:gd name="T46" fmla="*/ 0 w 261"/>
              <a:gd name="T47" fmla="*/ 3175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99" name="Freeform 95"/>
          <p:cNvSpPr>
            <a:spLocks/>
          </p:cNvSpPr>
          <p:nvPr/>
        </p:nvSpPr>
        <p:spPr bwMode="auto">
          <a:xfrm>
            <a:off x="6184392" y="3644504"/>
            <a:ext cx="640571" cy="476250"/>
          </a:xfrm>
          <a:custGeom>
            <a:avLst/>
            <a:gdLst>
              <a:gd name="T0" fmla="*/ 11123 w 1109"/>
              <a:gd name="T1" fmla="*/ 127000 h 800"/>
              <a:gd name="T2" fmla="*/ 27806 w 1109"/>
              <a:gd name="T3" fmla="*/ 133350 h 800"/>
              <a:gd name="T4" fmla="*/ 55613 w 1109"/>
              <a:gd name="T5" fmla="*/ 123825 h 800"/>
              <a:gd name="T6" fmla="*/ 73091 w 1109"/>
              <a:gd name="T7" fmla="*/ 114300 h 800"/>
              <a:gd name="T8" fmla="*/ 114403 w 1109"/>
              <a:gd name="T9" fmla="*/ 117475 h 800"/>
              <a:gd name="T10" fmla="*/ 117581 w 1109"/>
              <a:gd name="T11" fmla="*/ 120650 h 800"/>
              <a:gd name="T12" fmla="*/ 135059 w 1109"/>
              <a:gd name="T13" fmla="*/ 117475 h 800"/>
              <a:gd name="T14" fmla="*/ 131087 w 1109"/>
              <a:gd name="T15" fmla="*/ 133350 h 800"/>
              <a:gd name="T16" fmla="*/ 135059 w 1109"/>
              <a:gd name="T17" fmla="*/ 127000 h 800"/>
              <a:gd name="T18" fmla="*/ 135059 w 1109"/>
              <a:gd name="T19" fmla="*/ 136525 h 800"/>
              <a:gd name="T20" fmla="*/ 145387 w 1109"/>
              <a:gd name="T21" fmla="*/ 142875 h 800"/>
              <a:gd name="T22" fmla="*/ 148565 w 1109"/>
              <a:gd name="T23" fmla="*/ 149225 h 800"/>
              <a:gd name="T24" fmla="*/ 162071 w 1109"/>
              <a:gd name="T25" fmla="*/ 152400 h 800"/>
              <a:gd name="T26" fmla="*/ 172399 w 1109"/>
              <a:gd name="T27" fmla="*/ 149225 h 800"/>
              <a:gd name="T28" fmla="*/ 176371 w 1109"/>
              <a:gd name="T29" fmla="*/ 152400 h 800"/>
              <a:gd name="T30" fmla="*/ 182727 w 1109"/>
              <a:gd name="T31" fmla="*/ 158750 h 800"/>
              <a:gd name="T32" fmla="*/ 200205 w 1109"/>
              <a:gd name="T33" fmla="*/ 149225 h 800"/>
              <a:gd name="T34" fmla="*/ 216889 w 1109"/>
              <a:gd name="T35" fmla="*/ 107950 h 800"/>
              <a:gd name="T36" fmla="*/ 216889 w 1109"/>
              <a:gd name="T37" fmla="*/ 79375 h 800"/>
              <a:gd name="T38" fmla="*/ 206561 w 1109"/>
              <a:gd name="T39" fmla="*/ 66675 h 800"/>
              <a:gd name="T40" fmla="*/ 200205 w 1109"/>
              <a:gd name="T41" fmla="*/ 57150 h 800"/>
              <a:gd name="T42" fmla="*/ 193055 w 1109"/>
              <a:gd name="T43" fmla="*/ 50006 h 800"/>
              <a:gd name="T44" fmla="*/ 179549 w 1109"/>
              <a:gd name="T45" fmla="*/ 31750 h 800"/>
              <a:gd name="T46" fmla="*/ 176371 w 1109"/>
              <a:gd name="T47" fmla="*/ 21431 h 800"/>
              <a:gd name="T48" fmla="*/ 166043 w 1109"/>
              <a:gd name="T49" fmla="*/ 19050 h 800"/>
              <a:gd name="T50" fmla="*/ 158893 w 1109"/>
              <a:gd name="T51" fmla="*/ 0 h 800"/>
              <a:gd name="T52" fmla="*/ 155715 w 1109"/>
              <a:gd name="T53" fmla="*/ 21431 h 800"/>
              <a:gd name="T54" fmla="*/ 145387 w 1109"/>
              <a:gd name="T55" fmla="*/ 34925 h 800"/>
              <a:gd name="T56" fmla="*/ 127909 w 1109"/>
              <a:gd name="T57" fmla="*/ 25400 h 800"/>
              <a:gd name="T58" fmla="*/ 120759 w 1109"/>
              <a:gd name="T59" fmla="*/ 21431 h 800"/>
              <a:gd name="T60" fmla="*/ 127909 w 1109"/>
              <a:gd name="T61" fmla="*/ 11906 h 800"/>
              <a:gd name="T62" fmla="*/ 127909 w 1109"/>
              <a:gd name="T63" fmla="*/ 6350 h 800"/>
              <a:gd name="T64" fmla="*/ 124731 w 1109"/>
              <a:gd name="T65" fmla="*/ 6350 h 800"/>
              <a:gd name="T66" fmla="*/ 103281 w 1109"/>
              <a:gd name="T67" fmla="*/ 2381 h 800"/>
              <a:gd name="T68" fmla="*/ 103281 w 1109"/>
              <a:gd name="T69" fmla="*/ 6350 h 800"/>
              <a:gd name="T70" fmla="*/ 92953 w 1109"/>
              <a:gd name="T71" fmla="*/ 9525 h 800"/>
              <a:gd name="T72" fmla="*/ 89775 w 1109"/>
              <a:gd name="T73" fmla="*/ 11906 h 800"/>
              <a:gd name="T74" fmla="*/ 89775 w 1109"/>
              <a:gd name="T75" fmla="*/ 21431 h 800"/>
              <a:gd name="T76" fmla="*/ 82624 w 1109"/>
              <a:gd name="T77" fmla="*/ 21431 h 800"/>
              <a:gd name="T78" fmla="*/ 79447 w 1109"/>
              <a:gd name="T79" fmla="*/ 15875 h 800"/>
              <a:gd name="T80" fmla="*/ 69119 w 1109"/>
              <a:gd name="T81" fmla="*/ 19050 h 800"/>
              <a:gd name="T82" fmla="*/ 62763 w 1109"/>
              <a:gd name="T83" fmla="*/ 28575 h 800"/>
              <a:gd name="T84" fmla="*/ 55613 w 1109"/>
              <a:gd name="T85" fmla="*/ 28575 h 800"/>
              <a:gd name="T86" fmla="*/ 55613 w 1109"/>
              <a:gd name="T87" fmla="*/ 34925 h 800"/>
              <a:gd name="T88" fmla="*/ 48462 w 1109"/>
              <a:gd name="T89" fmla="*/ 34925 h 800"/>
              <a:gd name="T90" fmla="*/ 42107 w 1109"/>
              <a:gd name="T91" fmla="*/ 44450 h 800"/>
              <a:gd name="T92" fmla="*/ 7150 w 1109"/>
              <a:gd name="T93" fmla="*/ 60325 h 800"/>
              <a:gd name="T94" fmla="*/ 3972 w 1109"/>
              <a:gd name="T95" fmla="*/ 60325 h 800"/>
              <a:gd name="T96" fmla="*/ 0 w 1109"/>
              <a:gd name="T97" fmla="*/ 66675 h 800"/>
              <a:gd name="T98" fmla="*/ 3972 w 1109"/>
              <a:gd name="T99" fmla="*/ 76200 h 800"/>
              <a:gd name="T100" fmla="*/ 0 w 1109"/>
              <a:gd name="T101" fmla="*/ 79375 h 800"/>
              <a:gd name="T102" fmla="*/ 14300 w 1109"/>
              <a:gd name="T103" fmla="*/ 111125 h 800"/>
              <a:gd name="T104" fmla="*/ 11123 w 1109"/>
              <a:gd name="T105" fmla="*/ 123825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0" name="Freeform 96"/>
          <p:cNvSpPr>
            <a:spLocks/>
          </p:cNvSpPr>
          <p:nvPr/>
        </p:nvSpPr>
        <p:spPr bwMode="auto">
          <a:xfrm>
            <a:off x="6454469" y="3654029"/>
            <a:ext cx="19622" cy="9525"/>
          </a:xfrm>
          <a:custGeom>
            <a:avLst/>
            <a:gdLst>
              <a:gd name="T0" fmla="*/ 0 w 35"/>
              <a:gd name="T1" fmla="*/ 2988 h 17"/>
              <a:gd name="T2" fmla="*/ 0 w 35"/>
              <a:gd name="T3" fmla="*/ 2988 h 17"/>
              <a:gd name="T4" fmla="*/ 3084 w 35"/>
              <a:gd name="T5" fmla="*/ 2988 h 17"/>
              <a:gd name="T6" fmla="*/ 6169 w 35"/>
              <a:gd name="T7" fmla="*/ 0 h 17"/>
              <a:gd name="T8" fmla="*/ 0 w 35"/>
              <a:gd name="T9" fmla="*/ 0 h 17"/>
              <a:gd name="T10" fmla="*/ 0 w 35"/>
              <a:gd name="T11" fmla="*/ 2988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17"/>
                </a:moveTo>
                <a:lnTo>
                  <a:pt x="0" y="17"/>
                </a:lnTo>
                <a:lnTo>
                  <a:pt x="17" y="17"/>
                </a:lnTo>
                <a:lnTo>
                  <a:pt x="35" y="0"/>
                </a:lnTo>
                <a:lnTo>
                  <a:pt x="0" y="0"/>
                </a:lnTo>
                <a:lnTo>
                  <a:pt x="0" y="17"/>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01" name="Freeform 97"/>
          <p:cNvSpPr>
            <a:spLocks/>
          </p:cNvSpPr>
          <p:nvPr/>
        </p:nvSpPr>
        <p:spPr bwMode="auto">
          <a:xfrm>
            <a:off x="6554883" y="4052888"/>
            <a:ext cx="19622" cy="10716"/>
          </a:xfrm>
          <a:custGeom>
            <a:avLst/>
            <a:gdLst>
              <a:gd name="T0" fmla="*/ 0 w 33"/>
              <a:gd name="T1" fmla="*/ 0 h 17"/>
              <a:gd name="T2" fmla="*/ 0 w 33"/>
              <a:gd name="T3" fmla="*/ 0 h 17"/>
              <a:gd name="T4" fmla="*/ 7360 w 33"/>
              <a:gd name="T5" fmla="*/ 4202 h 17"/>
              <a:gd name="T6" fmla="*/ 7360 w 33"/>
              <a:gd name="T7" fmla="*/ 0 h 17"/>
              <a:gd name="T8" fmla="*/ 4089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0"/>
                </a:moveTo>
                <a:lnTo>
                  <a:pt x="0" y="0"/>
                </a:lnTo>
                <a:lnTo>
                  <a:pt x="33" y="17"/>
                </a:lnTo>
                <a:lnTo>
                  <a:pt x="33" y="0"/>
                </a:lnTo>
                <a:lnTo>
                  <a:pt x="17"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2" name="Freeform 98"/>
          <p:cNvSpPr>
            <a:spLocks/>
          </p:cNvSpPr>
          <p:nvPr/>
        </p:nvSpPr>
        <p:spPr bwMode="auto">
          <a:xfrm>
            <a:off x="6682998" y="4149329"/>
            <a:ext cx="61172" cy="57150"/>
          </a:xfrm>
          <a:custGeom>
            <a:avLst/>
            <a:gdLst>
              <a:gd name="T0" fmla="*/ 0 w 105"/>
              <a:gd name="T1" fmla="*/ 0 h 96"/>
              <a:gd name="T2" fmla="*/ 0 w 105"/>
              <a:gd name="T3" fmla="*/ 0 h 96"/>
              <a:gd name="T4" fmla="*/ 4007 w 105"/>
              <a:gd name="T5" fmla="*/ 15875 h 96"/>
              <a:gd name="T6" fmla="*/ 11218 w 105"/>
              <a:gd name="T7" fmla="*/ 19050 h 96"/>
              <a:gd name="T8" fmla="*/ 14424 w 105"/>
              <a:gd name="T9" fmla="*/ 11906 h 96"/>
              <a:gd name="T10" fmla="*/ 17629 w 105"/>
              <a:gd name="T11" fmla="*/ 15875 h 96"/>
              <a:gd name="T12" fmla="*/ 21635 w 105"/>
              <a:gd name="T13" fmla="*/ 0 h 96"/>
              <a:gd name="T14" fmla="*/ 17629 w 105"/>
              <a:gd name="T15" fmla="*/ 0 h 96"/>
              <a:gd name="T16" fmla="*/ 7212 w 105"/>
              <a:gd name="T17" fmla="*/ 2381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a:moveTo>
                  <a:pt x="0" y="0"/>
                </a:moveTo>
                <a:lnTo>
                  <a:pt x="0" y="0"/>
                </a:lnTo>
                <a:lnTo>
                  <a:pt x="19" y="79"/>
                </a:lnTo>
                <a:lnTo>
                  <a:pt x="53" y="96"/>
                </a:lnTo>
                <a:lnTo>
                  <a:pt x="71" y="63"/>
                </a:lnTo>
                <a:lnTo>
                  <a:pt x="88" y="79"/>
                </a:lnTo>
                <a:lnTo>
                  <a:pt x="105" y="0"/>
                </a:lnTo>
                <a:lnTo>
                  <a:pt x="88" y="0"/>
                </a:lnTo>
                <a:lnTo>
                  <a:pt x="36" y="15"/>
                </a:lnTo>
                <a:lnTo>
                  <a:pt x="0"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3" name="Freeform 99"/>
          <p:cNvSpPr>
            <a:spLocks/>
          </p:cNvSpPr>
          <p:nvPr/>
        </p:nvSpPr>
        <p:spPr bwMode="auto">
          <a:xfrm>
            <a:off x="7122740" y="4035030"/>
            <a:ext cx="91181" cy="132160"/>
          </a:xfrm>
          <a:custGeom>
            <a:avLst/>
            <a:gdLst>
              <a:gd name="T0" fmla="*/ 7189 w 157"/>
              <a:gd name="T1" fmla="*/ 28447 h 223"/>
              <a:gd name="T2" fmla="*/ 7189 w 157"/>
              <a:gd name="T3" fmla="*/ 28447 h 223"/>
              <a:gd name="T4" fmla="*/ 14379 w 157"/>
              <a:gd name="T5" fmla="*/ 30818 h 223"/>
              <a:gd name="T6" fmla="*/ 10385 w 157"/>
              <a:gd name="T7" fmla="*/ 40300 h 223"/>
              <a:gd name="T8" fmla="*/ 14379 w 157"/>
              <a:gd name="T9" fmla="*/ 43461 h 223"/>
              <a:gd name="T10" fmla="*/ 17574 w 157"/>
              <a:gd name="T11" fmla="*/ 40300 h 223"/>
              <a:gd name="T12" fmla="*/ 24763 w 157"/>
              <a:gd name="T13" fmla="*/ 28447 h 223"/>
              <a:gd name="T14" fmla="*/ 27958 w 157"/>
              <a:gd name="T15" fmla="*/ 28447 h 223"/>
              <a:gd name="T16" fmla="*/ 31952 w 157"/>
              <a:gd name="T17" fmla="*/ 24496 h 223"/>
              <a:gd name="T18" fmla="*/ 31952 w 157"/>
              <a:gd name="T19" fmla="*/ 18965 h 223"/>
              <a:gd name="T20" fmla="*/ 27958 w 157"/>
              <a:gd name="T21" fmla="*/ 15014 h 223"/>
              <a:gd name="T22" fmla="*/ 24763 w 157"/>
              <a:gd name="T23" fmla="*/ 18965 h 223"/>
              <a:gd name="T24" fmla="*/ 17574 w 157"/>
              <a:gd name="T25" fmla="*/ 18965 h 223"/>
              <a:gd name="T26" fmla="*/ 17574 w 157"/>
              <a:gd name="T27" fmla="*/ 11853 h 223"/>
              <a:gd name="T28" fmla="*/ 14379 w 157"/>
              <a:gd name="T29" fmla="*/ 11853 h 223"/>
              <a:gd name="T30" fmla="*/ 14379 w 157"/>
              <a:gd name="T31" fmla="*/ 15014 h 223"/>
              <a:gd name="T32" fmla="*/ 10385 w 157"/>
              <a:gd name="T33" fmla="*/ 11853 h 223"/>
              <a:gd name="T34" fmla="*/ 10385 w 157"/>
              <a:gd name="T35" fmla="*/ 2371 h 223"/>
              <a:gd name="T36" fmla="*/ 0 w 157"/>
              <a:gd name="T37" fmla="*/ 0 h 223"/>
              <a:gd name="T38" fmla="*/ 10385 w 157"/>
              <a:gd name="T39" fmla="*/ 11853 h 223"/>
              <a:gd name="T40" fmla="*/ 10385 w 157"/>
              <a:gd name="T41" fmla="*/ 24496 h 223"/>
              <a:gd name="T42" fmla="*/ 7189 w 157"/>
              <a:gd name="T43" fmla="*/ 284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4" name="Freeform 100"/>
          <p:cNvSpPr>
            <a:spLocks/>
          </p:cNvSpPr>
          <p:nvPr/>
        </p:nvSpPr>
        <p:spPr bwMode="auto">
          <a:xfrm>
            <a:off x="7023480" y="4149329"/>
            <a:ext cx="129269" cy="123825"/>
          </a:xfrm>
          <a:custGeom>
            <a:avLst/>
            <a:gdLst>
              <a:gd name="T0" fmla="*/ 0 w 223"/>
              <a:gd name="T1" fmla="*/ 35094 h 207"/>
              <a:gd name="T2" fmla="*/ 0 w 223"/>
              <a:gd name="T3" fmla="*/ 35094 h 207"/>
              <a:gd name="T4" fmla="*/ 3987 w 223"/>
              <a:gd name="T5" fmla="*/ 38284 h 207"/>
              <a:gd name="T6" fmla="*/ 7176 w 223"/>
              <a:gd name="T7" fmla="*/ 38284 h 207"/>
              <a:gd name="T8" fmla="*/ 14352 w 223"/>
              <a:gd name="T9" fmla="*/ 41474 h 207"/>
              <a:gd name="T10" fmla="*/ 20730 w 223"/>
              <a:gd name="T11" fmla="*/ 38284 h 207"/>
              <a:gd name="T12" fmla="*/ 24717 w 223"/>
              <a:gd name="T13" fmla="*/ 31903 h 207"/>
              <a:gd name="T14" fmla="*/ 27906 w 223"/>
              <a:gd name="T15" fmla="*/ 25523 h 207"/>
              <a:gd name="T16" fmla="*/ 34284 w 223"/>
              <a:gd name="T17" fmla="*/ 19142 h 207"/>
              <a:gd name="T18" fmla="*/ 37474 w 223"/>
              <a:gd name="T19" fmla="*/ 19142 h 207"/>
              <a:gd name="T20" fmla="*/ 34284 w 223"/>
              <a:gd name="T21" fmla="*/ 15952 h 207"/>
              <a:gd name="T22" fmla="*/ 44649 w 223"/>
              <a:gd name="T23" fmla="*/ 6381 h 207"/>
              <a:gd name="T24" fmla="*/ 44649 w 223"/>
              <a:gd name="T25" fmla="*/ 3190 h 207"/>
              <a:gd name="T26" fmla="*/ 41460 w 223"/>
              <a:gd name="T27" fmla="*/ 3190 h 207"/>
              <a:gd name="T28" fmla="*/ 41460 w 223"/>
              <a:gd name="T29" fmla="*/ 0 h 207"/>
              <a:gd name="T30" fmla="*/ 37474 w 223"/>
              <a:gd name="T31" fmla="*/ 3190 h 207"/>
              <a:gd name="T32" fmla="*/ 37474 w 223"/>
              <a:gd name="T33" fmla="*/ 0 h 207"/>
              <a:gd name="T34" fmla="*/ 34284 w 223"/>
              <a:gd name="T35" fmla="*/ 0 h 207"/>
              <a:gd name="T36" fmla="*/ 31095 w 223"/>
              <a:gd name="T37" fmla="*/ 0 h 207"/>
              <a:gd name="T38" fmla="*/ 31095 w 223"/>
              <a:gd name="T39" fmla="*/ 6381 h 207"/>
              <a:gd name="T40" fmla="*/ 27906 w 223"/>
              <a:gd name="T41" fmla="*/ 6381 h 207"/>
              <a:gd name="T42" fmla="*/ 24717 w 223"/>
              <a:gd name="T43" fmla="*/ 12761 h 207"/>
              <a:gd name="T44" fmla="*/ 10365 w 223"/>
              <a:gd name="T45" fmla="*/ 22332 h 207"/>
              <a:gd name="T46" fmla="*/ 0 w 223"/>
              <a:gd name="T47" fmla="*/ 3509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5" name="Freeform 101"/>
          <p:cNvSpPr>
            <a:spLocks/>
          </p:cNvSpPr>
          <p:nvPr/>
        </p:nvSpPr>
        <p:spPr bwMode="auto">
          <a:xfrm>
            <a:off x="6862535" y="4273155"/>
            <a:ext cx="10388" cy="8335"/>
          </a:xfrm>
          <a:custGeom>
            <a:avLst/>
            <a:gdLst>
              <a:gd name="T0" fmla="*/ 0 w 19"/>
              <a:gd name="T1" fmla="*/ 2223 h 15"/>
              <a:gd name="T2" fmla="*/ 0 w 19"/>
              <a:gd name="T3" fmla="*/ 2223 h 15"/>
              <a:gd name="T4" fmla="*/ 3008 w 19"/>
              <a:gd name="T5" fmla="*/ 2223 h 15"/>
              <a:gd name="T6" fmla="*/ 3008 w 19"/>
              <a:gd name="T7" fmla="*/ 0 h 15"/>
              <a:gd name="T8" fmla="*/ 0 w 19"/>
              <a:gd name="T9" fmla="*/ 2223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5"/>
                </a:moveTo>
                <a:lnTo>
                  <a:pt x="0" y="15"/>
                </a:lnTo>
                <a:lnTo>
                  <a:pt x="19" y="15"/>
                </a:lnTo>
                <a:lnTo>
                  <a:pt x="19" y="0"/>
                </a:lnTo>
                <a:lnTo>
                  <a:pt x="0" y="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06" name="Freeform 102"/>
          <p:cNvSpPr>
            <a:spLocks/>
          </p:cNvSpPr>
          <p:nvPr/>
        </p:nvSpPr>
        <p:spPr bwMode="auto">
          <a:xfrm>
            <a:off x="6234020" y="3606404"/>
            <a:ext cx="120035" cy="9525"/>
          </a:xfrm>
          <a:custGeom>
            <a:avLst/>
            <a:gdLst>
              <a:gd name="T0" fmla="*/ 0 w 208"/>
              <a:gd name="T1" fmla="*/ 3175 h 16"/>
              <a:gd name="T2" fmla="*/ 0 w 208"/>
              <a:gd name="T3" fmla="*/ 3175 h 16"/>
              <a:gd name="T4" fmla="*/ 3969 w 208"/>
              <a:gd name="T5" fmla="*/ 3175 h 16"/>
              <a:gd name="T6" fmla="*/ 17463 w 208"/>
              <a:gd name="T7" fmla="*/ 0 h 16"/>
              <a:gd name="T8" fmla="*/ 30956 w 208"/>
              <a:gd name="T9" fmla="*/ 3175 h 16"/>
              <a:gd name="T10" fmla="*/ 41275 w 208"/>
              <a:gd name="T11" fmla="*/ 0 h 16"/>
              <a:gd name="T12" fmla="*/ 34925 w 208"/>
              <a:gd name="T13" fmla="*/ 0 h 16"/>
              <a:gd name="T14" fmla="*/ 23812 w 208"/>
              <a:gd name="T15" fmla="*/ 0 h 16"/>
              <a:gd name="T16" fmla="*/ 17463 w 208"/>
              <a:gd name="T17" fmla="*/ 0 h 16"/>
              <a:gd name="T18" fmla="*/ 7144 w 208"/>
              <a:gd name="T19" fmla="*/ 0 h 16"/>
              <a:gd name="T20" fmla="*/ 10319 w 208"/>
              <a:gd name="T21" fmla="*/ 0 h 16"/>
              <a:gd name="T22" fmla="*/ 0 w 208"/>
              <a:gd name="T23" fmla="*/ 0 h 16"/>
              <a:gd name="T24" fmla="*/ 0 w 208"/>
              <a:gd name="T25" fmla="*/ 3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07" name="Freeform 103"/>
          <p:cNvSpPr>
            <a:spLocks/>
          </p:cNvSpPr>
          <p:nvPr/>
        </p:nvSpPr>
        <p:spPr bwMode="auto">
          <a:xfrm>
            <a:off x="6275571" y="3625454"/>
            <a:ext cx="30009" cy="9525"/>
          </a:xfrm>
          <a:custGeom>
            <a:avLst/>
            <a:gdLst>
              <a:gd name="T0" fmla="*/ 0 w 52"/>
              <a:gd name="T1" fmla="*/ 0 h 17"/>
              <a:gd name="T2" fmla="*/ 0 w 52"/>
              <a:gd name="T3" fmla="*/ 0 h 17"/>
              <a:gd name="T4" fmla="*/ 7144 w 52"/>
              <a:gd name="T5" fmla="*/ 2988 h 17"/>
              <a:gd name="T6" fmla="*/ 10319 w 52"/>
              <a:gd name="T7" fmla="*/ 2988 h 17"/>
              <a:gd name="T8" fmla="*/ 71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0" y="0"/>
                </a:moveTo>
                <a:lnTo>
                  <a:pt x="0" y="0"/>
                </a:lnTo>
                <a:lnTo>
                  <a:pt x="35" y="17"/>
                </a:lnTo>
                <a:lnTo>
                  <a:pt x="52" y="17"/>
                </a:lnTo>
                <a:lnTo>
                  <a:pt x="35"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08" name="Freeform 104"/>
          <p:cNvSpPr>
            <a:spLocks/>
          </p:cNvSpPr>
          <p:nvPr/>
        </p:nvSpPr>
        <p:spPr bwMode="auto">
          <a:xfrm>
            <a:off x="6344822" y="3606404"/>
            <a:ext cx="60017" cy="28575"/>
          </a:xfrm>
          <a:custGeom>
            <a:avLst/>
            <a:gdLst>
              <a:gd name="T0" fmla="*/ 0 w 104"/>
              <a:gd name="T1" fmla="*/ 9525 h 48"/>
              <a:gd name="T2" fmla="*/ 0 w 104"/>
              <a:gd name="T3" fmla="*/ 9525 h 48"/>
              <a:gd name="T4" fmla="*/ 7144 w 104"/>
              <a:gd name="T5" fmla="*/ 9525 h 48"/>
              <a:gd name="T6" fmla="*/ 20638 w 104"/>
              <a:gd name="T7" fmla="*/ 0 h 48"/>
              <a:gd name="T8" fmla="*/ 10319 w 104"/>
              <a:gd name="T9" fmla="*/ 0 h 48"/>
              <a:gd name="T10" fmla="*/ 3969 w 104"/>
              <a:gd name="T11" fmla="*/ 5556 h 48"/>
              <a:gd name="T12" fmla="*/ 0 w 104"/>
              <a:gd name="T13" fmla="*/ 9525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a:moveTo>
                  <a:pt x="0" y="48"/>
                </a:moveTo>
                <a:lnTo>
                  <a:pt x="0" y="48"/>
                </a:lnTo>
                <a:lnTo>
                  <a:pt x="35" y="48"/>
                </a:lnTo>
                <a:lnTo>
                  <a:pt x="104" y="0"/>
                </a:lnTo>
                <a:lnTo>
                  <a:pt x="52" y="0"/>
                </a:lnTo>
                <a:lnTo>
                  <a:pt x="17" y="31"/>
                </a:lnTo>
                <a:lnTo>
                  <a:pt x="0" y="48"/>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09" name="Freeform 105"/>
          <p:cNvSpPr>
            <a:spLocks/>
          </p:cNvSpPr>
          <p:nvPr/>
        </p:nvSpPr>
        <p:spPr bwMode="auto">
          <a:xfrm>
            <a:off x="6514488" y="3558779"/>
            <a:ext cx="11542" cy="28575"/>
          </a:xfrm>
          <a:custGeom>
            <a:avLst/>
            <a:gdLst>
              <a:gd name="T0" fmla="*/ 0 w 19"/>
              <a:gd name="T1" fmla="*/ 9525 h 48"/>
              <a:gd name="T2" fmla="*/ 0 w 19"/>
              <a:gd name="T3" fmla="*/ 9525 h 48"/>
              <a:gd name="T4" fmla="*/ 4178 w 19"/>
              <a:gd name="T5" fmla="*/ 2381 h 48"/>
              <a:gd name="T6" fmla="*/ 4178 w 19"/>
              <a:gd name="T7" fmla="*/ 0 h 48"/>
              <a:gd name="T8" fmla="*/ 0 w 19"/>
              <a:gd name="T9" fmla="*/ 9525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0" y="48"/>
                </a:moveTo>
                <a:lnTo>
                  <a:pt x="0" y="48"/>
                </a:lnTo>
                <a:lnTo>
                  <a:pt x="19" y="15"/>
                </a:lnTo>
                <a:lnTo>
                  <a:pt x="19" y="0"/>
                </a:lnTo>
                <a:lnTo>
                  <a:pt x="0" y="48"/>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0" name="Freeform 106"/>
          <p:cNvSpPr>
            <a:spLocks/>
          </p:cNvSpPr>
          <p:nvPr/>
        </p:nvSpPr>
        <p:spPr bwMode="auto">
          <a:xfrm>
            <a:off x="6275571" y="3454004"/>
            <a:ext cx="99260" cy="114300"/>
          </a:xfrm>
          <a:custGeom>
            <a:avLst/>
            <a:gdLst>
              <a:gd name="T0" fmla="*/ 0 w 173"/>
              <a:gd name="T1" fmla="*/ 22225 h 192"/>
              <a:gd name="T2" fmla="*/ 0 w 173"/>
              <a:gd name="T3" fmla="*/ 22225 h 192"/>
              <a:gd name="T4" fmla="*/ 0 w 173"/>
              <a:gd name="T5" fmla="*/ 26194 h 192"/>
              <a:gd name="T6" fmla="*/ 3157 w 173"/>
              <a:gd name="T7" fmla="*/ 26194 h 192"/>
              <a:gd name="T8" fmla="*/ 3157 w 173"/>
              <a:gd name="T9" fmla="*/ 28575 h 192"/>
              <a:gd name="T10" fmla="*/ 3157 w 173"/>
              <a:gd name="T11" fmla="*/ 38100 h 192"/>
              <a:gd name="T12" fmla="*/ 6313 w 173"/>
              <a:gd name="T13" fmla="*/ 35719 h 192"/>
              <a:gd name="T14" fmla="*/ 6313 w 173"/>
              <a:gd name="T15" fmla="*/ 26194 h 192"/>
              <a:gd name="T16" fmla="*/ 10259 w 173"/>
              <a:gd name="T17" fmla="*/ 22225 h 192"/>
              <a:gd name="T18" fmla="*/ 13416 w 173"/>
              <a:gd name="T19" fmla="*/ 22225 h 192"/>
              <a:gd name="T20" fmla="*/ 10259 w 173"/>
              <a:gd name="T21" fmla="*/ 26194 h 192"/>
              <a:gd name="T22" fmla="*/ 13416 w 173"/>
              <a:gd name="T23" fmla="*/ 28575 h 192"/>
              <a:gd name="T24" fmla="*/ 13416 w 173"/>
              <a:gd name="T25" fmla="*/ 32544 h 192"/>
              <a:gd name="T26" fmla="*/ 20518 w 173"/>
              <a:gd name="T27" fmla="*/ 32544 h 192"/>
              <a:gd name="T28" fmla="*/ 20518 w 173"/>
              <a:gd name="T29" fmla="*/ 38100 h 192"/>
              <a:gd name="T30" fmla="*/ 23675 w 173"/>
              <a:gd name="T31" fmla="*/ 35719 h 192"/>
              <a:gd name="T32" fmla="*/ 23675 w 173"/>
              <a:gd name="T33" fmla="*/ 32544 h 192"/>
              <a:gd name="T34" fmla="*/ 16572 w 173"/>
              <a:gd name="T35" fmla="*/ 26194 h 192"/>
              <a:gd name="T36" fmla="*/ 20518 w 173"/>
              <a:gd name="T37" fmla="*/ 26194 h 192"/>
              <a:gd name="T38" fmla="*/ 13416 w 173"/>
              <a:gd name="T39" fmla="*/ 19050 h 192"/>
              <a:gd name="T40" fmla="*/ 20518 w 173"/>
              <a:gd name="T41" fmla="*/ 13494 h 192"/>
              <a:gd name="T42" fmla="*/ 23675 w 173"/>
              <a:gd name="T43" fmla="*/ 13494 h 192"/>
              <a:gd name="T44" fmla="*/ 10259 w 173"/>
              <a:gd name="T45" fmla="*/ 16669 h 192"/>
              <a:gd name="T46" fmla="*/ 6313 w 173"/>
              <a:gd name="T47" fmla="*/ 13494 h 192"/>
              <a:gd name="T48" fmla="*/ 6313 w 173"/>
              <a:gd name="T49" fmla="*/ 9525 h 192"/>
              <a:gd name="T50" fmla="*/ 10259 w 173"/>
              <a:gd name="T51" fmla="*/ 7144 h 192"/>
              <a:gd name="T52" fmla="*/ 30777 w 173"/>
              <a:gd name="T53" fmla="*/ 7144 h 192"/>
              <a:gd name="T54" fmla="*/ 33934 w 173"/>
              <a:gd name="T55" fmla="*/ 0 h 192"/>
              <a:gd name="T56" fmla="*/ 26832 w 173"/>
              <a:gd name="T57" fmla="*/ 3969 h 192"/>
              <a:gd name="T58" fmla="*/ 20518 w 173"/>
              <a:gd name="T59" fmla="*/ 7144 h 192"/>
              <a:gd name="T60" fmla="*/ 10259 w 173"/>
              <a:gd name="T61" fmla="*/ 3969 h 192"/>
              <a:gd name="T62" fmla="*/ 10259 w 173"/>
              <a:gd name="T63" fmla="*/ 7144 h 192"/>
              <a:gd name="T64" fmla="*/ 6313 w 173"/>
              <a:gd name="T65" fmla="*/ 7144 h 192"/>
              <a:gd name="T66" fmla="*/ 6313 w 173"/>
              <a:gd name="T67" fmla="*/ 13494 h 192"/>
              <a:gd name="T68" fmla="*/ 0 w 173"/>
              <a:gd name="T69" fmla="*/ 22225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1" name="Freeform 107"/>
          <p:cNvSpPr>
            <a:spLocks/>
          </p:cNvSpPr>
          <p:nvPr/>
        </p:nvSpPr>
        <p:spPr bwMode="auto">
          <a:xfrm>
            <a:off x="6404839" y="3444479"/>
            <a:ext cx="19622" cy="47625"/>
          </a:xfrm>
          <a:custGeom>
            <a:avLst/>
            <a:gdLst>
              <a:gd name="T0" fmla="*/ 0 w 34"/>
              <a:gd name="T1" fmla="*/ 6272 h 81"/>
              <a:gd name="T2" fmla="*/ 0 w 34"/>
              <a:gd name="T3" fmla="*/ 6272 h 81"/>
              <a:gd name="T4" fmla="*/ 3175 w 34"/>
              <a:gd name="T5" fmla="*/ 11759 h 81"/>
              <a:gd name="T6" fmla="*/ 7144 w 34"/>
              <a:gd name="T7" fmla="*/ 15679 h 81"/>
              <a:gd name="T8" fmla="*/ 3175 w 34"/>
              <a:gd name="T9" fmla="*/ 11759 h 81"/>
              <a:gd name="T10" fmla="*/ 3175 w 34"/>
              <a:gd name="T11" fmla="*/ 9407 h 81"/>
              <a:gd name="T12" fmla="*/ 7144 w 34"/>
              <a:gd name="T13" fmla="*/ 9407 h 81"/>
              <a:gd name="T14" fmla="*/ 7144 w 34"/>
              <a:gd name="T15" fmla="*/ 6272 h 81"/>
              <a:gd name="T16" fmla="*/ 7144 w 34"/>
              <a:gd name="T17" fmla="*/ 2352 h 81"/>
              <a:gd name="T18" fmla="*/ 7144 w 34"/>
              <a:gd name="T19" fmla="*/ 6272 h 81"/>
              <a:gd name="T20" fmla="*/ 3175 w 34"/>
              <a:gd name="T21" fmla="*/ 0 h 81"/>
              <a:gd name="T22" fmla="*/ 0 w 34"/>
              <a:gd name="T23" fmla="*/ 627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2" name="Freeform 108"/>
          <p:cNvSpPr>
            <a:spLocks/>
          </p:cNvSpPr>
          <p:nvPr/>
        </p:nvSpPr>
        <p:spPr bwMode="auto">
          <a:xfrm>
            <a:off x="6385218" y="3530204"/>
            <a:ext cx="19622" cy="9525"/>
          </a:xfrm>
          <a:custGeom>
            <a:avLst/>
            <a:gdLst>
              <a:gd name="T0" fmla="*/ 0 w 35"/>
              <a:gd name="T1" fmla="*/ 0 h 15"/>
              <a:gd name="T2" fmla="*/ 0 w 35"/>
              <a:gd name="T3" fmla="*/ 0 h 15"/>
              <a:gd name="T4" fmla="*/ 6169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35" y="15"/>
                </a:lnTo>
                <a:lnTo>
                  <a:pt x="35"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3" name="Freeform 109"/>
          <p:cNvSpPr>
            <a:spLocks/>
          </p:cNvSpPr>
          <p:nvPr/>
        </p:nvSpPr>
        <p:spPr bwMode="auto">
          <a:xfrm>
            <a:off x="6415227" y="3520679"/>
            <a:ext cx="49631" cy="19050"/>
          </a:xfrm>
          <a:custGeom>
            <a:avLst/>
            <a:gdLst>
              <a:gd name="T0" fmla="*/ 0 w 86"/>
              <a:gd name="T1" fmla="*/ 3277 h 31"/>
              <a:gd name="T2" fmla="*/ 0 w 86"/>
              <a:gd name="T3" fmla="*/ 3277 h 31"/>
              <a:gd name="T4" fmla="*/ 17463 w 86"/>
              <a:gd name="T5" fmla="*/ 6555 h 31"/>
              <a:gd name="T6" fmla="*/ 14288 w 86"/>
              <a:gd name="T7" fmla="*/ 3277 h 31"/>
              <a:gd name="T8" fmla="*/ 10319 w 86"/>
              <a:gd name="T9" fmla="*/ 0 h 31"/>
              <a:gd name="T10" fmla="*/ 3969 w 86"/>
              <a:gd name="T11" fmla="*/ 0 h 31"/>
              <a:gd name="T12" fmla="*/ 0 w 86"/>
              <a:gd name="T13" fmla="*/ 3277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a:moveTo>
                  <a:pt x="0" y="16"/>
                </a:moveTo>
                <a:lnTo>
                  <a:pt x="0" y="16"/>
                </a:lnTo>
                <a:lnTo>
                  <a:pt x="86" y="31"/>
                </a:lnTo>
                <a:lnTo>
                  <a:pt x="69" y="16"/>
                </a:lnTo>
                <a:lnTo>
                  <a:pt x="52" y="0"/>
                </a:lnTo>
                <a:lnTo>
                  <a:pt x="17" y="0"/>
                </a:lnTo>
                <a:lnTo>
                  <a:pt x="0" y="16"/>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4" name="Freeform 110"/>
          <p:cNvSpPr>
            <a:spLocks/>
          </p:cNvSpPr>
          <p:nvPr/>
        </p:nvSpPr>
        <p:spPr bwMode="auto">
          <a:xfrm>
            <a:off x="6404839" y="3501629"/>
            <a:ext cx="19622" cy="0"/>
          </a:xfrm>
          <a:custGeom>
            <a:avLst/>
            <a:gdLst>
              <a:gd name="T0" fmla="*/ 0 w 34"/>
              <a:gd name="T1" fmla="*/ 0 w 34"/>
              <a:gd name="T2" fmla="*/ 7144 w 34"/>
              <a:gd name="T3" fmla="*/ 3175 w 34"/>
              <a:gd name="T4" fmla="*/ 0 w 34"/>
              <a:gd name="T5" fmla="*/ 0 60000 65536"/>
              <a:gd name="T6" fmla="*/ 0 60000 65536"/>
              <a:gd name="T7" fmla="*/ 0 60000 65536"/>
              <a:gd name="T8" fmla="*/ 0 60000 65536"/>
              <a:gd name="T9" fmla="*/ 0 60000 65536"/>
              <a:gd name="T10" fmla="*/ 0 w 34"/>
              <a:gd name="T11" fmla="*/ 34 w 34"/>
            </a:gdLst>
            <a:ahLst/>
            <a:cxnLst>
              <a:cxn ang="T5">
                <a:pos x="T0" y="0"/>
              </a:cxn>
              <a:cxn ang="T6">
                <a:pos x="T1" y="0"/>
              </a:cxn>
              <a:cxn ang="T7">
                <a:pos x="T2" y="0"/>
              </a:cxn>
              <a:cxn ang="T8">
                <a:pos x="T3" y="0"/>
              </a:cxn>
              <a:cxn ang="T9">
                <a:pos x="T4" y="0"/>
              </a:cxn>
            </a:cxnLst>
            <a:rect l="T10" t="0" r="T11" b="0"/>
            <a:pathLst>
              <a:path w="34">
                <a:moveTo>
                  <a:pt x="0" y="0"/>
                </a:moveTo>
                <a:lnTo>
                  <a:pt x="0" y="0"/>
                </a:lnTo>
                <a:lnTo>
                  <a:pt x="34" y="0"/>
                </a:lnTo>
                <a:lnTo>
                  <a:pt x="17"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5" name="Freeform 111"/>
          <p:cNvSpPr>
            <a:spLocks/>
          </p:cNvSpPr>
          <p:nvPr/>
        </p:nvSpPr>
        <p:spPr bwMode="auto">
          <a:xfrm>
            <a:off x="6534108" y="3492104"/>
            <a:ext cx="10388" cy="9525"/>
          </a:xfrm>
          <a:custGeom>
            <a:avLst/>
            <a:gdLst>
              <a:gd name="T0" fmla="*/ 0 w 18"/>
              <a:gd name="T1" fmla="*/ 0 h 15"/>
              <a:gd name="T2" fmla="*/ 0 w 18"/>
              <a:gd name="T3" fmla="*/ 0 h 15"/>
              <a:gd name="T4" fmla="*/ 3969 w 18"/>
              <a:gd name="T5" fmla="*/ 3387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6" name="Freeform 112"/>
          <p:cNvSpPr>
            <a:spLocks/>
          </p:cNvSpPr>
          <p:nvPr/>
        </p:nvSpPr>
        <p:spPr bwMode="auto">
          <a:xfrm>
            <a:off x="6733781" y="3539729"/>
            <a:ext cx="70406" cy="38100"/>
          </a:xfrm>
          <a:custGeom>
            <a:avLst/>
            <a:gdLst>
              <a:gd name="T0" fmla="*/ 0 w 123"/>
              <a:gd name="T1" fmla="*/ 6252 h 65"/>
              <a:gd name="T2" fmla="*/ 0 w 123"/>
              <a:gd name="T3" fmla="*/ 6252 h 65"/>
              <a:gd name="T4" fmla="*/ 6298 w 123"/>
              <a:gd name="T5" fmla="*/ 12505 h 65"/>
              <a:gd name="T6" fmla="*/ 13384 w 123"/>
              <a:gd name="T7" fmla="*/ 12505 h 65"/>
              <a:gd name="T8" fmla="*/ 20470 w 123"/>
              <a:gd name="T9" fmla="*/ 9378 h 65"/>
              <a:gd name="T10" fmla="*/ 23619 w 123"/>
              <a:gd name="T11" fmla="*/ 3126 h 65"/>
              <a:gd name="T12" fmla="*/ 23619 w 123"/>
              <a:gd name="T13" fmla="*/ 0 h 65"/>
              <a:gd name="T14" fmla="*/ 20470 w 123"/>
              <a:gd name="T15" fmla="*/ 0 h 65"/>
              <a:gd name="T16" fmla="*/ 20470 w 123"/>
              <a:gd name="T17" fmla="*/ 6252 h 65"/>
              <a:gd name="T18" fmla="*/ 17321 w 123"/>
              <a:gd name="T19" fmla="*/ 6252 h 65"/>
              <a:gd name="T20" fmla="*/ 13384 w 123"/>
              <a:gd name="T21" fmla="*/ 6252 h 65"/>
              <a:gd name="T22" fmla="*/ 0 w 123"/>
              <a:gd name="T23" fmla="*/ 6252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7" name="Freeform 113"/>
          <p:cNvSpPr>
            <a:spLocks/>
          </p:cNvSpPr>
          <p:nvPr/>
        </p:nvSpPr>
        <p:spPr bwMode="auto">
          <a:xfrm>
            <a:off x="6784565" y="3530204"/>
            <a:ext cx="30009" cy="19050"/>
          </a:xfrm>
          <a:custGeom>
            <a:avLst/>
            <a:gdLst>
              <a:gd name="T0" fmla="*/ 0 w 52"/>
              <a:gd name="T1" fmla="*/ 0 h 32"/>
              <a:gd name="T2" fmla="*/ 0 w 52"/>
              <a:gd name="T3" fmla="*/ 0 h 32"/>
              <a:gd name="T4" fmla="*/ 7144 w 52"/>
              <a:gd name="T5" fmla="*/ 2381 h 32"/>
              <a:gd name="T6" fmla="*/ 10319 w 52"/>
              <a:gd name="T7" fmla="*/ 6350 h 32"/>
              <a:gd name="T8" fmla="*/ 10319 w 52"/>
              <a:gd name="T9" fmla="*/ 2381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0"/>
                </a:moveTo>
                <a:lnTo>
                  <a:pt x="0" y="0"/>
                </a:lnTo>
                <a:lnTo>
                  <a:pt x="35" y="15"/>
                </a:lnTo>
                <a:lnTo>
                  <a:pt x="52" y="32"/>
                </a:lnTo>
                <a:lnTo>
                  <a:pt x="52" y="15"/>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8" name="Freeform 114"/>
          <p:cNvSpPr>
            <a:spLocks/>
          </p:cNvSpPr>
          <p:nvPr/>
        </p:nvSpPr>
        <p:spPr bwMode="auto">
          <a:xfrm>
            <a:off x="6844582" y="3558779"/>
            <a:ext cx="19622" cy="28575"/>
          </a:xfrm>
          <a:custGeom>
            <a:avLst/>
            <a:gdLst>
              <a:gd name="T0" fmla="*/ 0 w 35"/>
              <a:gd name="T1" fmla="*/ 0 h 48"/>
              <a:gd name="T2" fmla="*/ 0 w 35"/>
              <a:gd name="T3" fmla="*/ 0 h 48"/>
              <a:gd name="T4" fmla="*/ 3084 w 35"/>
              <a:gd name="T5" fmla="*/ 9525 h 48"/>
              <a:gd name="T6" fmla="*/ 6169 w 35"/>
              <a:gd name="T7" fmla="*/ 6350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0"/>
                </a:moveTo>
                <a:lnTo>
                  <a:pt x="0" y="0"/>
                </a:lnTo>
                <a:lnTo>
                  <a:pt x="17" y="48"/>
                </a:lnTo>
                <a:lnTo>
                  <a:pt x="35" y="32"/>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19" name="Freeform 115"/>
          <p:cNvSpPr>
            <a:spLocks/>
          </p:cNvSpPr>
          <p:nvPr/>
        </p:nvSpPr>
        <p:spPr bwMode="auto">
          <a:xfrm>
            <a:off x="6913834" y="3615929"/>
            <a:ext cx="20775" cy="9525"/>
          </a:xfrm>
          <a:custGeom>
            <a:avLst/>
            <a:gdLst>
              <a:gd name="T0" fmla="*/ 0 w 34"/>
              <a:gd name="T1" fmla="*/ 0 h 15"/>
              <a:gd name="T2" fmla="*/ 0 w 34"/>
              <a:gd name="T3" fmla="*/ 0 h 15"/>
              <a:gd name="T4" fmla="*/ 0 w 34"/>
              <a:gd name="T5" fmla="*/ 3387 h 15"/>
              <a:gd name="T6" fmla="*/ 8404 w 34"/>
              <a:gd name="T7" fmla="*/ 33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0"/>
                </a:lnTo>
                <a:lnTo>
                  <a:pt x="0" y="15"/>
                </a:lnTo>
                <a:lnTo>
                  <a:pt x="34" y="15"/>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0" name="Freeform 116"/>
          <p:cNvSpPr>
            <a:spLocks/>
          </p:cNvSpPr>
          <p:nvPr/>
        </p:nvSpPr>
        <p:spPr bwMode="auto">
          <a:xfrm>
            <a:off x="7033869" y="3701654"/>
            <a:ext cx="10388" cy="19050"/>
          </a:xfrm>
          <a:custGeom>
            <a:avLst/>
            <a:gdLst>
              <a:gd name="T0" fmla="*/ 0 w 18"/>
              <a:gd name="T1" fmla="*/ 0 h 32"/>
              <a:gd name="T2" fmla="*/ 0 w 18"/>
              <a:gd name="T3" fmla="*/ 0 h 32"/>
              <a:gd name="T4" fmla="*/ 0 w 18"/>
              <a:gd name="T5" fmla="*/ 6350 h 32"/>
              <a:gd name="T6" fmla="*/ 3969 w 18"/>
              <a:gd name="T7" fmla="*/ 238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0"/>
                </a:moveTo>
                <a:lnTo>
                  <a:pt x="0" y="0"/>
                </a:lnTo>
                <a:lnTo>
                  <a:pt x="0" y="32"/>
                </a:lnTo>
                <a:lnTo>
                  <a:pt x="18" y="15"/>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1" name="Freeform 117"/>
          <p:cNvSpPr>
            <a:spLocks/>
          </p:cNvSpPr>
          <p:nvPr/>
        </p:nvSpPr>
        <p:spPr bwMode="auto">
          <a:xfrm>
            <a:off x="6995780" y="3787380"/>
            <a:ext cx="38088" cy="36910"/>
          </a:xfrm>
          <a:custGeom>
            <a:avLst/>
            <a:gdLst>
              <a:gd name="T0" fmla="*/ 0 w 67"/>
              <a:gd name="T1" fmla="*/ 0 h 63"/>
              <a:gd name="T2" fmla="*/ 0 w 67"/>
              <a:gd name="T3" fmla="*/ 0 h 63"/>
              <a:gd name="T4" fmla="*/ 3128 w 67"/>
              <a:gd name="T5" fmla="*/ 6249 h 63"/>
              <a:gd name="T6" fmla="*/ 9383 w 67"/>
              <a:gd name="T7" fmla="*/ 11717 h 63"/>
              <a:gd name="T8" fmla="*/ 12511 w 67"/>
              <a:gd name="T9" fmla="*/ 11717 h 63"/>
              <a:gd name="T10" fmla="*/ 3128 w 67"/>
              <a:gd name="T11" fmla="*/ 2343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a:moveTo>
                  <a:pt x="0" y="0"/>
                </a:moveTo>
                <a:lnTo>
                  <a:pt x="0" y="0"/>
                </a:lnTo>
                <a:lnTo>
                  <a:pt x="17" y="32"/>
                </a:lnTo>
                <a:lnTo>
                  <a:pt x="50" y="63"/>
                </a:lnTo>
                <a:lnTo>
                  <a:pt x="67" y="63"/>
                </a:lnTo>
                <a:lnTo>
                  <a:pt x="17" y="15"/>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2" name="Freeform 118"/>
          <p:cNvSpPr>
            <a:spLocks/>
          </p:cNvSpPr>
          <p:nvPr/>
        </p:nvSpPr>
        <p:spPr bwMode="auto">
          <a:xfrm>
            <a:off x="7194299" y="3739754"/>
            <a:ext cx="20775" cy="19050"/>
          </a:xfrm>
          <a:custGeom>
            <a:avLst/>
            <a:gdLst>
              <a:gd name="T0" fmla="*/ 0 w 34"/>
              <a:gd name="T1" fmla="*/ 6158 h 33"/>
              <a:gd name="T2" fmla="*/ 0 w 34"/>
              <a:gd name="T3" fmla="*/ 6158 h 33"/>
              <a:gd name="T4" fmla="*/ 8404 w 34"/>
              <a:gd name="T5" fmla="*/ 6158 h 33"/>
              <a:gd name="T6" fmla="*/ 8404 w 34"/>
              <a:gd name="T7" fmla="*/ 3079 h 33"/>
              <a:gd name="T8" fmla="*/ 4202 w 34"/>
              <a:gd name="T9" fmla="*/ 0 h 33"/>
              <a:gd name="T10" fmla="*/ 0 w 34"/>
              <a:gd name="T11" fmla="*/ 615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33"/>
                </a:moveTo>
                <a:lnTo>
                  <a:pt x="0" y="33"/>
                </a:lnTo>
                <a:lnTo>
                  <a:pt x="34" y="33"/>
                </a:lnTo>
                <a:lnTo>
                  <a:pt x="34" y="17"/>
                </a:lnTo>
                <a:lnTo>
                  <a:pt x="17" y="0"/>
                </a:lnTo>
                <a:lnTo>
                  <a:pt x="0" y="3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3" name="Freeform 119"/>
          <p:cNvSpPr>
            <a:spLocks/>
          </p:cNvSpPr>
          <p:nvPr/>
        </p:nvSpPr>
        <p:spPr bwMode="auto">
          <a:xfrm>
            <a:off x="7215074" y="3730229"/>
            <a:ext cx="19622" cy="9525"/>
          </a:xfrm>
          <a:custGeom>
            <a:avLst/>
            <a:gdLst>
              <a:gd name="T0" fmla="*/ 0 w 35"/>
              <a:gd name="T1" fmla="*/ 0 h 15"/>
              <a:gd name="T2" fmla="*/ 0 w 35"/>
              <a:gd name="T3" fmla="*/ 0 h 15"/>
              <a:gd name="T4" fmla="*/ 3084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17" y="15"/>
                </a:lnTo>
                <a:lnTo>
                  <a:pt x="35"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4" name="Line 120"/>
          <p:cNvSpPr>
            <a:spLocks noChangeShapeType="1"/>
          </p:cNvSpPr>
          <p:nvPr/>
        </p:nvSpPr>
        <p:spPr bwMode="auto">
          <a:xfrm flipV="1">
            <a:off x="6470629" y="3592116"/>
            <a:ext cx="9233" cy="2857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25" name="Line 121"/>
          <p:cNvSpPr>
            <a:spLocks noChangeShapeType="1"/>
          </p:cNvSpPr>
          <p:nvPr/>
        </p:nvSpPr>
        <p:spPr bwMode="auto">
          <a:xfrm>
            <a:off x="6868820" y="3592116"/>
            <a:ext cx="20775" cy="952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26" name="Line 122"/>
          <p:cNvSpPr>
            <a:spLocks noChangeShapeType="1"/>
          </p:cNvSpPr>
          <p:nvPr/>
        </p:nvSpPr>
        <p:spPr bwMode="auto">
          <a:xfrm>
            <a:off x="6889596" y="3611166"/>
            <a:ext cx="9233" cy="9525"/>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7" name="Line 123"/>
          <p:cNvSpPr>
            <a:spLocks noChangeShapeType="1"/>
          </p:cNvSpPr>
          <p:nvPr/>
        </p:nvSpPr>
        <p:spPr bwMode="auto">
          <a:xfrm>
            <a:off x="6940380" y="3620691"/>
            <a:ext cx="9233" cy="19050"/>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8" name="Line 124"/>
          <p:cNvSpPr>
            <a:spLocks noChangeShapeType="1"/>
          </p:cNvSpPr>
          <p:nvPr/>
        </p:nvSpPr>
        <p:spPr bwMode="auto">
          <a:xfrm>
            <a:off x="6949612" y="3649266"/>
            <a:ext cx="19622" cy="9525"/>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29" name="Freeform 125"/>
          <p:cNvSpPr>
            <a:spLocks/>
          </p:cNvSpPr>
          <p:nvPr/>
        </p:nvSpPr>
        <p:spPr bwMode="auto">
          <a:xfrm>
            <a:off x="6124374" y="3377804"/>
            <a:ext cx="160432" cy="85725"/>
          </a:xfrm>
          <a:custGeom>
            <a:avLst/>
            <a:gdLst>
              <a:gd name="T0" fmla="*/ 30956 w 278"/>
              <a:gd name="T1" fmla="*/ 9525 h 144"/>
              <a:gd name="T2" fmla="*/ 30956 w 278"/>
              <a:gd name="T3" fmla="*/ 9525 h 144"/>
              <a:gd name="T4" fmla="*/ 34131 w 278"/>
              <a:gd name="T5" fmla="*/ 9525 h 144"/>
              <a:gd name="T6" fmla="*/ 30956 w 278"/>
              <a:gd name="T7" fmla="*/ 11906 h 144"/>
              <a:gd name="T8" fmla="*/ 27781 w 278"/>
              <a:gd name="T9" fmla="*/ 11906 h 144"/>
              <a:gd name="T10" fmla="*/ 23813 w 278"/>
              <a:gd name="T11" fmla="*/ 11906 h 144"/>
              <a:gd name="T12" fmla="*/ 17463 w 278"/>
              <a:gd name="T13" fmla="*/ 19050 h 144"/>
              <a:gd name="T14" fmla="*/ 10319 w 278"/>
              <a:gd name="T15" fmla="*/ 19050 h 144"/>
              <a:gd name="T16" fmla="*/ 10319 w 278"/>
              <a:gd name="T17" fmla="*/ 24606 h 144"/>
              <a:gd name="T18" fmla="*/ 0 w 278"/>
              <a:gd name="T19" fmla="*/ 24606 h 144"/>
              <a:gd name="T20" fmla="*/ 7144 w 278"/>
              <a:gd name="T21" fmla="*/ 28575 h 144"/>
              <a:gd name="T22" fmla="*/ 13494 w 278"/>
              <a:gd name="T23" fmla="*/ 28575 h 144"/>
              <a:gd name="T24" fmla="*/ 17463 w 278"/>
              <a:gd name="T25" fmla="*/ 24606 h 144"/>
              <a:gd name="T26" fmla="*/ 23813 w 278"/>
              <a:gd name="T27" fmla="*/ 28575 h 144"/>
              <a:gd name="T28" fmla="*/ 27781 w 278"/>
              <a:gd name="T29" fmla="*/ 24606 h 144"/>
              <a:gd name="T30" fmla="*/ 38100 w 278"/>
              <a:gd name="T31" fmla="*/ 11906 h 144"/>
              <a:gd name="T32" fmla="*/ 48419 w 278"/>
              <a:gd name="T33" fmla="*/ 11906 h 144"/>
              <a:gd name="T34" fmla="*/ 52388 w 278"/>
              <a:gd name="T35" fmla="*/ 11906 h 144"/>
              <a:gd name="T36" fmla="*/ 48419 w 278"/>
              <a:gd name="T37" fmla="*/ 9525 h 144"/>
              <a:gd name="T38" fmla="*/ 55563 w 278"/>
              <a:gd name="T39" fmla="*/ 9525 h 144"/>
              <a:gd name="T40" fmla="*/ 44450 w 278"/>
              <a:gd name="T41" fmla="*/ 5556 h 144"/>
              <a:gd name="T42" fmla="*/ 44450 w 278"/>
              <a:gd name="T43" fmla="*/ 2381 h 144"/>
              <a:gd name="T44" fmla="*/ 41275 w 278"/>
              <a:gd name="T45" fmla="*/ 0 h 144"/>
              <a:gd name="T46" fmla="*/ 34131 w 278"/>
              <a:gd name="T47" fmla="*/ 5556 h 144"/>
              <a:gd name="T48" fmla="*/ 30956 w 278"/>
              <a:gd name="T49" fmla="*/ 952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130" name="Freeform 126"/>
          <p:cNvSpPr>
            <a:spLocks/>
          </p:cNvSpPr>
          <p:nvPr/>
        </p:nvSpPr>
        <p:spPr bwMode="auto">
          <a:xfrm>
            <a:off x="6194778" y="3406379"/>
            <a:ext cx="30009" cy="9525"/>
          </a:xfrm>
          <a:custGeom>
            <a:avLst/>
            <a:gdLst>
              <a:gd name="T0" fmla="*/ 0 w 52"/>
              <a:gd name="T1" fmla="*/ 3387 h 15"/>
              <a:gd name="T2" fmla="*/ 0 w 52"/>
              <a:gd name="T3" fmla="*/ 3387 h 15"/>
              <a:gd name="T4" fmla="*/ 3969 w 52"/>
              <a:gd name="T5" fmla="*/ 3387 h 15"/>
              <a:gd name="T6" fmla="*/ 7144 w 52"/>
              <a:gd name="T7" fmla="*/ 3387 h 15"/>
              <a:gd name="T8" fmla="*/ 10319 w 52"/>
              <a:gd name="T9" fmla="*/ 0 h 15"/>
              <a:gd name="T10" fmla="*/ 7144 w 52"/>
              <a:gd name="T11" fmla="*/ 0 h 15"/>
              <a:gd name="T12" fmla="*/ 0 w 52"/>
              <a:gd name="T13" fmla="*/ 3387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a:moveTo>
                  <a:pt x="0" y="15"/>
                </a:moveTo>
                <a:lnTo>
                  <a:pt x="0" y="15"/>
                </a:lnTo>
                <a:lnTo>
                  <a:pt x="17" y="15"/>
                </a:lnTo>
                <a:lnTo>
                  <a:pt x="35" y="15"/>
                </a:lnTo>
                <a:lnTo>
                  <a:pt x="52" y="0"/>
                </a:lnTo>
                <a:lnTo>
                  <a:pt x="35" y="0"/>
                </a:lnTo>
                <a:lnTo>
                  <a:pt x="0" y="15"/>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31" name="Freeform 127"/>
          <p:cNvSpPr>
            <a:spLocks/>
          </p:cNvSpPr>
          <p:nvPr/>
        </p:nvSpPr>
        <p:spPr bwMode="auto">
          <a:xfrm>
            <a:off x="6113986" y="3415904"/>
            <a:ext cx="161585" cy="123825"/>
          </a:xfrm>
          <a:custGeom>
            <a:avLst/>
            <a:gdLst>
              <a:gd name="T0" fmla="*/ 3997 w 278"/>
              <a:gd name="T1" fmla="*/ 12761 h 207"/>
              <a:gd name="T2" fmla="*/ 3997 w 278"/>
              <a:gd name="T3" fmla="*/ 12761 h 207"/>
              <a:gd name="T4" fmla="*/ 10393 w 278"/>
              <a:gd name="T5" fmla="*/ 16749 h 207"/>
              <a:gd name="T6" fmla="*/ 17588 w 278"/>
              <a:gd name="T7" fmla="*/ 16749 h 207"/>
              <a:gd name="T8" fmla="*/ 20786 w 278"/>
              <a:gd name="T9" fmla="*/ 12761 h 207"/>
              <a:gd name="T10" fmla="*/ 27981 w 278"/>
              <a:gd name="T11" fmla="*/ 16749 h 207"/>
              <a:gd name="T12" fmla="*/ 31179 w 278"/>
              <a:gd name="T13" fmla="*/ 12761 h 207"/>
              <a:gd name="T14" fmla="*/ 41572 w 278"/>
              <a:gd name="T15" fmla="*/ 0 h 207"/>
              <a:gd name="T16" fmla="*/ 52764 w 278"/>
              <a:gd name="T17" fmla="*/ 0 h 207"/>
              <a:gd name="T18" fmla="*/ 49567 w 278"/>
              <a:gd name="T19" fmla="*/ 7178 h 207"/>
              <a:gd name="T20" fmla="*/ 52764 w 278"/>
              <a:gd name="T21" fmla="*/ 9571 h 207"/>
              <a:gd name="T22" fmla="*/ 49567 w 278"/>
              <a:gd name="T23" fmla="*/ 12761 h 207"/>
              <a:gd name="T24" fmla="*/ 56762 w 278"/>
              <a:gd name="T25" fmla="*/ 16749 h 207"/>
              <a:gd name="T26" fmla="*/ 52764 w 278"/>
              <a:gd name="T27" fmla="*/ 19142 h 207"/>
              <a:gd name="T28" fmla="*/ 45569 w 278"/>
              <a:gd name="T29" fmla="*/ 26320 h 207"/>
              <a:gd name="T30" fmla="*/ 41572 w 278"/>
              <a:gd name="T31" fmla="*/ 31903 h 207"/>
              <a:gd name="T32" fmla="*/ 45569 w 278"/>
              <a:gd name="T33" fmla="*/ 31903 h 207"/>
              <a:gd name="T34" fmla="*/ 41572 w 278"/>
              <a:gd name="T35" fmla="*/ 38284 h 207"/>
              <a:gd name="T36" fmla="*/ 35176 w 278"/>
              <a:gd name="T37" fmla="*/ 41474 h 207"/>
              <a:gd name="T38" fmla="*/ 31179 w 278"/>
              <a:gd name="T39" fmla="*/ 38284 h 207"/>
              <a:gd name="T40" fmla="*/ 24783 w 278"/>
              <a:gd name="T41" fmla="*/ 38284 h 207"/>
              <a:gd name="T42" fmla="*/ 17588 w 278"/>
              <a:gd name="T43" fmla="*/ 38284 h 207"/>
              <a:gd name="T44" fmla="*/ 17588 w 278"/>
              <a:gd name="T45" fmla="*/ 35094 h 207"/>
              <a:gd name="T46" fmla="*/ 10393 w 278"/>
              <a:gd name="T47" fmla="*/ 35094 h 207"/>
              <a:gd name="T48" fmla="*/ 7195 w 278"/>
              <a:gd name="T49" fmla="*/ 28713 h 207"/>
              <a:gd name="T50" fmla="*/ 3997 w 278"/>
              <a:gd name="T51" fmla="*/ 22332 h 207"/>
              <a:gd name="T52" fmla="*/ 0 w 278"/>
              <a:gd name="T53" fmla="*/ 16749 h 207"/>
              <a:gd name="T54" fmla="*/ 3997 w 278"/>
              <a:gd name="T55" fmla="*/ 1276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32" name="Freeform 128"/>
          <p:cNvSpPr>
            <a:spLocks/>
          </p:cNvSpPr>
          <p:nvPr/>
        </p:nvSpPr>
        <p:spPr bwMode="auto">
          <a:xfrm>
            <a:off x="5933934" y="3454004"/>
            <a:ext cx="11542" cy="19050"/>
          </a:xfrm>
          <a:custGeom>
            <a:avLst/>
            <a:gdLst>
              <a:gd name="T0" fmla="*/ 0 w 19"/>
              <a:gd name="T1" fmla="*/ 3079 h 33"/>
              <a:gd name="T2" fmla="*/ 0 w 19"/>
              <a:gd name="T3" fmla="*/ 3079 h 33"/>
              <a:gd name="T4" fmla="*/ 4178 w 19"/>
              <a:gd name="T5" fmla="*/ 6158 h 33"/>
              <a:gd name="T6" fmla="*/ 0 w 19"/>
              <a:gd name="T7" fmla="*/ 0 h 33"/>
              <a:gd name="T8" fmla="*/ 0 w 19"/>
              <a:gd name="T9" fmla="*/ 3079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8"/>
                </a:moveTo>
                <a:lnTo>
                  <a:pt x="0" y="18"/>
                </a:lnTo>
                <a:lnTo>
                  <a:pt x="19" y="33"/>
                </a:lnTo>
                <a:lnTo>
                  <a:pt x="0" y="0"/>
                </a:lnTo>
                <a:lnTo>
                  <a:pt x="0"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33" name="Freeform 129"/>
          <p:cNvSpPr>
            <a:spLocks/>
          </p:cNvSpPr>
          <p:nvPr/>
        </p:nvSpPr>
        <p:spPr bwMode="auto">
          <a:xfrm>
            <a:off x="5954709" y="3492104"/>
            <a:ext cx="9233" cy="19050"/>
          </a:xfrm>
          <a:custGeom>
            <a:avLst/>
            <a:gdLst>
              <a:gd name="T0" fmla="*/ 0 w 16"/>
              <a:gd name="T1" fmla="*/ 0 h 30"/>
              <a:gd name="T2" fmla="*/ 0 w 16"/>
              <a:gd name="T3" fmla="*/ 0 h 30"/>
              <a:gd name="T4" fmla="*/ 3175 w 16"/>
              <a:gd name="T5" fmla="*/ 7620 h 30"/>
              <a:gd name="T6" fmla="*/ 3175 w 16"/>
              <a:gd name="T7" fmla="*/ 3387 h 30"/>
              <a:gd name="T8" fmla="*/ 3175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0" y="0"/>
                </a:moveTo>
                <a:lnTo>
                  <a:pt x="0" y="0"/>
                </a:lnTo>
                <a:lnTo>
                  <a:pt x="16" y="30"/>
                </a:lnTo>
                <a:lnTo>
                  <a:pt x="16" y="15"/>
                </a:lnTo>
                <a:lnTo>
                  <a:pt x="16"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34" name="Freeform 130"/>
          <p:cNvSpPr>
            <a:spLocks/>
          </p:cNvSpPr>
          <p:nvPr/>
        </p:nvSpPr>
        <p:spPr bwMode="auto">
          <a:xfrm>
            <a:off x="5654622" y="3330179"/>
            <a:ext cx="41551" cy="57150"/>
          </a:xfrm>
          <a:custGeom>
            <a:avLst/>
            <a:gdLst>
              <a:gd name="T0" fmla="*/ 0 w 71"/>
              <a:gd name="T1" fmla="*/ 9525 h 96"/>
              <a:gd name="T2" fmla="*/ 0 w 71"/>
              <a:gd name="T3" fmla="*/ 9525 h 96"/>
              <a:gd name="T4" fmla="*/ 4025 w 71"/>
              <a:gd name="T5" fmla="*/ 19050 h 96"/>
              <a:gd name="T6" fmla="*/ 11269 w 71"/>
              <a:gd name="T7" fmla="*/ 19050 h 96"/>
              <a:gd name="T8" fmla="*/ 14489 w 71"/>
              <a:gd name="T9" fmla="*/ 11906 h 96"/>
              <a:gd name="T10" fmla="*/ 8049 w 71"/>
              <a:gd name="T11" fmla="*/ 2381 h 96"/>
              <a:gd name="T12" fmla="*/ 4025 w 71"/>
              <a:gd name="T13" fmla="*/ 0 h 96"/>
              <a:gd name="T14" fmla="*/ 0 w 71"/>
              <a:gd name="T15" fmla="*/ 9525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a:moveTo>
                  <a:pt x="0" y="48"/>
                </a:moveTo>
                <a:lnTo>
                  <a:pt x="0" y="48"/>
                </a:lnTo>
                <a:lnTo>
                  <a:pt x="17" y="96"/>
                </a:lnTo>
                <a:lnTo>
                  <a:pt x="54" y="96"/>
                </a:lnTo>
                <a:lnTo>
                  <a:pt x="71" y="63"/>
                </a:lnTo>
                <a:lnTo>
                  <a:pt x="37" y="15"/>
                </a:lnTo>
                <a:lnTo>
                  <a:pt x="17" y="0"/>
                </a:lnTo>
                <a:lnTo>
                  <a:pt x="0" y="48"/>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35" name="Freeform 131"/>
          <p:cNvSpPr>
            <a:spLocks/>
          </p:cNvSpPr>
          <p:nvPr/>
        </p:nvSpPr>
        <p:spPr bwMode="auto">
          <a:xfrm>
            <a:off x="6113986" y="3177779"/>
            <a:ext cx="40397" cy="28575"/>
          </a:xfrm>
          <a:custGeom>
            <a:avLst/>
            <a:gdLst>
              <a:gd name="T0" fmla="*/ 0 w 69"/>
              <a:gd name="T1" fmla="*/ 2381 h 48"/>
              <a:gd name="T2" fmla="*/ 0 w 69"/>
              <a:gd name="T3" fmla="*/ 2381 h 48"/>
              <a:gd name="T4" fmla="*/ 0 w 69"/>
              <a:gd name="T5" fmla="*/ 5556 h 48"/>
              <a:gd name="T6" fmla="*/ 7247 w 69"/>
              <a:gd name="T7" fmla="*/ 9525 h 48"/>
              <a:gd name="T8" fmla="*/ 10468 w 69"/>
              <a:gd name="T9" fmla="*/ 5556 h 48"/>
              <a:gd name="T10" fmla="*/ 14495 w 69"/>
              <a:gd name="T11" fmla="*/ 0 h 48"/>
              <a:gd name="T12" fmla="*/ 4026 w 69"/>
              <a:gd name="T13" fmla="*/ 0 h 48"/>
              <a:gd name="T14" fmla="*/ 0 w 69"/>
              <a:gd name="T15" fmla="*/ 2381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0" y="15"/>
                </a:moveTo>
                <a:lnTo>
                  <a:pt x="0" y="15"/>
                </a:lnTo>
                <a:lnTo>
                  <a:pt x="0" y="31"/>
                </a:lnTo>
                <a:lnTo>
                  <a:pt x="34" y="48"/>
                </a:lnTo>
                <a:lnTo>
                  <a:pt x="52" y="31"/>
                </a:lnTo>
                <a:lnTo>
                  <a:pt x="69" y="0"/>
                </a:lnTo>
                <a:lnTo>
                  <a:pt x="17" y="0"/>
                </a:lnTo>
                <a:lnTo>
                  <a:pt x="0" y="15"/>
                </a:lnTo>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36" name="Freeform 132"/>
          <p:cNvSpPr>
            <a:spLocks/>
          </p:cNvSpPr>
          <p:nvPr/>
        </p:nvSpPr>
        <p:spPr bwMode="auto">
          <a:xfrm>
            <a:off x="6294038" y="3092054"/>
            <a:ext cx="30009" cy="47625"/>
          </a:xfrm>
          <a:custGeom>
            <a:avLst/>
            <a:gdLst>
              <a:gd name="T0" fmla="*/ 0 w 52"/>
              <a:gd name="T1" fmla="*/ 9646 h 79"/>
              <a:gd name="T2" fmla="*/ 0 w 52"/>
              <a:gd name="T3" fmla="*/ 9646 h 79"/>
              <a:gd name="T4" fmla="*/ 0 w 52"/>
              <a:gd name="T5" fmla="*/ 12861 h 79"/>
              <a:gd name="T6" fmla="*/ 3969 w 52"/>
              <a:gd name="T7" fmla="*/ 16076 h 79"/>
              <a:gd name="T8" fmla="*/ 10319 w 52"/>
              <a:gd name="T9" fmla="*/ 0 h 79"/>
              <a:gd name="T10" fmla="*/ 7144 w 52"/>
              <a:gd name="T11" fmla="*/ 0 h 79"/>
              <a:gd name="T12" fmla="*/ 0 w 52"/>
              <a:gd name="T13" fmla="*/ 9646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a:moveTo>
                  <a:pt x="0" y="48"/>
                </a:moveTo>
                <a:lnTo>
                  <a:pt x="0" y="48"/>
                </a:lnTo>
                <a:lnTo>
                  <a:pt x="0" y="63"/>
                </a:lnTo>
                <a:lnTo>
                  <a:pt x="17" y="79"/>
                </a:lnTo>
                <a:lnTo>
                  <a:pt x="52" y="0"/>
                </a:lnTo>
                <a:lnTo>
                  <a:pt x="34" y="0"/>
                </a:lnTo>
                <a:lnTo>
                  <a:pt x="0" y="48"/>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137" name="Freeform 133"/>
          <p:cNvSpPr>
            <a:spLocks/>
          </p:cNvSpPr>
          <p:nvPr/>
        </p:nvSpPr>
        <p:spPr bwMode="auto">
          <a:xfrm>
            <a:off x="5903924" y="3396854"/>
            <a:ext cx="170819" cy="171450"/>
          </a:xfrm>
          <a:custGeom>
            <a:avLst/>
            <a:gdLst>
              <a:gd name="T0" fmla="*/ 0 w 296"/>
              <a:gd name="T1" fmla="*/ 0 h 288"/>
              <a:gd name="T2" fmla="*/ 0 w 296"/>
              <a:gd name="T3" fmla="*/ 0 h 288"/>
              <a:gd name="T4" fmla="*/ 0 w 296"/>
              <a:gd name="T5" fmla="*/ 3969 h 288"/>
              <a:gd name="T6" fmla="*/ 7144 w 296"/>
              <a:gd name="T7" fmla="*/ 9525 h 288"/>
              <a:gd name="T8" fmla="*/ 14288 w 296"/>
              <a:gd name="T9" fmla="*/ 15875 h 288"/>
              <a:gd name="T10" fmla="*/ 17462 w 296"/>
              <a:gd name="T11" fmla="*/ 19050 h 288"/>
              <a:gd name="T12" fmla="*/ 20637 w 296"/>
              <a:gd name="T13" fmla="*/ 26194 h 288"/>
              <a:gd name="T14" fmla="*/ 27781 w 296"/>
              <a:gd name="T15" fmla="*/ 31750 h 288"/>
              <a:gd name="T16" fmla="*/ 34131 w 296"/>
              <a:gd name="T17" fmla="*/ 44450 h 288"/>
              <a:gd name="T18" fmla="*/ 48419 w 296"/>
              <a:gd name="T19" fmla="*/ 57150 h 288"/>
              <a:gd name="T20" fmla="*/ 55563 w 296"/>
              <a:gd name="T21" fmla="*/ 57150 h 288"/>
              <a:gd name="T22" fmla="*/ 58738 w 296"/>
              <a:gd name="T23" fmla="*/ 44450 h 288"/>
              <a:gd name="T24" fmla="*/ 55563 w 296"/>
              <a:gd name="T25" fmla="*/ 38100 h 288"/>
              <a:gd name="T26" fmla="*/ 52388 w 296"/>
              <a:gd name="T27" fmla="*/ 38100 h 288"/>
              <a:gd name="T28" fmla="*/ 48419 w 296"/>
              <a:gd name="T29" fmla="*/ 31750 h 288"/>
              <a:gd name="T30" fmla="*/ 44450 w 296"/>
              <a:gd name="T31" fmla="*/ 31750 h 288"/>
              <a:gd name="T32" fmla="*/ 44450 w 296"/>
              <a:gd name="T33" fmla="*/ 28575 h 288"/>
              <a:gd name="T34" fmla="*/ 41275 w 296"/>
              <a:gd name="T35" fmla="*/ 26194 h 288"/>
              <a:gd name="T36" fmla="*/ 41275 w 296"/>
              <a:gd name="T37" fmla="*/ 22225 h 288"/>
              <a:gd name="T38" fmla="*/ 30956 w 296"/>
              <a:gd name="T39" fmla="*/ 15875 h 288"/>
              <a:gd name="T40" fmla="*/ 27781 w 296"/>
              <a:gd name="T41" fmla="*/ 15875 h 288"/>
              <a:gd name="T42" fmla="*/ 10319 w 296"/>
              <a:gd name="T43" fmla="*/ 3969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38" name="Freeform 134"/>
          <p:cNvSpPr>
            <a:spLocks/>
          </p:cNvSpPr>
          <p:nvPr/>
        </p:nvSpPr>
        <p:spPr bwMode="auto">
          <a:xfrm>
            <a:off x="6064356" y="3568304"/>
            <a:ext cx="139656" cy="38100"/>
          </a:xfrm>
          <a:custGeom>
            <a:avLst/>
            <a:gdLst>
              <a:gd name="T0" fmla="*/ 0 w 242"/>
              <a:gd name="T1" fmla="*/ 3126 h 65"/>
              <a:gd name="T2" fmla="*/ 0 w 242"/>
              <a:gd name="T3" fmla="*/ 3126 h 65"/>
              <a:gd name="T4" fmla="*/ 14288 w 242"/>
              <a:gd name="T5" fmla="*/ 9378 h 65"/>
              <a:gd name="T6" fmla="*/ 48419 w 242"/>
              <a:gd name="T7" fmla="*/ 12505 h 65"/>
              <a:gd name="T8" fmla="*/ 48419 w 242"/>
              <a:gd name="T9" fmla="*/ 9378 h 65"/>
              <a:gd name="T10" fmla="*/ 41275 w 242"/>
              <a:gd name="T11" fmla="*/ 9378 h 65"/>
              <a:gd name="T12" fmla="*/ 38100 w 242"/>
              <a:gd name="T13" fmla="*/ 6252 h 65"/>
              <a:gd name="T14" fmla="*/ 27781 w 242"/>
              <a:gd name="T15" fmla="*/ 3126 h 65"/>
              <a:gd name="T16" fmla="*/ 27781 w 242"/>
              <a:gd name="T17" fmla="*/ 6252 h 65"/>
              <a:gd name="T18" fmla="*/ 20638 w 242"/>
              <a:gd name="T19" fmla="*/ 3126 h 65"/>
              <a:gd name="T20" fmla="*/ 10319 w 242"/>
              <a:gd name="T21" fmla="*/ 0 h 65"/>
              <a:gd name="T22" fmla="*/ 3969 w 242"/>
              <a:gd name="T23" fmla="*/ 0 h 65"/>
              <a:gd name="T24" fmla="*/ 0 w 242"/>
              <a:gd name="T25" fmla="*/ 312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39" name="Freeform 135"/>
          <p:cNvSpPr>
            <a:spLocks/>
          </p:cNvSpPr>
          <p:nvPr/>
        </p:nvSpPr>
        <p:spPr bwMode="auto">
          <a:xfrm>
            <a:off x="6204012" y="3606404"/>
            <a:ext cx="20775" cy="0"/>
          </a:xfrm>
          <a:custGeom>
            <a:avLst/>
            <a:gdLst>
              <a:gd name="T0" fmla="*/ 0 w 37"/>
              <a:gd name="T1" fmla="*/ 0 w 37"/>
              <a:gd name="T2" fmla="*/ 3089 w 37"/>
              <a:gd name="T3" fmla="*/ 6951 w 37"/>
              <a:gd name="T4" fmla="*/ 0 w 37"/>
              <a:gd name="T5" fmla="*/ 0 60000 65536"/>
              <a:gd name="T6" fmla="*/ 0 60000 65536"/>
              <a:gd name="T7" fmla="*/ 0 60000 65536"/>
              <a:gd name="T8" fmla="*/ 0 60000 65536"/>
              <a:gd name="T9" fmla="*/ 0 60000 65536"/>
              <a:gd name="T10" fmla="*/ 0 w 37"/>
              <a:gd name="T11" fmla="*/ 37 w 37"/>
            </a:gdLst>
            <a:ahLst/>
            <a:cxnLst>
              <a:cxn ang="T5">
                <a:pos x="T0" y="0"/>
              </a:cxn>
              <a:cxn ang="T6">
                <a:pos x="T1" y="0"/>
              </a:cxn>
              <a:cxn ang="T7">
                <a:pos x="T2" y="0"/>
              </a:cxn>
              <a:cxn ang="T8">
                <a:pos x="T3" y="0"/>
              </a:cxn>
              <a:cxn ang="T9">
                <a:pos x="T4" y="0"/>
              </a:cxn>
            </a:cxnLst>
            <a:rect l="T10" t="0" r="T11" b="0"/>
            <a:pathLst>
              <a:path w="37">
                <a:moveTo>
                  <a:pt x="0" y="0"/>
                </a:moveTo>
                <a:lnTo>
                  <a:pt x="0" y="0"/>
                </a:lnTo>
                <a:lnTo>
                  <a:pt x="18" y="0"/>
                </a:lnTo>
                <a:lnTo>
                  <a:pt x="37"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0" name="Freeform 136"/>
          <p:cNvSpPr>
            <a:spLocks/>
          </p:cNvSpPr>
          <p:nvPr/>
        </p:nvSpPr>
        <p:spPr bwMode="auto">
          <a:xfrm>
            <a:off x="6064357" y="3501629"/>
            <a:ext cx="20775" cy="28575"/>
          </a:xfrm>
          <a:custGeom>
            <a:avLst/>
            <a:gdLst>
              <a:gd name="T0" fmla="*/ 0 w 35"/>
              <a:gd name="T1" fmla="*/ 2381 h 48"/>
              <a:gd name="T2" fmla="*/ 0 w 35"/>
              <a:gd name="T3" fmla="*/ 2381 h 48"/>
              <a:gd name="T4" fmla="*/ 4082 w 35"/>
              <a:gd name="T5" fmla="*/ 6350 h 48"/>
              <a:gd name="T6" fmla="*/ 7348 w 35"/>
              <a:gd name="T7" fmla="*/ 9525 h 48"/>
              <a:gd name="T8" fmla="*/ 7348 w 35"/>
              <a:gd name="T9" fmla="*/ 6350 h 48"/>
              <a:gd name="T10" fmla="*/ 4082 w 35"/>
              <a:gd name="T11" fmla="*/ 0 h 48"/>
              <a:gd name="T12" fmla="*/ 0 w 35"/>
              <a:gd name="T13" fmla="*/ 2381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15"/>
                </a:moveTo>
                <a:lnTo>
                  <a:pt x="0" y="15"/>
                </a:lnTo>
                <a:lnTo>
                  <a:pt x="18" y="32"/>
                </a:lnTo>
                <a:lnTo>
                  <a:pt x="35" y="48"/>
                </a:lnTo>
                <a:lnTo>
                  <a:pt x="35" y="32"/>
                </a:lnTo>
                <a:lnTo>
                  <a:pt x="18" y="0"/>
                </a:lnTo>
                <a:lnTo>
                  <a:pt x="0" y="15"/>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1" name="Freeform 137"/>
          <p:cNvSpPr>
            <a:spLocks/>
          </p:cNvSpPr>
          <p:nvPr/>
        </p:nvSpPr>
        <p:spPr bwMode="auto">
          <a:xfrm>
            <a:off x="6094365" y="3520679"/>
            <a:ext cx="10388" cy="9525"/>
          </a:xfrm>
          <a:custGeom>
            <a:avLst/>
            <a:gdLst>
              <a:gd name="T0" fmla="*/ 0 w 18"/>
              <a:gd name="T1" fmla="*/ 3175 h 16"/>
              <a:gd name="T2" fmla="*/ 0 w 18"/>
              <a:gd name="T3" fmla="*/ 3175 h 16"/>
              <a:gd name="T4" fmla="*/ 3969 w 18"/>
              <a:gd name="T5" fmla="*/ 3175 h 16"/>
              <a:gd name="T6" fmla="*/ 3969 w 18"/>
              <a:gd name="T7" fmla="*/ 0 h 16"/>
              <a:gd name="T8" fmla="*/ 0 w 18"/>
              <a:gd name="T9" fmla="*/ 0 h 16"/>
              <a:gd name="T10" fmla="*/ 0 w 18"/>
              <a:gd name="T11" fmla="*/ 3175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a:moveTo>
                  <a:pt x="0" y="16"/>
                </a:moveTo>
                <a:lnTo>
                  <a:pt x="0" y="16"/>
                </a:lnTo>
                <a:lnTo>
                  <a:pt x="18" y="16"/>
                </a:lnTo>
                <a:lnTo>
                  <a:pt x="18" y="0"/>
                </a:lnTo>
                <a:lnTo>
                  <a:pt x="0" y="0"/>
                </a:lnTo>
                <a:lnTo>
                  <a:pt x="0" y="16"/>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2" name="Freeform 138"/>
          <p:cNvSpPr>
            <a:spLocks/>
          </p:cNvSpPr>
          <p:nvPr/>
        </p:nvSpPr>
        <p:spPr bwMode="auto">
          <a:xfrm>
            <a:off x="6294038" y="3196829"/>
            <a:ext cx="60017" cy="85725"/>
          </a:xfrm>
          <a:custGeom>
            <a:avLst/>
            <a:gdLst>
              <a:gd name="T0" fmla="*/ 0 w 104"/>
              <a:gd name="T1" fmla="*/ 13588 h 143"/>
              <a:gd name="T2" fmla="*/ 0 w 104"/>
              <a:gd name="T3" fmla="*/ 13588 h 143"/>
              <a:gd name="T4" fmla="*/ 0 w 104"/>
              <a:gd name="T5" fmla="*/ 19183 h 143"/>
              <a:gd name="T6" fmla="*/ 3969 w 104"/>
              <a:gd name="T7" fmla="*/ 23180 h 143"/>
              <a:gd name="T8" fmla="*/ 3969 w 104"/>
              <a:gd name="T9" fmla="*/ 25578 h 143"/>
              <a:gd name="T10" fmla="*/ 7144 w 104"/>
              <a:gd name="T11" fmla="*/ 25578 h 143"/>
              <a:gd name="T12" fmla="*/ 10319 w 104"/>
              <a:gd name="T13" fmla="*/ 25578 h 143"/>
              <a:gd name="T14" fmla="*/ 14288 w 104"/>
              <a:gd name="T15" fmla="*/ 28775 h 143"/>
              <a:gd name="T16" fmla="*/ 14288 w 104"/>
              <a:gd name="T17" fmla="*/ 25578 h 143"/>
              <a:gd name="T18" fmla="*/ 17463 w 104"/>
              <a:gd name="T19" fmla="*/ 28775 h 143"/>
              <a:gd name="T20" fmla="*/ 20638 w 104"/>
              <a:gd name="T21" fmla="*/ 28775 h 143"/>
              <a:gd name="T22" fmla="*/ 17463 w 104"/>
              <a:gd name="T23" fmla="*/ 25578 h 143"/>
              <a:gd name="T24" fmla="*/ 20638 w 104"/>
              <a:gd name="T25" fmla="*/ 25578 h 143"/>
              <a:gd name="T26" fmla="*/ 14288 w 104"/>
              <a:gd name="T27" fmla="*/ 23180 h 143"/>
              <a:gd name="T28" fmla="*/ 10319 w 104"/>
              <a:gd name="T29" fmla="*/ 25578 h 143"/>
              <a:gd name="T30" fmla="*/ 7144 w 104"/>
              <a:gd name="T31" fmla="*/ 19183 h 143"/>
              <a:gd name="T32" fmla="*/ 14288 w 104"/>
              <a:gd name="T33" fmla="*/ 9592 h 143"/>
              <a:gd name="T34" fmla="*/ 10319 w 104"/>
              <a:gd name="T35" fmla="*/ 6394 h 143"/>
              <a:gd name="T36" fmla="*/ 14288 w 104"/>
              <a:gd name="T37" fmla="*/ 0 h 143"/>
              <a:gd name="T38" fmla="*/ 10319 w 104"/>
              <a:gd name="T39" fmla="*/ 3997 h 143"/>
              <a:gd name="T40" fmla="*/ 3969 w 104"/>
              <a:gd name="T41" fmla="*/ 0 h 143"/>
              <a:gd name="T42" fmla="*/ 0 w 104"/>
              <a:gd name="T43" fmla="*/ 1358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3" name="Freeform 139"/>
          <p:cNvSpPr>
            <a:spLocks/>
          </p:cNvSpPr>
          <p:nvPr/>
        </p:nvSpPr>
        <p:spPr bwMode="auto">
          <a:xfrm>
            <a:off x="6245563" y="3311129"/>
            <a:ext cx="39242" cy="47625"/>
          </a:xfrm>
          <a:custGeom>
            <a:avLst/>
            <a:gdLst>
              <a:gd name="T0" fmla="*/ 0 w 69"/>
              <a:gd name="T1" fmla="*/ 15679 h 81"/>
              <a:gd name="T2" fmla="*/ 0 w 69"/>
              <a:gd name="T3" fmla="*/ 15679 h 81"/>
              <a:gd name="T4" fmla="*/ 13298 w 69"/>
              <a:gd name="T5" fmla="*/ 3136 h 81"/>
              <a:gd name="T6" fmla="*/ 13298 w 69"/>
              <a:gd name="T7" fmla="*/ 0 h 81"/>
              <a:gd name="T8" fmla="*/ 0 w 69"/>
              <a:gd name="T9" fmla="*/ 15679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81"/>
                </a:moveTo>
                <a:lnTo>
                  <a:pt x="0" y="81"/>
                </a:lnTo>
                <a:lnTo>
                  <a:pt x="69" y="18"/>
                </a:lnTo>
                <a:lnTo>
                  <a:pt x="69" y="0"/>
                </a:lnTo>
                <a:lnTo>
                  <a:pt x="0" y="81"/>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4" name="Freeform 140"/>
          <p:cNvSpPr>
            <a:spLocks/>
          </p:cNvSpPr>
          <p:nvPr/>
        </p:nvSpPr>
        <p:spPr bwMode="auto">
          <a:xfrm>
            <a:off x="6294038" y="3282554"/>
            <a:ext cx="20775" cy="19050"/>
          </a:xfrm>
          <a:custGeom>
            <a:avLst/>
            <a:gdLst>
              <a:gd name="T0" fmla="*/ 0 w 36"/>
              <a:gd name="T1" fmla="*/ 0 h 33"/>
              <a:gd name="T2" fmla="*/ 0 w 36"/>
              <a:gd name="T3" fmla="*/ 0 h 33"/>
              <a:gd name="T4" fmla="*/ 7144 w 36"/>
              <a:gd name="T5" fmla="*/ 6158 h 33"/>
              <a:gd name="T6" fmla="*/ 7144 w 36"/>
              <a:gd name="T7" fmla="*/ 3079 h 33"/>
              <a:gd name="T8" fmla="*/ 7144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0" y="0"/>
                </a:moveTo>
                <a:lnTo>
                  <a:pt x="0" y="0"/>
                </a:lnTo>
                <a:lnTo>
                  <a:pt x="36" y="33"/>
                </a:lnTo>
                <a:lnTo>
                  <a:pt x="36" y="18"/>
                </a:lnTo>
                <a:lnTo>
                  <a:pt x="36"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5" name="Freeform 141"/>
          <p:cNvSpPr>
            <a:spLocks/>
          </p:cNvSpPr>
          <p:nvPr/>
        </p:nvSpPr>
        <p:spPr bwMode="auto">
          <a:xfrm>
            <a:off x="6324047" y="3301604"/>
            <a:ext cx="40397" cy="47625"/>
          </a:xfrm>
          <a:custGeom>
            <a:avLst/>
            <a:gdLst>
              <a:gd name="T0" fmla="*/ 0 w 71"/>
              <a:gd name="T1" fmla="*/ 6272 h 81"/>
              <a:gd name="T2" fmla="*/ 0 w 71"/>
              <a:gd name="T3" fmla="*/ 6272 h 81"/>
              <a:gd name="T4" fmla="*/ 3130 w 71"/>
              <a:gd name="T5" fmla="*/ 6272 h 81"/>
              <a:gd name="T6" fmla="*/ 3130 w 71"/>
              <a:gd name="T7" fmla="*/ 9407 h 81"/>
              <a:gd name="T8" fmla="*/ 7043 w 71"/>
              <a:gd name="T9" fmla="*/ 15679 h 81"/>
              <a:gd name="T10" fmla="*/ 7043 w 71"/>
              <a:gd name="T11" fmla="*/ 11759 h 81"/>
              <a:gd name="T12" fmla="*/ 7043 w 71"/>
              <a:gd name="T13" fmla="*/ 9407 h 81"/>
              <a:gd name="T14" fmla="*/ 13304 w 71"/>
              <a:gd name="T15" fmla="*/ 11759 h 81"/>
              <a:gd name="T16" fmla="*/ 13304 w 71"/>
              <a:gd name="T17" fmla="*/ 9407 h 81"/>
              <a:gd name="T18" fmla="*/ 10174 w 71"/>
              <a:gd name="T19" fmla="*/ 9407 h 81"/>
              <a:gd name="T20" fmla="*/ 10174 w 71"/>
              <a:gd name="T21" fmla="*/ 2352 h 81"/>
              <a:gd name="T22" fmla="*/ 7043 w 71"/>
              <a:gd name="T23" fmla="*/ 6272 h 81"/>
              <a:gd name="T24" fmla="*/ 7043 w 71"/>
              <a:gd name="T25" fmla="*/ 2352 h 81"/>
              <a:gd name="T26" fmla="*/ 3130 w 71"/>
              <a:gd name="T27" fmla="*/ 0 h 81"/>
              <a:gd name="T28" fmla="*/ 0 w 71"/>
              <a:gd name="T29" fmla="*/ 0 h 81"/>
              <a:gd name="T30" fmla="*/ 0 w 71"/>
              <a:gd name="T31" fmla="*/ 6272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6" name="Freeform 142"/>
          <p:cNvSpPr>
            <a:spLocks/>
          </p:cNvSpPr>
          <p:nvPr/>
        </p:nvSpPr>
        <p:spPr bwMode="auto">
          <a:xfrm>
            <a:off x="6324046" y="3330179"/>
            <a:ext cx="70406" cy="66675"/>
          </a:xfrm>
          <a:custGeom>
            <a:avLst/>
            <a:gdLst>
              <a:gd name="T0" fmla="*/ 0 w 123"/>
              <a:gd name="T1" fmla="*/ 16819 h 111"/>
              <a:gd name="T2" fmla="*/ 0 w 123"/>
              <a:gd name="T3" fmla="*/ 16819 h 111"/>
              <a:gd name="T4" fmla="*/ 3149 w 123"/>
              <a:gd name="T5" fmla="*/ 12814 h 111"/>
              <a:gd name="T6" fmla="*/ 7086 w 123"/>
              <a:gd name="T7" fmla="*/ 12814 h 111"/>
              <a:gd name="T8" fmla="*/ 10235 w 123"/>
              <a:gd name="T9" fmla="*/ 12814 h 111"/>
              <a:gd name="T10" fmla="*/ 13384 w 123"/>
              <a:gd name="T11" fmla="*/ 12814 h 111"/>
              <a:gd name="T12" fmla="*/ 10235 w 123"/>
              <a:gd name="T13" fmla="*/ 19222 h 111"/>
              <a:gd name="T14" fmla="*/ 17321 w 123"/>
              <a:gd name="T15" fmla="*/ 22425 h 111"/>
              <a:gd name="T16" fmla="*/ 20470 w 123"/>
              <a:gd name="T17" fmla="*/ 19222 h 111"/>
              <a:gd name="T18" fmla="*/ 17321 w 123"/>
              <a:gd name="T19" fmla="*/ 16819 h 111"/>
              <a:gd name="T20" fmla="*/ 20470 w 123"/>
              <a:gd name="T21" fmla="*/ 12814 h 111"/>
              <a:gd name="T22" fmla="*/ 23619 w 123"/>
              <a:gd name="T23" fmla="*/ 19222 h 111"/>
              <a:gd name="T24" fmla="*/ 23619 w 123"/>
              <a:gd name="T25" fmla="*/ 12814 h 111"/>
              <a:gd name="T26" fmla="*/ 23619 w 123"/>
              <a:gd name="T27" fmla="*/ 7208 h 111"/>
              <a:gd name="T28" fmla="*/ 17321 w 123"/>
              <a:gd name="T29" fmla="*/ 0 h 111"/>
              <a:gd name="T30" fmla="*/ 17321 w 123"/>
              <a:gd name="T31" fmla="*/ 7208 h 111"/>
              <a:gd name="T32" fmla="*/ 13384 w 123"/>
              <a:gd name="T33" fmla="*/ 7208 h 111"/>
              <a:gd name="T34" fmla="*/ 10235 w 123"/>
              <a:gd name="T35" fmla="*/ 9611 h 111"/>
              <a:gd name="T36" fmla="*/ 7086 w 123"/>
              <a:gd name="T37" fmla="*/ 7208 h 111"/>
              <a:gd name="T38" fmla="*/ 0 w 123"/>
              <a:gd name="T39" fmla="*/ 12814 h 111"/>
              <a:gd name="T40" fmla="*/ 0 w 123"/>
              <a:gd name="T41" fmla="*/ 168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7" name="Line 143"/>
          <p:cNvSpPr>
            <a:spLocks noChangeShapeType="1"/>
          </p:cNvSpPr>
          <p:nvPr/>
        </p:nvSpPr>
        <p:spPr bwMode="auto">
          <a:xfrm>
            <a:off x="5869299" y="3296841"/>
            <a:ext cx="0" cy="9525"/>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48" name="Line 144"/>
          <p:cNvSpPr>
            <a:spLocks noChangeShapeType="1"/>
          </p:cNvSpPr>
          <p:nvPr/>
        </p:nvSpPr>
        <p:spPr bwMode="auto">
          <a:xfrm flipV="1">
            <a:off x="6419845" y="3068241"/>
            <a:ext cx="9233" cy="2857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49" name="Line 145"/>
          <p:cNvSpPr>
            <a:spLocks noChangeShapeType="1"/>
          </p:cNvSpPr>
          <p:nvPr/>
        </p:nvSpPr>
        <p:spPr bwMode="auto">
          <a:xfrm flipV="1">
            <a:off x="6444081" y="3044429"/>
            <a:ext cx="0" cy="19050"/>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50" name="Freeform 146"/>
          <p:cNvSpPr>
            <a:spLocks/>
          </p:cNvSpPr>
          <p:nvPr/>
        </p:nvSpPr>
        <p:spPr bwMode="auto">
          <a:xfrm>
            <a:off x="6364444" y="3292079"/>
            <a:ext cx="20775" cy="38100"/>
          </a:xfrm>
          <a:custGeom>
            <a:avLst/>
            <a:gdLst>
              <a:gd name="T0" fmla="*/ 0 w 34"/>
              <a:gd name="T1" fmla="*/ 0 h 63"/>
              <a:gd name="T2" fmla="*/ 0 w 34"/>
              <a:gd name="T3" fmla="*/ 0 h 63"/>
              <a:gd name="T4" fmla="*/ 4202 w 34"/>
              <a:gd name="T5" fmla="*/ 3225 h 63"/>
              <a:gd name="T6" fmla="*/ 0 w 34"/>
              <a:gd name="T7" fmla="*/ 6451 h 63"/>
              <a:gd name="T8" fmla="*/ 0 w 34"/>
              <a:gd name="T9" fmla="*/ 9676 h 63"/>
              <a:gd name="T10" fmla="*/ 0 w 34"/>
              <a:gd name="T11" fmla="*/ 12902 h 63"/>
              <a:gd name="T12" fmla="*/ 4202 w 34"/>
              <a:gd name="T13" fmla="*/ 12902 h 63"/>
              <a:gd name="T14" fmla="*/ 4202 w 34"/>
              <a:gd name="T15" fmla="*/ 6451 h 63"/>
              <a:gd name="T16" fmla="*/ 8404 w 34"/>
              <a:gd name="T17" fmla="*/ 6451 h 63"/>
              <a:gd name="T18" fmla="*/ 4202 w 34"/>
              <a:gd name="T19" fmla="*/ 3225 h 63"/>
              <a:gd name="T20" fmla="*/ 420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51" name="Freeform 147"/>
          <p:cNvSpPr>
            <a:spLocks/>
          </p:cNvSpPr>
          <p:nvPr/>
        </p:nvSpPr>
        <p:spPr bwMode="auto">
          <a:xfrm>
            <a:off x="6017035" y="3263505"/>
            <a:ext cx="76176" cy="55960"/>
          </a:xfrm>
          <a:custGeom>
            <a:avLst/>
            <a:gdLst>
              <a:gd name="T0" fmla="*/ 2922 w 251"/>
              <a:gd name="T1" fmla="*/ 5543 h 175"/>
              <a:gd name="T2" fmla="*/ 2922 w 251"/>
              <a:gd name="T3" fmla="*/ 5543 h 175"/>
              <a:gd name="T4" fmla="*/ 4592 w 251"/>
              <a:gd name="T5" fmla="*/ 4264 h 175"/>
              <a:gd name="T6" fmla="*/ 5427 w 251"/>
              <a:gd name="T7" fmla="*/ 3411 h 175"/>
              <a:gd name="T8" fmla="*/ 7096 w 251"/>
              <a:gd name="T9" fmla="*/ 2558 h 175"/>
              <a:gd name="T10" fmla="*/ 7096 w 251"/>
              <a:gd name="T11" fmla="*/ 0 h 175"/>
              <a:gd name="T12" fmla="*/ 5427 w 251"/>
              <a:gd name="T13" fmla="*/ 0 h 175"/>
              <a:gd name="T14" fmla="*/ 5427 w 251"/>
              <a:gd name="T15" fmla="*/ 853 h 175"/>
              <a:gd name="T16" fmla="*/ 4592 w 251"/>
              <a:gd name="T17" fmla="*/ 0 h 175"/>
              <a:gd name="T18" fmla="*/ 835 w 251"/>
              <a:gd name="T19" fmla="*/ 0 h 175"/>
              <a:gd name="T20" fmla="*/ 0 w 251"/>
              <a:gd name="T21" fmla="*/ 1705 h 175"/>
              <a:gd name="T22" fmla="*/ 835 w 251"/>
              <a:gd name="T23" fmla="*/ 3411 h 175"/>
              <a:gd name="T24" fmla="*/ 835 w 251"/>
              <a:gd name="T25" fmla="*/ 4264 h 175"/>
              <a:gd name="T26" fmla="*/ 835 w 251"/>
              <a:gd name="T27" fmla="*/ 5543 h 175"/>
              <a:gd name="T28" fmla="*/ 2922 w 251"/>
              <a:gd name="T29" fmla="*/ 5543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52" name="Freeform 148"/>
          <p:cNvSpPr>
            <a:spLocks/>
          </p:cNvSpPr>
          <p:nvPr/>
        </p:nvSpPr>
        <p:spPr bwMode="auto">
          <a:xfrm>
            <a:off x="5783890" y="3073004"/>
            <a:ext cx="80793" cy="85725"/>
          </a:xfrm>
          <a:custGeom>
            <a:avLst/>
            <a:gdLst>
              <a:gd name="T0" fmla="*/ 27781 w 140"/>
              <a:gd name="T1" fmla="*/ 26194 h 144"/>
              <a:gd name="T2" fmla="*/ 27781 w 140"/>
              <a:gd name="T3" fmla="*/ 26194 h 144"/>
              <a:gd name="T4" fmla="*/ 23812 w 140"/>
              <a:gd name="T5" fmla="*/ 15875 h 144"/>
              <a:gd name="T6" fmla="*/ 23812 w 140"/>
              <a:gd name="T7" fmla="*/ 12700 h 144"/>
              <a:gd name="T8" fmla="*/ 20637 w 140"/>
              <a:gd name="T9" fmla="*/ 15875 h 144"/>
              <a:gd name="T10" fmla="*/ 17462 w 140"/>
              <a:gd name="T11" fmla="*/ 15875 h 144"/>
              <a:gd name="T12" fmla="*/ 17462 w 140"/>
              <a:gd name="T13" fmla="*/ 12700 h 144"/>
              <a:gd name="T14" fmla="*/ 23812 w 140"/>
              <a:gd name="T15" fmla="*/ 7144 h 144"/>
              <a:gd name="T16" fmla="*/ 10319 w 140"/>
              <a:gd name="T17" fmla="*/ 7144 h 144"/>
              <a:gd name="T18" fmla="*/ 10319 w 140"/>
              <a:gd name="T19" fmla="*/ 0 h 144"/>
              <a:gd name="T20" fmla="*/ 7144 w 140"/>
              <a:gd name="T21" fmla="*/ 0 h 144"/>
              <a:gd name="T22" fmla="*/ 3175 w 140"/>
              <a:gd name="T23" fmla="*/ 0 h 144"/>
              <a:gd name="T24" fmla="*/ 3175 w 140"/>
              <a:gd name="T25" fmla="*/ 3175 h 144"/>
              <a:gd name="T26" fmla="*/ 0 w 140"/>
              <a:gd name="T27" fmla="*/ 9525 h 144"/>
              <a:gd name="T28" fmla="*/ 3175 w 140"/>
              <a:gd name="T29" fmla="*/ 9525 h 144"/>
              <a:gd name="T30" fmla="*/ 7144 w 140"/>
              <a:gd name="T31" fmla="*/ 26194 h 144"/>
              <a:gd name="T32" fmla="*/ 14287 w 140"/>
              <a:gd name="T33" fmla="*/ 26194 h 144"/>
              <a:gd name="T34" fmla="*/ 20637 w 140"/>
              <a:gd name="T35" fmla="*/ 19050 h 144"/>
              <a:gd name="T36" fmla="*/ 23812 w 140"/>
              <a:gd name="T37" fmla="*/ 28575 h 144"/>
              <a:gd name="T38" fmla="*/ 27781 w 140"/>
              <a:gd name="T39" fmla="*/ 26194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53" name="Freeform 149"/>
          <p:cNvSpPr>
            <a:spLocks/>
          </p:cNvSpPr>
          <p:nvPr/>
        </p:nvSpPr>
        <p:spPr bwMode="auto">
          <a:xfrm>
            <a:off x="5855449" y="3044429"/>
            <a:ext cx="138502" cy="295275"/>
          </a:xfrm>
          <a:custGeom>
            <a:avLst/>
            <a:gdLst>
              <a:gd name="T0" fmla="*/ 34131 w 240"/>
              <a:gd name="T1" fmla="*/ 98624 h 495"/>
              <a:gd name="T2" fmla="*/ 34131 w 240"/>
              <a:gd name="T3" fmla="*/ 98624 h 495"/>
              <a:gd name="T4" fmla="*/ 41275 w 240"/>
              <a:gd name="T5" fmla="*/ 85898 h 495"/>
              <a:gd name="T6" fmla="*/ 38100 w 240"/>
              <a:gd name="T7" fmla="*/ 76354 h 495"/>
              <a:gd name="T8" fmla="*/ 34131 w 240"/>
              <a:gd name="T9" fmla="*/ 69991 h 495"/>
              <a:gd name="T10" fmla="*/ 34131 w 240"/>
              <a:gd name="T11" fmla="*/ 64424 h 495"/>
              <a:gd name="T12" fmla="*/ 30956 w 240"/>
              <a:gd name="T13" fmla="*/ 54879 h 495"/>
              <a:gd name="T14" fmla="*/ 30956 w 240"/>
              <a:gd name="T15" fmla="*/ 47721 h 495"/>
              <a:gd name="T16" fmla="*/ 44450 w 240"/>
              <a:gd name="T17" fmla="*/ 41358 h 495"/>
              <a:gd name="T18" fmla="*/ 47625 w 240"/>
              <a:gd name="T19" fmla="*/ 35791 h 495"/>
              <a:gd name="T20" fmla="*/ 44450 w 240"/>
              <a:gd name="T21" fmla="*/ 35791 h 495"/>
              <a:gd name="T22" fmla="*/ 38100 w 240"/>
              <a:gd name="T23" fmla="*/ 31814 h 495"/>
              <a:gd name="T24" fmla="*/ 38100 w 240"/>
              <a:gd name="T25" fmla="*/ 28633 h 495"/>
              <a:gd name="T26" fmla="*/ 38100 w 240"/>
              <a:gd name="T27" fmla="*/ 26247 h 495"/>
              <a:gd name="T28" fmla="*/ 34131 w 240"/>
              <a:gd name="T29" fmla="*/ 22270 h 495"/>
              <a:gd name="T30" fmla="*/ 30956 w 240"/>
              <a:gd name="T31" fmla="*/ 22270 h 495"/>
              <a:gd name="T32" fmla="*/ 34131 w 240"/>
              <a:gd name="T33" fmla="*/ 7158 h 495"/>
              <a:gd name="T34" fmla="*/ 30956 w 240"/>
              <a:gd name="T35" fmla="*/ 0 h 495"/>
              <a:gd name="T36" fmla="*/ 27781 w 240"/>
              <a:gd name="T37" fmla="*/ 0 h 495"/>
              <a:gd name="T38" fmla="*/ 27781 w 240"/>
              <a:gd name="T39" fmla="*/ 7158 h 495"/>
              <a:gd name="T40" fmla="*/ 20638 w 240"/>
              <a:gd name="T41" fmla="*/ 7158 h 495"/>
              <a:gd name="T42" fmla="*/ 17463 w 240"/>
              <a:gd name="T43" fmla="*/ 9544 h 495"/>
              <a:gd name="T44" fmla="*/ 10319 w 240"/>
              <a:gd name="T45" fmla="*/ 22270 h 495"/>
              <a:gd name="T46" fmla="*/ 7144 w 240"/>
              <a:gd name="T47" fmla="*/ 26247 h 495"/>
              <a:gd name="T48" fmla="*/ 3969 w 240"/>
              <a:gd name="T49" fmla="*/ 31814 h 495"/>
              <a:gd name="T50" fmla="*/ 3969 w 240"/>
              <a:gd name="T51" fmla="*/ 35791 h 495"/>
              <a:gd name="T52" fmla="*/ 0 w 240"/>
              <a:gd name="T53" fmla="*/ 38177 h 495"/>
              <a:gd name="T54" fmla="*/ 7144 w 240"/>
              <a:gd name="T55" fmla="*/ 45335 h 495"/>
              <a:gd name="T56" fmla="*/ 10319 w 240"/>
              <a:gd name="T57" fmla="*/ 50903 h 495"/>
              <a:gd name="T58" fmla="*/ 14288 w 240"/>
              <a:gd name="T59" fmla="*/ 60447 h 495"/>
              <a:gd name="T60" fmla="*/ 10319 w 240"/>
              <a:gd name="T61" fmla="*/ 64424 h 495"/>
              <a:gd name="T62" fmla="*/ 17463 w 240"/>
              <a:gd name="T63" fmla="*/ 66810 h 495"/>
              <a:gd name="T64" fmla="*/ 23813 w 240"/>
              <a:gd name="T65" fmla="*/ 60447 h 495"/>
              <a:gd name="T66" fmla="*/ 27781 w 240"/>
              <a:gd name="T67" fmla="*/ 64424 h 495"/>
              <a:gd name="T68" fmla="*/ 34131 w 240"/>
              <a:gd name="T69" fmla="*/ 83512 h 495"/>
              <a:gd name="T70" fmla="*/ 34131 w 240"/>
              <a:gd name="T71" fmla="*/ 98624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54" name="Freeform 150"/>
          <p:cNvSpPr>
            <a:spLocks/>
          </p:cNvSpPr>
          <p:nvPr/>
        </p:nvSpPr>
        <p:spPr bwMode="auto">
          <a:xfrm>
            <a:off x="5984718" y="3139679"/>
            <a:ext cx="109648" cy="133350"/>
          </a:xfrm>
          <a:custGeom>
            <a:avLst/>
            <a:gdLst>
              <a:gd name="T0" fmla="*/ 38100 w 190"/>
              <a:gd name="T1" fmla="*/ 42069 h 224"/>
              <a:gd name="T2" fmla="*/ 38100 w 190"/>
              <a:gd name="T3" fmla="*/ 42069 h 224"/>
              <a:gd name="T4" fmla="*/ 38100 w 190"/>
              <a:gd name="T5" fmla="*/ 34925 h 224"/>
              <a:gd name="T6" fmla="*/ 30956 w 190"/>
              <a:gd name="T7" fmla="*/ 28575 h 224"/>
              <a:gd name="T8" fmla="*/ 30956 w 190"/>
              <a:gd name="T9" fmla="*/ 25400 h 224"/>
              <a:gd name="T10" fmla="*/ 17463 w 190"/>
              <a:gd name="T11" fmla="*/ 15875 h 224"/>
              <a:gd name="T12" fmla="*/ 23813 w 190"/>
              <a:gd name="T13" fmla="*/ 13494 h 224"/>
              <a:gd name="T14" fmla="*/ 20638 w 190"/>
              <a:gd name="T15" fmla="*/ 9525 h 224"/>
              <a:gd name="T16" fmla="*/ 14288 w 190"/>
              <a:gd name="T17" fmla="*/ 6350 h 224"/>
              <a:gd name="T18" fmla="*/ 10319 w 190"/>
              <a:gd name="T19" fmla="*/ 0 h 224"/>
              <a:gd name="T20" fmla="*/ 7144 w 190"/>
              <a:gd name="T21" fmla="*/ 0 h 224"/>
              <a:gd name="T22" fmla="*/ 7144 w 190"/>
              <a:gd name="T23" fmla="*/ 6350 h 224"/>
              <a:gd name="T24" fmla="*/ 3969 w 190"/>
              <a:gd name="T25" fmla="*/ 6350 h 224"/>
              <a:gd name="T26" fmla="*/ 3969 w 190"/>
              <a:gd name="T27" fmla="*/ 3969 h 224"/>
              <a:gd name="T28" fmla="*/ 0 w 190"/>
              <a:gd name="T29" fmla="*/ 9525 h 224"/>
              <a:gd name="T30" fmla="*/ 0 w 190"/>
              <a:gd name="T31" fmla="*/ 13494 h 224"/>
              <a:gd name="T32" fmla="*/ 3969 w 190"/>
              <a:gd name="T33" fmla="*/ 15875 h 224"/>
              <a:gd name="T34" fmla="*/ 3969 w 190"/>
              <a:gd name="T35" fmla="*/ 25400 h 224"/>
              <a:gd name="T36" fmla="*/ 10319 w 190"/>
              <a:gd name="T37" fmla="*/ 22225 h 224"/>
              <a:gd name="T38" fmla="*/ 17463 w 190"/>
              <a:gd name="T39" fmla="*/ 19050 h 224"/>
              <a:gd name="T40" fmla="*/ 20638 w 190"/>
              <a:gd name="T41" fmla="*/ 25400 h 224"/>
              <a:gd name="T42" fmla="*/ 23813 w 190"/>
              <a:gd name="T43" fmla="*/ 32544 h 224"/>
              <a:gd name="T44" fmla="*/ 27781 w 190"/>
              <a:gd name="T45" fmla="*/ 34925 h 224"/>
              <a:gd name="T46" fmla="*/ 27781 w 190"/>
              <a:gd name="T47" fmla="*/ 42069 h 224"/>
              <a:gd name="T48" fmla="*/ 30956 w 190"/>
              <a:gd name="T49" fmla="*/ 44450 h 224"/>
              <a:gd name="T50" fmla="*/ 30956 w 190"/>
              <a:gd name="T51" fmla="*/ 42069 h 224"/>
              <a:gd name="T52" fmla="*/ 38100 w 190"/>
              <a:gd name="T53" fmla="*/ 42069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55" name="Freeform 151"/>
          <p:cNvSpPr>
            <a:spLocks/>
          </p:cNvSpPr>
          <p:nvPr/>
        </p:nvSpPr>
        <p:spPr bwMode="auto">
          <a:xfrm>
            <a:off x="6014727" y="3130154"/>
            <a:ext cx="109648" cy="219075"/>
          </a:xfrm>
          <a:custGeom>
            <a:avLst/>
            <a:gdLst>
              <a:gd name="T0" fmla="*/ 0 w 190"/>
              <a:gd name="T1" fmla="*/ 3166 h 369"/>
              <a:gd name="T2" fmla="*/ 0 w 190"/>
              <a:gd name="T3" fmla="*/ 3166 h 369"/>
              <a:gd name="T4" fmla="*/ 0 w 190"/>
              <a:gd name="T5" fmla="*/ 0 h 369"/>
              <a:gd name="T6" fmla="*/ 3969 w 190"/>
              <a:gd name="T7" fmla="*/ 3166 h 369"/>
              <a:gd name="T8" fmla="*/ 17463 w 190"/>
              <a:gd name="T9" fmla="*/ 0 h 369"/>
              <a:gd name="T10" fmla="*/ 23813 w 190"/>
              <a:gd name="T11" fmla="*/ 0 h 369"/>
              <a:gd name="T12" fmla="*/ 23813 w 190"/>
              <a:gd name="T13" fmla="*/ 6333 h 369"/>
              <a:gd name="T14" fmla="*/ 30956 w 190"/>
              <a:gd name="T15" fmla="*/ 6333 h 369"/>
              <a:gd name="T16" fmla="*/ 23813 w 190"/>
              <a:gd name="T17" fmla="*/ 9499 h 369"/>
              <a:gd name="T18" fmla="*/ 20638 w 190"/>
              <a:gd name="T19" fmla="*/ 15832 h 369"/>
              <a:gd name="T20" fmla="*/ 17463 w 190"/>
              <a:gd name="T21" fmla="*/ 18998 h 369"/>
              <a:gd name="T22" fmla="*/ 34925 w 190"/>
              <a:gd name="T23" fmla="*/ 40372 h 369"/>
              <a:gd name="T24" fmla="*/ 38100 w 190"/>
              <a:gd name="T25" fmla="*/ 47496 h 369"/>
              <a:gd name="T26" fmla="*/ 34925 w 190"/>
              <a:gd name="T27" fmla="*/ 59370 h 369"/>
              <a:gd name="T28" fmla="*/ 27781 w 190"/>
              <a:gd name="T29" fmla="*/ 63328 h 369"/>
              <a:gd name="T30" fmla="*/ 23813 w 190"/>
              <a:gd name="T31" fmla="*/ 63328 h 369"/>
              <a:gd name="T32" fmla="*/ 20638 w 190"/>
              <a:gd name="T33" fmla="*/ 68869 h 369"/>
              <a:gd name="T34" fmla="*/ 14288 w 190"/>
              <a:gd name="T35" fmla="*/ 72827 h 369"/>
              <a:gd name="T36" fmla="*/ 14288 w 190"/>
              <a:gd name="T37" fmla="*/ 66494 h 369"/>
              <a:gd name="T38" fmla="*/ 10319 w 190"/>
              <a:gd name="T39" fmla="*/ 63328 h 369"/>
              <a:gd name="T40" fmla="*/ 17463 w 190"/>
              <a:gd name="T41" fmla="*/ 59370 h 369"/>
              <a:gd name="T42" fmla="*/ 20638 w 190"/>
              <a:gd name="T43" fmla="*/ 56995 h 369"/>
              <a:gd name="T44" fmla="*/ 27781 w 190"/>
              <a:gd name="T45" fmla="*/ 53829 h 369"/>
              <a:gd name="T46" fmla="*/ 27781 w 190"/>
              <a:gd name="T47" fmla="*/ 44330 h 369"/>
              <a:gd name="T48" fmla="*/ 27781 w 190"/>
              <a:gd name="T49" fmla="*/ 37997 h 369"/>
              <a:gd name="T50" fmla="*/ 20638 w 190"/>
              <a:gd name="T51" fmla="*/ 31664 h 369"/>
              <a:gd name="T52" fmla="*/ 20638 w 190"/>
              <a:gd name="T53" fmla="*/ 28498 h 369"/>
              <a:gd name="T54" fmla="*/ 7144 w 190"/>
              <a:gd name="T55" fmla="*/ 18998 h 369"/>
              <a:gd name="T56" fmla="*/ 14288 w 190"/>
              <a:gd name="T57" fmla="*/ 15832 h 369"/>
              <a:gd name="T58" fmla="*/ 10319 w 190"/>
              <a:gd name="T59" fmla="*/ 12666 h 369"/>
              <a:gd name="T60" fmla="*/ 3969 w 190"/>
              <a:gd name="T61" fmla="*/ 9499 h 369"/>
              <a:gd name="T62" fmla="*/ 0 w 190"/>
              <a:gd name="T63" fmla="*/ 3166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56" name="Freeform 152"/>
          <p:cNvSpPr>
            <a:spLocks/>
          </p:cNvSpPr>
          <p:nvPr/>
        </p:nvSpPr>
        <p:spPr bwMode="auto">
          <a:xfrm>
            <a:off x="5984718" y="3377804"/>
            <a:ext cx="60017" cy="85725"/>
          </a:xfrm>
          <a:custGeom>
            <a:avLst/>
            <a:gdLst>
              <a:gd name="T0" fmla="*/ 10319 w 104"/>
              <a:gd name="T1" fmla="*/ 2381 h 144"/>
              <a:gd name="T2" fmla="*/ 10319 w 104"/>
              <a:gd name="T3" fmla="*/ 2381 h 144"/>
              <a:gd name="T4" fmla="*/ 7144 w 104"/>
              <a:gd name="T5" fmla="*/ 5556 h 144"/>
              <a:gd name="T6" fmla="*/ 3969 w 104"/>
              <a:gd name="T7" fmla="*/ 2381 h 144"/>
              <a:gd name="T8" fmla="*/ 0 w 104"/>
              <a:gd name="T9" fmla="*/ 0 h 144"/>
              <a:gd name="T10" fmla="*/ 0 w 104"/>
              <a:gd name="T11" fmla="*/ 2381 h 144"/>
              <a:gd name="T12" fmla="*/ 0 w 104"/>
              <a:gd name="T13" fmla="*/ 11906 h 144"/>
              <a:gd name="T14" fmla="*/ 7144 w 104"/>
              <a:gd name="T15" fmla="*/ 19050 h 144"/>
              <a:gd name="T16" fmla="*/ 17463 w 104"/>
              <a:gd name="T17" fmla="*/ 28575 h 144"/>
              <a:gd name="T18" fmla="*/ 20638 w 104"/>
              <a:gd name="T19" fmla="*/ 28575 h 144"/>
              <a:gd name="T20" fmla="*/ 17463 w 104"/>
              <a:gd name="T21" fmla="*/ 19050 h 144"/>
              <a:gd name="T22" fmla="*/ 17463 w 104"/>
              <a:gd name="T23" fmla="*/ 9525 h 144"/>
              <a:gd name="T24" fmla="*/ 10319 w 104"/>
              <a:gd name="T25" fmla="*/ 2381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57" name="Freeform 153"/>
          <p:cNvSpPr>
            <a:spLocks/>
          </p:cNvSpPr>
          <p:nvPr/>
        </p:nvSpPr>
        <p:spPr bwMode="auto">
          <a:xfrm>
            <a:off x="5945475" y="3168254"/>
            <a:ext cx="118881" cy="228600"/>
          </a:xfrm>
          <a:custGeom>
            <a:avLst/>
            <a:gdLst>
              <a:gd name="T0" fmla="*/ 13429 w 207"/>
              <a:gd name="T1" fmla="*/ 0 h 383"/>
              <a:gd name="T2" fmla="*/ 13429 w 207"/>
              <a:gd name="T3" fmla="*/ 0 h 383"/>
              <a:gd name="T4" fmla="*/ 0 w 207"/>
              <a:gd name="T5" fmla="*/ 6367 h 383"/>
              <a:gd name="T6" fmla="*/ 0 w 207"/>
              <a:gd name="T7" fmla="*/ 13529 h 383"/>
              <a:gd name="T8" fmla="*/ 3160 w 207"/>
              <a:gd name="T9" fmla="*/ 23079 h 383"/>
              <a:gd name="T10" fmla="*/ 3160 w 207"/>
              <a:gd name="T11" fmla="*/ 28650 h 383"/>
              <a:gd name="T12" fmla="*/ 6319 w 207"/>
              <a:gd name="T13" fmla="*/ 35016 h 383"/>
              <a:gd name="T14" fmla="*/ 10269 w 207"/>
              <a:gd name="T15" fmla="*/ 44566 h 383"/>
              <a:gd name="T16" fmla="*/ 3160 w 207"/>
              <a:gd name="T17" fmla="*/ 57299 h 383"/>
              <a:gd name="T18" fmla="*/ 3160 w 207"/>
              <a:gd name="T19" fmla="*/ 61278 h 383"/>
              <a:gd name="T20" fmla="*/ 3160 w 207"/>
              <a:gd name="T21" fmla="*/ 63666 h 383"/>
              <a:gd name="T22" fmla="*/ 13429 w 207"/>
              <a:gd name="T23" fmla="*/ 73216 h 383"/>
              <a:gd name="T24" fmla="*/ 13429 w 207"/>
              <a:gd name="T25" fmla="*/ 70828 h 383"/>
              <a:gd name="T26" fmla="*/ 16588 w 207"/>
              <a:gd name="T27" fmla="*/ 73216 h 383"/>
              <a:gd name="T28" fmla="*/ 20538 w 207"/>
              <a:gd name="T29" fmla="*/ 76399 h 383"/>
              <a:gd name="T30" fmla="*/ 23698 w 207"/>
              <a:gd name="T31" fmla="*/ 73216 h 383"/>
              <a:gd name="T32" fmla="*/ 20538 w 207"/>
              <a:gd name="T33" fmla="*/ 70828 h 383"/>
              <a:gd name="T34" fmla="*/ 13429 w 207"/>
              <a:gd name="T35" fmla="*/ 70828 h 383"/>
              <a:gd name="T36" fmla="*/ 10269 w 207"/>
              <a:gd name="T37" fmla="*/ 57299 h 383"/>
              <a:gd name="T38" fmla="*/ 6319 w 207"/>
              <a:gd name="T39" fmla="*/ 57299 h 383"/>
              <a:gd name="T40" fmla="*/ 6319 w 207"/>
              <a:gd name="T41" fmla="*/ 54116 h 383"/>
              <a:gd name="T42" fmla="*/ 10269 w 207"/>
              <a:gd name="T43" fmla="*/ 44566 h 383"/>
              <a:gd name="T44" fmla="*/ 10269 w 207"/>
              <a:gd name="T45" fmla="*/ 38199 h 383"/>
              <a:gd name="T46" fmla="*/ 16588 w 207"/>
              <a:gd name="T47" fmla="*/ 38199 h 383"/>
              <a:gd name="T48" fmla="*/ 16588 w 207"/>
              <a:gd name="T49" fmla="*/ 42179 h 383"/>
              <a:gd name="T50" fmla="*/ 20538 w 207"/>
              <a:gd name="T51" fmla="*/ 42179 h 383"/>
              <a:gd name="T52" fmla="*/ 26857 w 207"/>
              <a:gd name="T53" fmla="*/ 47749 h 383"/>
              <a:gd name="T54" fmla="*/ 26857 w 207"/>
              <a:gd name="T55" fmla="*/ 44566 h 383"/>
              <a:gd name="T56" fmla="*/ 23698 w 207"/>
              <a:gd name="T57" fmla="*/ 38199 h 383"/>
              <a:gd name="T58" fmla="*/ 26857 w 207"/>
              <a:gd name="T59" fmla="*/ 32629 h 383"/>
              <a:gd name="T60" fmla="*/ 40286 w 207"/>
              <a:gd name="T61" fmla="*/ 32629 h 383"/>
              <a:gd name="T62" fmla="*/ 40286 w 207"/>
              <a:gd name="T63" fmla="*/ 25466 h 383"/>
              <a:gd name="T64" fmla="*/ 37126 w 207"/>
              <a:gd name="T65" fmla="*/ 23079 h 383"/>
              <a:gd name="T66" fmla="*/ 33966 w 207"/>
              <a:gd name="T67" fmla="*/ 15916 h 383"/>
              <a:gd name="T68" fmla="*/ 30807 w 207"/>
              <a:gd name="T69" fmla="*/ 9550 h 383"/>
              <a:gd name="T70" fmla="*/ 23698 w 207"/>
              <a:gd name="T71" fmla="*/ 13529 h 383"/>
              <a:gd name="T72" fmla="*/ 16588 w 207"/>
              <a:gd name="T73" fmla="*/ 15916 h 383"/>
              <a:gd name="T74" fmla="*/ 16588 w 207"/>
              <a:gd name="T75" fmla="*/ 6367 h 383"/>
              <a:gd name="T76" fmla="*/ 13429 w 207"/>
              <a:gd name="T77" fmla="*/ 3979 h 383"/>
              <a:gd name="T78" fmla="*/ 13429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58" name="Freeform 154"/>
          <p:cNvSpPr>
            <a:spLocks/>
          </p:cNvSpPr>
          <p:nvPr/>
        </p:nvSpPr>
        <p:spPr bwMode="auto">
          <a:xfrm>
            <a:off x="5805820" y="3044429"/>
            <a:ext cx="48476" cy="19050"/>
          </a:xfrm>
          <a:custGeom>
            <a:avLst/>
            <a:gdLst>
              <a:gd name="T0" fmla="*/ 13335 w 85"/>
              <a:gd name="T1" fmla="*/ 0 h 33"/>
              <a:gd name="T2" fmla="*/ 13335 w 85"/>
              <a:gd name="T3" fmla="*/ 0 h 33"/>
              <a:gd name="T4" fmla="*/ 3138 w 85"/>
              <a:gd name="T5" fmla="*/ 0 h 33"/>
              <a:gd name="T6" fmla="*/ 0 w 85"/>
              <a:gd name="T7" fmla="*/ 3079 h 33"/>
              <a:gd name="T8" fmla="*/ 0 w 85"/>
              <a:gd name="T9" fmla="*/ 6158 h 33"/>
              <a:gd name="T10" fmla="*/ 13335 w 85"/>
              <a:gd name="T11" fmla="*/ 6158 h 33"/>
              <a:gd name="T12" fmla="*/ 16473 w 85"/>
              <a:gd name="T13" fmla="*/ 6158 h 33"/>
              <a:gd name="T14" fmla="*/ 13335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a:moveTo>
                  <a:pt x="69" y="0"/>
                </a:moveTo>
                <a:lnTo>
                  <a:pt x="69" y="0"/>
                </a:lnTo>
                <a:lnTo>
                  <a:pt x="18" y="0"/>
                </a:lnTo>
                <a:lnTo>
                  <a:pt x="0" y="16"/>
                </a:lnTo>
                <a:lnTo>
                  <a:pt x="0" y="33"/>
                </a:lnTo>
                <a:lnTo>
                  <a:pt x="69" y="33"/>
                </a:lnTo>
                <a:lnTo>
                  <a:pt x="85" y="33"/>
                </a:lnTo>
                <a:lnTo>
                  <a:pt x="69" y="0"/>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59" name="Freeform 155"/>
          <p:cNvSpPr>
            <a:spLocks/>
          </p:cNvSpPr>
          <p:nvPr/>
        </p:nvSpPr>
        <p:spPr bwMode="auto">
          <a:xfrm>
            <a:off x="5665009" y="3007521"/>
            <a:ext cx="120035" cy="65485"/>
          </a:xfrm>
          <a:custGeom>
            <a:avLst/>
            <a:gdLst>
              <a:gd name="T0" fmla="*/ 3145 w 210"/>
              <a:gd name="T1" fmla="*/ 0 h 111"/>
              <a:gd name="T2" fmla="*/ 3145 w 210"/>
              <a:gd name="T3" fmla="*/ 0 h 111"/>
              <a:gd name="T4" fmla="*/ 0 w 210"/>
              <a:gd name="T5" fmla="*/ 9439 h 111"/>
              <a:gd name="T6" fmla="*/ 6290 w 210"/>
              <a:gd name="T7" fmla="*/ 11799 h 111"/>
              <a:gd name="T8" fmla="*/ 36951 w 210"/>
              <a:gd name="T9" fmla="*/ 21238 h 111"/>
              <a:gd name="T10" fmla="*/ 40882 w 210"/>
              <a:gd name="T11" fmla="*/ 21238 h 111"/>
              <a:gd name="T12" fmla="*/ 40882 w 210"/>
              <a:gd name="T13" fmla="*/ 18878 h 111"/>
              <a:gd name="T14" fmla="*/ 40882 w 210"/>
              <a:gd name="T15" fmla="*/ 11799 h 111"/>
              <a:gd name="T16" fmla="*/ 30661 w 210"/>
              <a:gd name="T17" fmla="*/ 11799 h 111"/>
              <a:gd name="T18" fmla="*/ 23586 w 210"/>
              <a:gd name="T19" fmla="*/ 9439 h 111"/>
              <a:gd name="T20" fmla="*/ 20441 w 210"/>
              <a:gd name="T21" fmla="*/ 5506 h 111"/>
              <a:gd name="T22" fmla="*/ 16510 w 210"/>
              <a:gd name="T23" fmla="*/ 5506 h 111"/>
              <a:gd name="T24" fmla="*/ 10220 w 210"/>
              <a:gd name="T25" fmla="*/ 0 h 111"/>
              <a:gd name="T26" fmla="*/ 314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60" name="Freeform 156"/>
          <p:cNvSpPr>
            <a:spLocks/>
          </p:cNvSpPr>
          <p:nvPr/>
        </p:nvSpPr>
        <p:spPr bwMode="auto">
          <a:xfrm>
            <a:off x="6394452" y="2853929"/>
            <a:ext cx="49631" cy="76200"/>
          </a:xfrm>
          <a:custGeom>
            <a:avLst/>
            <a:gdLst>
              <a:gd name="T0" fmla="*/ 0 w 86"/>
              <a:gd name="T1" fmla="*/ 6350 h 128"/>
              <a:gd name="T2" fmla="*/ 0 w 86"/>
              <a:gd name="T3" fmla="*/ 6350 h 128"/>
              <a:gd name="T4" fmla="*/ 9525 w 86"/>
              <a:gd name="T5" fmla="*/ 0 h 128"/>
              <a:gd name="T6" fmla="*/ 14288 w 86"/>
              <a:gd name="T7" fmla="*/ 6350 h 128"/>
              <a:gd name="T8" fmla="*/ 17463 w 86"/>
              <a:gd name="T9" fmla="*/ 15875 h 128"/>
              <a:gd name="T10" fmla="*/ 14288 w 86"/>
              <a:gd name="T11" fmla="*/ 22225 h 128"/>
              <a:gd name="T12" fmla="*/ 0 w 86"/>
              <a:gd name="T13" fmla="*/ 25400 h 128"/>
              <a:gd name="T14" fmla="*/ 0 w 86"/>
              <a:gd name="T15" fmla="*/ 22225 h 128"/>
              <a:gd name="T16" fmla="*/ 0 w 86"/>
              <a:gd name="T17" fmla="*/ 19050 h 128"/>
              <a:gd name="T18" fmla="*/ 0 w 86"/>
              <a:gd name="T19" fmla="*/ 9525 h 128"/>
              <a:gd name="T20" fmla="*/ 0 w 86"/>
              <a:gd name="T21" fmla="*/ 635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61" name="Freeform 157"/>
          <p:cNvSpPr>
            <a:spLocks/>
          </p:cNvSpPr>
          <p:nvPr/>
        </p:nvSpPr>
        <p:spPr bwMode="auto">
          <a:xfrm>
            <a:off x="6364443" y="2778920"/>
            <a:ext cx="100415" cy="94060"/>
          </a:xfrm>
          <a:custGeom>
            <a:avLst/>
            <a:gdLst>
              <a:gd name="T0" fmla="*/ 35331 w 172"/>
              <a:gd name="T1" fmla="*/ 0 h 159"/>
              <a:gd name="T2" fmla="*/ 35331 w 172"/>
              <a:gd name="T3" fmla="*/ 0 h 159"/>
              <a:gd name="T4" fmla="*/ 31316 w 172"/>
              <a:gd name="T5" fmla="*/ 0 h 159"/>
              <a:gd name="T6" fmla="*/ 24892 w 172"/>
              <a:gd name="T7" fmla="*/ 3155 h 159"/>
              <a:gd name="T8" fmla="*/ 20878 w 172"/>
              <a:gd name="T9" fmla="*/ 3155 h 159"/>
              <a:gd name="T10" fmla="*/ 17666 w 172"/>
              <a:gd name="T11" fmla="*/ 5521 h 159"/>
              <a:gd name="T12" fmla="*/ 14454 w 172"/>
              <a:gd name="T13" fmla="*/ 5521 h 159"/>
              <a:gd name="T14" fmla="*/ 0 w 172"/>
              <a:gd name="T15" fmla="*/ 14986 h 159"/>
              <a:gd name="T16" fmla="*/ 0 w 172"/>
              <a:gd name="T17" fmla="*/ 18930 h 159"/>
              <a:gd name="T18" fmla="*/ 4015 w 172"/>
              <a:gd name="T19" fmla="*/ 18930 h 159"/>
              <a:gd name="T20" fmla="*/ 0 w 172"/>
              <a:gd name="T21" fmla="*/ 28395 h 159"/>
              <a:gd name="T22" fmla="*/ 4015 w 172"/>
              <a:gd name="T23" fmla="*/ 30762 h 159"/>
              <a:gd name="T24" fmla="*/ 7227 w 172"/>
              <a:gd name="T25" fmla="*/ 30762 h 159"/>
              <a:gd name="T26" fmla="*/ 10439 w 172"/>
              <a:gd name="T27" fmla="*/ 30762 h 159"/>
              <a:gd name="T28" fmla="*/ 20878 w 172"/>
              <a:gd name="T29" fmla="*/ 24452 h 159"/>
              <a:gd name="T30" fmla="*/ 14454 w 172"/>
              <a:gd name="T31" fmla="*/ 22085 h 159"/>
              <a:gd name="T32" fmla="*/ 14454 w 172"/>
              <a:gd name="T33" fmla="*/ 18930 h 159"/>
              <a:gd name="T34" fmla="*/ 28104 w 172"/>
              <a:gd name="T35" fmla="*/ 12620 h 159"/>
              <a:gd name="T36" fmla="*/ 28104 w 172"/>
              <a:gd name="T37" fmla="*/ 5521 h 159"/>
              <a:gd name="T38" fmla="*/ 35331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2" name="Freeform 158"/>
          <p:cNvSpPr>
            <a:spLocks/>
          </p:cNvSpPr>
          <p:nvPr/>
        </p:nvSpPr>
        <p:spPr bwMode="auto">
          <a:xfrm>
            <a:off x="6444082" y="2939654"/>
            <a:ext cx="40397" cy="57150"/>
          </a:xfrm>
          <a:custGeom>
            <a:avLst/>
            <a:gdLst>
              <a:gd name="T0" fmla="*/ 0 w 69"/>
              <a:gd name="T1" fmla="*/ 3969 h 96"/>
              <a:gd name="T2" fmla="*/ 0 w 69"/>
              <a:gd name="T3" fmla="*/ 3969 h 96"/>
              <a:gd name="T4" fmla="*/ 0 w 69"/>
              <a:gd name="T5" fmla="*/ 6350 h 96"/>
              <a:gd name="T6" fmla="*/ 4026 w 69"/>
              <a:gd name="T7" fmla="*/ 6350 h 96"/>
              <a:gd name="T8" fmla="*/ 4026 w 69"/>
              <a:gd name="T9" fmla="*/ 15875 h 96"/>
              <a:gd name="T10" fmla="*/ 7247 w 69"/>
              <a:gd name="T11" fmla="*/ 19050 h 96"/>
              <a:gd name="T12" fmla="*/ 10468 w 69"/>
              <a:gd name="T13" fmla="*/ 15875 h 96"/>
              <a:gd name="T14" fmla="*/ 14495 w 69"/>
              <a:gd name="T15" fmla="*/ 6350 h 96"/>
              <a:gd name="T16" fmla="*/ 10468 w 69"/>
              <a:gd name="T17" fmla="*/ 3969 h 96"/>
              <a:gd name="T18" fmla="*/ 4026 w 69"/>
              <a:gd name="T19" fmla="*/ 0 h 96"/>
              <a:gd name="T20" fmla="*/ 0 w 69"/>
              <a:gd name="T21" fmla="*/ 39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3" name="Freeform 159"/>
          <p:cNvSpPr>
            <a:spLocks/>
          </p:cNvSpPr>
          <p:nvPr/>
        </p:nvSpPr>
        <p:spPr bwMode="auto">
          <a:xfrm>
            <a:off x="6484478" y="2939654"/>
            <a:ext cx="41551" cy="19050"/>
          </a:xfrm>
          <a:custGeom>
            <a:avLst/>
            <a:gdLst>
              <a:gd name="T0" fmla="*/ 0 w 71"/>
              <a:gd name="T1" fmla="*/ 3175 h 32"/>
              <a:gd name="T2" fmla="*/ 0 w 71"/>
              <a:gd name="T3" fmla="*/ 3175 h 32"/>
              <a:gd name="T4" fmla="*/ 0 w 71"/>
              <a:gd name="T5" fmla="*/ 6350 h 32"/>
              <a:gd name="T6" fmla="*/ 4025 w 71"/>
              <a:gd name="T7" fmla="*/ 6350 h 32"/>
              <a:gd name="T8" fmla="*/ 7244 w 71"/>
              <a:gd name="T9" fmla="*/ 3175 h 32"/>
              <a:gd name="T10" fmla="*/ 11269 w 71"/>
              <a:gd name="T11" fmla="*/ 3175 h 32"/>
              <a:gd name="T12" fmla="*/ 14489 w 71"/>
              <a:gd name="T13" fmla="*/ 0 h 32"/>
              <a:gd name="T14" fmla="*/ 7244 w 71"/>
              <a:gd name="T15" fmla="*/ 0 h 32"/>
              <a:gd name="T16" fmla="*/ 0 w 71"/>
              <a:gd name="T17" fmla="*/ 317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a:moveTo>
                  <a:pt x="0" y="17"/>
                </a:moveTo>
                <a:lnTo>
                  <a:pt x="0" y="17"/>
                </a:lnTo>
                <a:lnTo>
                  <a:pt x="0" y="32"/>
                </a:lnTo>
                <a:lnTo>
                  <a:pt x="17" y="32"/>
                </a:lnTo>
                <a:lnTo>
                  <a:pt x="35" y="17"/>
                </a:lnTo>
                <a:lnTo>
                  <a:pt x="54" y="17"/>
                </a:lnTo>
                <a:lnTo>
                  <a:pt x="71" y="0"/>
                </a:lnTo>
                <a:lnTo>
                  <a:pt x="35" y="0"/>
                </a:lnTo>
                <a:lnTo>
                  <a:pt x="0" y="17"/>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4" name="Freeform 160"/>
          <p:cNvSpPr>
            <a:spLocks/>
          </p:cNvSpPr>
          <p:nvPr/>
        </p:nvSpPr>
        <p:spPr bwMode="auto">
          <a:xfrm>
            <a:off x="6466012" y="2796779"/>
            <a:ext cx="169665" cy="153591"/>
          </a:xfrm>
          <a:custGeom>
            <a:avLst/>
            <a:gdLst>
              <a:gd name="T0" fmla="*/ 0 w 294"/>
              <a:gd name="T1" fmla="*/ 44623 h 257"/>
              <a:gd name="T2" fmla="*/ 0 w 294"/>
              <a:gd name="T3" fmla="*/ 44623 h 257"/>
              <a:gd name="T4" fmla="*/ 0 w 294"/>
              <a:gd name="T5" fmla="*/ 47810 h 257"/>
              <a:gd name="T6" fmla="*/ 7144 w 294"/>
              <a:gd name="T7" fmla="*/ 47810 h 257"/>
              <a:gd name="T8" fmla="*/ 20638 w 294"/>
              <a:gd name="T9" fmla="*/ 42233 h 257"/>
              <a:gd name="T10" fmla="*/ 23813 w 294"/>
              <a:gd name="T11" fmla="*/ 44623 h 257"/>
              <a:gd name="T12" fmla="*/ 23813 w 294"/>
              <a:gd name="T13" fmla="*/ 47810 h 257"/>
              <a:gd name="T14" fmla="*/ 27781 w 294"/>
              <a:gd name="T15" fmla="*/ 51795 h 257"/>
              <a:gd name="T16" fmla="*/ 30956 w 294"/>
              <a:gd name="T17" fmla="*/ 44623 h 257"/>
              <a:gd name="T18" fmla="*/ 30956 w 294"/>
              <a:gd name="T19" fmla="*/ 42233 h 257"/>
              <a:gd name="T20" fmla="*/ 34131 w 294"/>
              <a:gd name="T21" fmla="*/ 44623 h 257"/>
              <a:gd name="T22" fmla="*/ 37306 w 294"/>
              <a:gd name="T23" fmla="*/ 44623 h 257"/>
              <a:gd name="T24" fmla="*/ 41275 w 294"/>
              <a:gd name="T25" fmla="*/ 42233 h 257"/>
              <a:gd name="T26" fmla="*/ 44450 w 294"/>
              <a:gd name="T27" fmla="*/ 44623 h 257"/>
              <a:gd name="T28" fmla="*/ 44450 w 294"/>
              <a:gd name="T29" fmla="*/ 42233 h 257"/>
              <a:gd name="T30" fmla="*/ 47625 w 294"/>
              <a:gd name="T31" fmla="*/ 38248 h 257"/>
              <a:gd name="T32" fmla="*/ 47625 w 294"/>
              <a:gd name="T33" fmla="*/ 42233 h 257"/>
              <a:gd name="T34" fmla="*/ 51594 w 294"/>
              <a:gd name="T35" fmla="*/ 42233 h 257"/>
              <a:gd name="T36" fmla="*/ 55563 w 294"/>
              <a:gd name="T37" fmla="*/ 38248 h 257"/>
              <a:gd name="T38" fmla="*/ 55563 w 294"/>
              <a:gd name="T39" fmla="*/ 23108 h 257"/>
              <a:gd name="T40" fmla="*/ 58738 w 294"/>
              <a:gd name="T41" fmla="*/ 23108 h 257"/>
              <a:gd name="T42" fmla="*/ 58738 w 294"/>
              <a:gd name="T43" fmla="*/ 16734 h 257"/>
              <a:gd name="T44" fmla="*/ 58738 w 294"/>
              <a:gd name="T45" fmla="*/ 3984 h 257"/>
              <a:gd name="T46" fmla="*/ 55563 w 294"/>
              <a:gd name="T47" fmla="*/ 0 h 257"/>
              <a:gd name="T48" fmla="*/ 55563 w 294"/>
              <a:gd name="T49" fmla="*/ 3984 h 257"/>
              <a:gd name="T50" fmla="*/ 51594 w 294"/>
              <a:gd name="T51" fmla="*/ 3984 h 257"/>
              <a:gd name="T52" fmla="*/ 47625 w 294"/>
              <a:gd name="T53" fmla="*/ 16734 h 257"/>
              <a:gd name="T54" fmla="*/ 41275 w 294"/>
              <a:gd name="T55" fmla="*/ 25499 h 257"/>
              <a:gd name="T56" fmla="*/ 34131 w 294"/>
              <a:gd name="T57" fmla="*/ 32670 h 257"/>
              <a:gd name="T58" fmla="*/ 34131 w 294"/>
              <a:gd name="T59" fmla="*/ 25499 h 257"/>
              <a:gd name="T60" fmla="*/ 30956 w 294"/>
              <a:gd name="T61" fmla="*/ 28686 h 257"/>
              <a:gd name="T62" fmla="*/ 27781 w 294"/>
              <a:gd name="T63" fmla="*/ 38248 h 257"/>
              <a:gd name="T64" fmla="*/ 23813 w 294"/>
              <a:gd name="T65" fmla="*/ 38248 h 257"/>
              <a:gd name="T66" fmla="*/ 10319 w 294"/>
              <a:gd name="T67" fmla="*/ 38248 h 257"/>
              <a:gd name="T68" fmla="*/ 0 w 294"/>
              <a:gd name="T69" fmla="*/ 4462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5" name="Freeform 161"/>
          <p:cNvSpPr>
            <a:spLocks/>
          </p:cNvSpPr>
          <p:nvPr/>
        </p:nvSpPr>
        <p:spPr bwMode="auto">
          <a:xfrm>
            <a:off x="6605667" y="2711054"/>
            <a:ext cx="99260" cy="85725"/>
          </a:xfrm>
          <a:custGeom>
            <a:avLst/>
            <a:gdLst>
              <a:gd name="T0" fmla="*/ 0 w 173"/>
              <a:gd name="T1" fmla="*/ 22225 h 144"/>
              <a:gd name="T2" fmla="*/ 0 w 173"/>
              <a:gd name="T3" fmla="*/ 22225 h 144"/>
              <a:gd name="T4" fmla="*/ 0 w 173"/>
              <a:gd name="T5" fmla="*/ 28575 h 144"/>
              <a:gd name="T6" fmla="*/ 6313 w 173"/>
              <a:gd name="T7" fmla="*/ 26194 h 144"/>
              <a:gd name="T8" fmla="*/ 3157 w 173"/>
              <a:gd name="T9" fmla="*/ 26194 h 144"/>
              <a:gd name="T10" fmla="*/ 3157 w 173"/>
              <a:gd name="T11" fmla="*/ 22225 h 144"/>
              <a:gd name="T12" fmla="*/ 6313 w 173"/>
              <a:gd name="T13" fmla="*/ 22225 h 144"/>
              <a:gd name="T14" fmla="*/ 10259 w 173"/>
              <a:gd name="T15" fmla="*/ 22225 h 144"/>
              <a:gd name="T16" fmla="*/ 20518 w 173"/>
              <a:gd name="T17" fmla="*/ 26194 h 144"/>
              <a:gd name="T18" fmla="*/ 23675 w 173"/>
              <a:gd name="T19" fmla="*/ 19050 h 144"/>
              <a:gd name="T20" fmla="*/ 26832 w 173"/>
              <a:gd name="T21" fmla="*/ 19050 h 144"/>
              <a:gd name="T22" fmla="*/ 33934 w 173"/>
              <a:gd name="T23" fmla="*/ 15875 h 144"/>
              <a:gd name="T24" fmla="*/ 30777 w 173"/>
              <a:gd name="T25" fmla="*/ 15875 h 144"/>
              <a:gd name="T26" fmla="*/ 26832 w 173"/>
              <a:gd name="T27" fmla="*/ 13494 h 144"/>
              <a:gd name="T28" fmla="*/ 30777 w 173"/>
              <a:gd name="T29" fmla="*/ 9525 h 144"/>
              <a:gd name="T30" fmla="*/ 26832 w 173"/>
              <a:gd name="T31" fmla="*/ 13494 h 144"/>
              <a:gd name="T32" fmla="*/ 20518 w 173"/>
              <a:gd name="T33" fmla="*/ 9525 h 144"/>
              <a:gd name="T34" fmla="*/ 10259 w 173"/>
              <a:gd name="T35" fmla="*/ 0 h 144"/>
              <a:gd name="T36" fmla="*/ 10259 w 173"/>
              <a:gd name="T37" fmla="*/ 3969 h 144"/>
              <a:gd name="T38" fmla="*/ 10259 w 173"/>
              <a:gd name="T39" fmla="*/ 7144 h 144"/>
              <a:gd name="T40" fmla="*/ 6313 w 173"/>
              <a:gd name="T41" fmla="*/ 19050 h 144"/>
              <a:gd name="T42" fmla="*/ 3157 w 173"/>
              <a:gd name="T43" fmla="*/ 15875 h 144"/>
              <a:gd name="T44" fmla="*/ 3157 w 173"/>
              <a:gd name="T45" fmla="*/ 19050 h 144"/>
              <a:gd name="T46" fmla="*/ 0 w 173"/>
              <a:gd name="T47" fmla="*/ 22225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6" name="Freeform 162"/>
          <p:cNvSpPr>
            <a:spLocks/>
          </p:cNvSpPr>
          <p:nvPr/>
        </p:nvSpPr>
        <p:spPr bwMode="auto">
          <a:xfrm>
            <a:off x="6844582" y="2596754"/>
            <a:ext cx="19622" cy="19050"/>
          </a:xfrm>
          <a:custGeom>
            <a:avLst/>
            <a:gdLst>
              <a:gd name="T0" fmla="*/ 0 w 35"/>
              <a:gd name="T1" fmla="*/ 3079 h 33"/>
              <a:gd name="T2" fmla="*/ 0 w 35"/>
              <a:gd name="T3" fmla="*/ 3079 h 33"/>
              <a:gd name="T4" fmla="*/ 0 w 35"/>
              <a:gd name="T5" fmla="*/ 6158 h 33"/>
              <a:gd name="T6" fmla="*/ 3084 w 35"/>
              <a:gd name="T7" fmla="*/ 3079 h 33"/>
              <a:gd name="T8" fmla="*/ 6169 w 35"/>
              <a:gd name="T9" fmla="*/ 0 h 33"/>
              <a:gd name="T10" fmla="*/ 0 w 35"/>
              <a:gd name="T11" fmla="*/ 307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17"/>
                </a:moveTo>
                <a:lnTo>
                  <a:pt x="0" y="17"/>
                </a:lnTo>
                <a:lnTo>
                  <a:pt x="0" y="33"/>
                </a:lnTo>
                <a:lnTo>
                  <a:pt x="17" y="17"/>
                </a:lnTo>
                <a:lnTo>
                  <a:pt x="35" y="0"/>
                </a:lnTo>
                <a:lnTo>
                  <a:pt x="0" y="17"/>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67" name="Freeform 163"/>
          <p:cNvSpPr>
            <a:spLocks/>
          </p:cNvSpPr>
          <p:nvPr/>
        </p:nvSpPr>
        <p:spPr bwMode="auto">
          <a:xfrm>
            <a:off x="6635677" y="2511029"/>
            <a:ext cx="39242" cy="200025"/>
          </a:xfrm>
          <a:custGeom>
            <a:avLst/>
            <a:gdLst>
              <a:gd name="T0" fmla="*/ 0 w 69"/>
              <a:gd name="T1" fmla="*/ 7144 h 336"/>
              <a:gd name="T2" fmla="*/ 0 w 69"/>
              <a:gd name="T3" fmla="*/ 7144 h 336"/>
              <a:gd name="T4" fmla="*/ 0 w 69"/>
              <a:gd name="T5" fmla="*/ 22225 h 336"/>
              <a:gd name="T6" fmla="*/ 3129 w 69"/>
              <a:gd name="T7" fmla="*/ 26194 h 336"/>
              <a:gd name="T8" fmla="*/ 0 w 69"/>
              <a:gd name="T9" fmla="*/ 44450 h 336"/>
              <a:gd name="T10" fmla="*/ 3129 w 69"/>
              <a:gd name="T11" fmla="*/ 51594 h 336"/>
              <a:gd name="T12" fmla="*/ 0 w 69"/>
              <a:gd name="T13" fmla="*/ 61119 h 336"/>
              <a:gd name="T14" fmla="*/ 3129 w 69"/>
              <a:gd name="T15" fmla="*/ 66675 h 336"/>
              <a:gd name="T16" fmla="*/ 3129 w 69"/>
              <a:gd name="T17" fmla="*/ 61119 h 336"/>
              <a:gd name="T18" fmla="*/ 10169 w 69"/>
              <a:gd name="T19" fmla="*/ 64294 h 336"/>
              <a:gd name="T20" fmla="*/ 10169 w 69"/>
              <a:gd name="T21" fmla="*/ 61119 h 336"/>
              <a:gd name="T22" fmla="*/ 3129 w 69"/>
              <a:gd name="T23" fmla="*/ 51594 h 336"/>
              <a:gd name="T24" fmla="*/ 6258 w 69"/>
              <a:gd name="T25" fmla="*/ 41275 h 336"/>
              <a:gd name="T26" fmla="*/ 10169 w 69"/>
              <a:gd name="T27" fmla="*/ 41275 h 336"/>
              <a:gd name="T28" fmla="*/ 13298 w 69"/>
              <a:gd name="T29" fmla="*/ 41275 h 336"/>
              <a:gd name="T30" fmla="*/ 6258 w 69"/>
              <a:gd name="T31" fmla="*/ 19050 h 336"/>
              <a:gd name="T32" fmla="*/ 6258 w 69"/>
              <a:gd name="T33" fmla="*/ 3969 h 336"/>
              <a:gd name="T34" fmla="*/ 6258 w 69"/>
              <a:gd name="T35" fmla="*/ 0 h 336"/>
              <a:gd name="T36" fmla="*/ 3129 w 69"/>
              <a:gd name="T37" fmla="*/ 0 h 336"/>
              <a:gd name="T38" fmla="*/ 3129 w 69"/>
              <a:gd name="T39" fmla="*/ 3969 h 336"/>
              <a:gd name="T40" fmla="*/ 0 w 69"/>
              <a:gd name="T41" fmla="*/ 7144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68" name="Line 164"/>
          <p:cNvSpPr>
            <a:spLocks noChangeShapeType="1"/>
          </p:cNvSpPr>
          <p:nvPr/>
        </p:nvSpPr>
        <p:spPr bwMode="auto">
          <a:xfrm flipV="1">
            <a:off x="6759173" y="2706291"/>
            <a:ext cx="19622" cy="2857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69" name="Freeform 165"/>
          <p:cNvSpPr>
            <a:spLocks/>
          </p:cNvSpPr>
          <p:nvPr/>
        </p:nvSpPr>
        <p:spPr bwMode="auto">
          <a:xfrm>
            <a:off x="5564596" y="2530079"/>
            <a:ext cx="961433" cy="638175"/>
          </a:xfrm>
          <a:custGeom>
            <a:avLst/>
            <a:gdLst>
              <a:gd name="T0" fmla="*/ 76292 w 1664"/>
              <a:gd name="T1" fmla="*/ 34958 h 1071"/>
              <a:gd name="T2" fmla="*/ 92980 w 1664"/>
              <a:gd name="T3" fmla="*/ 50847 h 1071"/>
              <a:gd name="T4" fmla="*/ 123974 w 1664"/>
              <a:gd name="T5" fmla="*/ 79449 h 1071"/>
              <a:gd name="T6" fmla="*/ 169272 w 1664"/>
              <a:gd name="T7" fmla="*/ 88983 h 1071"/>
              <a:gd name="T8" fmla="*/ 207418 w 1664"/>
              <a:gd name="T9" fmla="*/ 73093 h 1071"/>
              <a:gd name="T10" fmla="*/ 217749 w 1664"/>
              <a:gd name="T11" fmla="*/ 66737 h 1071"/>
              <a:gd name="T12" fmla="*/ 247948 w 1664"/>
              <a:gd name="T13" fmla="*/ 54025 h 1071"/>
              <a:gd name="T14" fmla="*/ 234438 w 1664"/>
              <a:gd name="T15" fmla="*/ 47669 h 1071"/>
              <a:gd name="T16" fmla="*/ 231259 w 1664"/>
              <a:gd name="T17" fmla="*/ 28602 h 1071"/>
              <a:gd name="T18" fmla="*/ 251921 w 1664"/>
              <a:gd name="T19" fmla="*/ 15890 h 1071"/>
              <a:gd name="T20" fmla="*/ 251921 w 1664"/>
              <a:gd name="T21" fmla="*/ 9534 h 1071"/>
              <a:gd name="T22" fmla="*/ 278941 w 1664"/>
              <a:gd name="T23" fmla="*/ 3178 h 1071"/>
              <a:gd name="T24" fmla="*/ 299604 w 1664"/>
              <a:gd name="T25" fmla="*/ 31780 h 1071"/>
              <a:gd name="T26" fmla="*/ 317087 w 1664"/>
              <a:gd name="T27" fmla="*/ 44491 h 1071"/>
              <a:gd name="T28" fmla="*/ 321061 w 1664"/>
              <a:gd name="T29" fmla="*/ 66737 h 1071"/>
              <a:gd name="T30" fmla="*/ 313908 w 1664"/>
              <a:gd name="T31" fmla="*/ 76271 h 1071"/>
              <a:gd name="T32" fmla="*/ 299604 w 1664"/>
              <a:gd name="T33" fmla="*/ 85805 h 1071"/>
              <a:gd name="T34" fmla="*/ 289272 w 1664"/>
              <a:gd name="T35" fmla="*/ 88983 h 1071"/>
              <a:gd name="T36" fmla="*/ 268610 w 1664"/>
              <a:gd name="T37" fmla="*/ 101695 h 1071"/>
              <a:gd name="T38" fmla="*/ 258279 w 1664"/>
              <a:gd name="T39" fmla="*/ 101695 h 1071"/>
              <a:gd name="T40" fmla="*/ 247948 w 1664"/>
              <a:gd name="T41" fmla="*/ 101695 h 1071"/>
              <a:gd name="T42" fmla="*/ 238411 w 1664"/>
              <a:gd name="T43" fmla="*/ 108051 h 1071"/>
              <a:gd name="T44" fmla="*/ 265431 w 1664"/>
              <a:gd name="T45" fmla="*/ 117585 h 1071"/>
              <a:gd name="T46" fmla="*/ 255100 w 1664"/>
              <a:gd name="T47" fmla="*/ 120763 h 1071"/>
              <a:gd name="T48" fmla="*/ 255100 w 1664"/>
              <a:gd name="T49" fmla="*/ 146186 h 1071"/>
              <a:gd name="T50" fmla="*/ 262252 w 1664"/>
              <a:gd name="T51" fmla="*/ 155720 h 1071"/>
              <a:gd name="T52" fmla="*/ 258279 w 1664"/>
              <a:gd name="T53" fmla="*/ 171610 h 1071"/>
              <a:gd name="T54" fmla="*/ 247948 w 1664"/>
              <a:gd name="T55" fmla="*/ 184322 h 1071"/>
              <a:gd name="T56" fmla="*/ 241590 w 1664"/>
              <a:gd name="T57" fmla="*/ 193856 h 1071"/>
              <a:gd name="T58" fmla="*/ 220928 w 1664"/>
              <a:gd name="T59" fmla="*/ 203390 h 1071"/>
              <a:gd name="T60" fmla="*/ 213775 w 1664"/>
              <a:gd name="T61" fmla="*/ 203390 h 1071"/>
              <a:gd name="T62" fmla="*/ 197087 w 1664"/>
              <a:gd name="T63" fmla="*/ 206568 h 1071"/>
              <a:gd name="T64" fmla="*/ 179603 w 1664"/>
              <a:gd name="T65" fmla="*/ 206568 h 1071"/>
              <a:gd name="T66" fmla="*/ 158146 w 1664"/>
              <a:gd name="T67" fmla="*/ 203390 h 1071"/>
              <a:gd name="T68" fmla="*/ 151789 w 1664"/>
              <a:gd name="T69" fmla="*/ 203390 h 1071"/>
              <a:gd name="T70" fmla="*/ 148610 w 1664"/>
              <a:gd name="T71" fmla="*/ 206568 h 1071"/>
              <a:gd name="T72" fmla="*/ 138279 w 1664"/>
              <a:gd name="T73" fmla="*/ 200212 h 1071"/>
              <a:gd name="T74" fmla="*/ 131126 w 1664"/>
              <a:gd name="T75" fmla="*/ 193856 h 1071"/>
              <a:gd name="T76" fmla="*/ 127947 w 1664"/>
              <a:gd name="T77" fmla="*/ 171610 h 1071"/>
              <a:gd name="T78" fmla="*/ 96954 w 1664"/>
              <a:gd name="T79" fmla="*/ 171610 h 1071"/>
              <a:gd name="T80" fmla="*/ 79470 w 1664"/>
              <a:gd name="T81" fmla="*/ 171610 h 1071"/>
              <a:gd name="T82" fmla="*/ 58808 w 1664"/>
              <a:gd name="T83" fmla="*/ 168432 h 1071"/>
              <a:gd name="T84" fmla="*/ 44503 w 1664"/>
              <a:gd name="T85" fmla="*/ 158898 h 1071"/>
              <a:gd name="T86" fmla="*/ 24636 w 1664"/>
              <a:gd name="T87" fmla="*/ 146186 h 1071"/>
              <a:gd name="T88" fmla="*/ 34172 w 1664"/>
              <a:gd name="T89" fmla="*/ 133474 h 1071"/>
              <a:gd name="T90" fmla="*/ 20662 w 1664"/>
              <a:gd name="T91" fmla="*/ 127119 h 1071"/>
              <a:gd name="T92" fmla="*/ 3974 w 1664"/>
              <a:gd name="T93" fmla="*/ 117585 h 1071"/>
              <a:gd name="T94" fmla="*/ 0 w 1664"/>
              <a:gd name="T95" fmla="*/ 108051 h 1071"/>
              <a:gd name="T96" fmla="*/ 14305 w 1664"/>
              <a:gd name="T97" fmla="*/ 95339 h 1071"/>
              <a:gd name="T98" fmla="*/ 34172 w 1664"/>
              <a:gd name="T99" fmla="*/ 85805 h 1071"/>
              <a:gd name="T100" fmla="*/ 34172 w 1664"/>
              <a:gd name="T101" fmla="*/ 63559 h 1071"/>
              <a:gd name="T102" fmla="*/ 58808 w 1664"/>
              <a:gd name="T103" fmla="*/ 50847 h 1071"/>
              <a:gd name="T104" fmla="*/ 69139 w 1664"/>
              <a:gd name="T105" fmla="*/ 38136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4" h="1071">
                <a:moveTo>
                  <a:pt x="347" y="192"/>
                </a:moveTo>
                <a:lnTo>
                  <a:pt x="347" y="192"/>
                </a:lnTo>
                <a:lnTo>
                  <a:pt x="382" y="176"/>
                </a:lnTo>
                <a:lnTo>
                  <a:pt x="416" y="224"/>
                </a:lnTo>
                <a:lnTo>
                  <a:pt x="451" y="224"/>
                </a:lnTo>
                <a:lnTo>
                  <a:pt x="468" y="255"/>
                </a:lnTo>
                <a:lnTo>
                  <a:pt x="468" y="320"/>
                </a:lnTo>
                <a:lnTo>
                  <a:pt x="572" y="351"/>
                </a:lnTo>
                <a:lnTo>
                  <a:pt x="624" y="399"/>
                </a:lnTo>
                <a:lnTo>
                  <a:pt x="727" y="399"/>
                </a:lnTo>
                <a:lnTo>
                  <a:pt x="779" y="432"/>
                </a:lnTo>
                <a:lnTo>
                  <a:pt x="848" y="447"/>
                </a:lnTo>
                <a:lnTo>
                  <a:pt x="919" y="416"/>
                </a:lnTo>
                <a:lnTo>
                  <a:pt x="988" y="416"/>
                </a:lnTo>
                <a:lnTo>
                  <a:pt x="1040" y="368"/>
                </a:lnTo>
                <a:lnTo>
                  <a:pt x="1023" y="351"/>
                </a:lnTo>
                <a:lnTo>
                  <a:pt x="1057" y="320"/>
                </a:lnTo>
                <a:lnTo>
                  <a:pt x="1092" y="336"/>
                </a:lnTo>
                <a:lnTo>
                  <a:pt x="1144" y="303"/>
                </a:lnTo>
                <a:lnTo>
                  <a:pt x="1178" y="272"/>
                </a:lnTo>
                <a:lnTo>
                  <a:pt x="1247" y="272"/>
                </a:lnTo>
                <a:lnTo>
                  <a:pt x="1230" y="240"/>
                </a:lnTo>
                <a:lnTo>
                  <a:pt x="1213" y="224"/>
                </a:lnTo>
                <a:lnTo>
                  <a:pt x="1178" y="240"/>
                </a:lnTo>
                <a:lnTo>
                  <a:pt x="1144" y="240"/>
                </a:lnTo>
                <a:lnTo>
                  <a:pt x="1144" y="176"/>
                </a:lnTo>
                <a:lnTo>
                  <a:pt x="1161" y="144"/>
                </a:lnTo>
                <a:lnTo>
                  <a:pt x="1196" y="159"/>
                </a:lnTo>
                <a:lnTo>
                  <a:pt x="1247" y="144"/>
                </a:lnTo>
                <a:lnTo>
                  <a:pt x="1265" y="80"/>
                </a:lnTo>
                <a:lnTo>
                  <a:pt x="1282" y="63"/>
                </a:lnTo>
                <a:lnTo>
                  <a:pt x="1282" y="48"/>
                </a:lnTo>
                <a:lnTo>
                  <a:pt x="1265" y="48"/>
                </a:lnTo>
                <a:lnTo>
                  <a:pt x="1282" y="15"/>
                </a:lnTo>
                <a:lnTo>
                  <a:pt x="1351" y="0"/>
                </a:lnTo>
                <a:lnTo>
                  <a:pt x="1403" y="15"/>
                </a:lnTo>
                <a:lnTo>
                  <a:pt x="1438" y="48"/>
                </a:lnTo>
                <a:lnTo>
                  <a:pt x="1472" y="159"/>
                </a:lnTo>
                <a:lnTo>
                  <a:pt x="1507" y="159"/>
                </a:lnTo>
                <a:lnTo>
                  <a:pt x="1558" y="192"/>
                </a:lnTo>
                <a:lnTo>
                  <a:pt x="1558" y="224"/>
                </a:lnTo>
                <a:lnTo>
                  <a:pt x="1595" y="224"/>
                </a:lnTo>
                <a:lnTo>
                  <a:pt x="1664" y="207"/>
                </a:lnTo>
                <a:lnTo>
                  <a:pt x="1664" y="240"/>
                </a:lnTo>
                <a:lnTo>
                  <a:pt x="1612" y="336"/>
                </a:lnTo>
                <a:lnTo>
                  <a:pt x="1595" y="320"/>
                </a:lnTo>
                <a:lnTo>
                  <a:pt x="1558" y="336"/>
                </a:lnTo>
                <a:lnTo>
                  <a:pt x="1578" y="384"/>
                </a:lnTo>
                <a:lnTo>
                  <a:pt x="1558" y="416"/>
                </a:lnTo>
                <a:lnTo>
                  <a:pt x="1541" y="416"/>
                </a:lnTo>
                <a:lnTo>
                  <a:pt x="1507" y="432"/>
                </a:lnTo>
                <a:lnTo>
                  <a:pt x="1489" y="432"/>
                </a:lnTo>
                <a:lnTo>
                  <a:pt x="1472" y="447"/>
                </a:lnTo>
                <a:lnTo>
                  <a:pt x="1455" y="447"/>
                </a:lnTo>
                <a:lnTo>
                  <a:pt x="1386" y="495"/>
                </a:lnTo>
                <a:lnTo>
                  <a:pt x="1386" y="512"/>
                </a:lnTo>
                <a:lnTo>
                  <a:pt x="1351" y="512"/>
                </a:lnTo>
                <a:lnTo>
                  <a:pt x="1299" y="543"/>
                </a:lnTo>
                <a:lnTo>
                  <a:pt x="1299" y="528"/>
                </a:lnTo>
                <a:lnTo>
                  <a:pt x="1299" y="512"/>
                </a:lnTo>
                <a:lnTo>
                  <a:pt x="1317" y="480"/>
                </a:lnTo>
                <a:lnTo>
                  <a:pt x="1299" y="464"/>
                </a:lnTo>
                <a:lnTo>
                  <a:pt x="1247" y="512"/>
                </a:lnTo>
                <a:lnTo>
                  <a:pt x="1230" y="528"/>
                </a:lnTo>
                <a:lnTo>
                  <a:pt x="1213" y="528"/>
                </a:lnTo>
                <a:lnTo>
                  <a:pt x="1196" y="543"/>
                </a:lnTo>
                <a:lnTo>
                  <a:pt x="1247" y="591"/>
                </a:lnTo>
                <a:lnTo>
                  <a:pt x="1282" y="575"/>
                </a:lnTo>
                <a:lnTo>
                  <a:pt x="1334" y="591"/>
                </a:lnTo>
                <a:lnTo>
                  <a:pt x="1334" y="608"/>
                </a:lnTo>
                <a:lnTo>
                  <a:pt x="1317" y="591"/>
                </a:lnTo>
                <a:lnTo>
                  <a:pt x="1282" y="608"/>
                </a:lnTo>
                <a:lnTo>
                  <a:pt x="1247" y="656"/>
                </a:lnTo>
                <a:lnTo>
                  <a:pt x="1265" y="671"/>
                </a:lnTo>
                <a:lnTo>
                  <a:pt x="1282" y="735"/>
                </a:lnTo>
                <a:lnTo>
                  <a:pt x="1317" y="752"/>
                </a:lnTo>
                <a:lnTo>
                  <a:pt x="1299" y="752"/>
                </a:lnTo>
                <a:lnTo>
                  <a:pt x="1317" y="783"/>
                </a:lnTo>
                <a:lnTo>
                  <a:pt x="1265" y="800"/>
                </a:lnTo>
                <a:lnTo>
                  <a:pt x="1317" y="800"/>
                </a:lnTo>
                <a:lnTo>
                  <a:pt x="1299" y="863"/>
                </a:lnTo>
                <a:lnTo>
                  <a:pt x="1265" y="896"/>
                </a:lnTo>
                <a:lnTo>
                  <a:pt x="1247" y="896"/>
                </a:lnTo>
                <a:lnTo>
                  <a:pt x="1247" y="927"/>
                </a:lnTo>
                <a:lnTo>
                  <a:pt x="1230" y="959"/>
                </a:lnTo>
                <a:lnTo>
                  <a:pt x="1213" y="959"/>
                </a:lnTo>
                <a:lnTo>
                  <a:pt x="1213" y="975"/>
                </a:lnTo>
                <a:lnTo>
                  <a:pt x="1161" y="1007"/>
                </a:lnTo>
                <a:lnTo>
                  <a:pt x="1109" y="1007"/>
                </a:lnTo>
                <a:lnTo>
                  <a:pt x="1109" y="1023"/>
                </a:lnTo>
                <a:lnTo>
                  <a:pt x="1092" y="1007"/>
                </a:lnTo>
                <a:lnTo>
                  <a:pt x="1092" y="1023"/>
                </a:lnTo>
                <a:lnTo>
                  <a:pt x="1075" y="1023"/>
                </a:lnTo>
                <a:lnTo>
                  <a:pt x="1006" y="1055"/>
                </a:lnTo>
                <a:lnTo>
                  <a:pt x="988" y="1071"/>
                </a:lnTo>
                <a:lnTo>
                  <a:pt x="988" y="1040"/>
                </a:lnTo>
                <a:lnTo>
                  <a:pt x="954" y="1040"/>
                </a:lnTo>
                <a:lnTo>
                  <a:pt x="936" y="1040"/>
                </a:lnTo>
                <a:lnTo>
                  <a:pt x="900" y="1040"/>
                </a:lnTo>
                <a:lnTo>
                  <a:pt x="900" y="1007"/>
                </a:lnTo>
                <a:lnTo>
                  <a:pt x="865" y="1007"/>
                </a:lnTo>
                <a:lnTo>
                  <a:pt x="796" y="1023"/>
                </a:lnTo>
                <a:lnTo>
                  <a:pt x="779" y="1007"/>
                </a:lnTo>
                <a:lnTo>
                  <a:pt x="779" y="1023"/>
                </a:lnTo>
                <a:lnTo>
                  <a:pt x="762" y="1023"/>
                </a:lnTo>
                <a:lnTo>
                  <a:pt x="762" y="1055"/>
                </a:lnTo>
                <a:lnTo>
                  <a:pt x="745" y="1055"/>
                </a:lnTo>
                <a:lnTo>
                  <a:pt x="745" y="1040"/>
                </a:lnTo>
                <a:lnTo>
                  <a:pt x="727" y="1040"/>
                </a:lnTo>
                <a:lnTo>
                  <a:pt x="693" y="1023"/>
                </a:lnTo>
                <a:lnTo>
                  <a:pt x="693" y="1007"/>
                </a:lnTo>
                <a:lnTo>
                  <a:pt x="693" y="992"/>
                </a:lnTo>
                <a:lnTo>
                  <a:pt x="675" y="975"/>
                </a:lnTo>
                <a:lnTo>
                  <a:pt x="658" y="975"/>
                </a:lnTo>
                <a:lnTo>
                  <a:pt x="675" y="896"/>
                </a:lnTo>
                <a:lnTo>
                  <a:pt x="658" y="863"/>
                </a:lnTo>
                <a:lnTo>
                  <a:pt x="641" y="863"/>
                </a:lnTo>
                <a:lnTo>
                  <a:pt x="606" y="831"/>
                </a:lnTo>
                <a:lnTo>
                  <a:pt x="572" y="831"/>
                </a:lnTo>
                <a:lnTo>
                  <a:pt x="485" y="863"/>
                </a:lnTo>
                <a:lnTo>
                  <a:pt x="434" y="863"/>
                </a:lnTo>
                <a:lnTo>
                  <a:pt x="416" y="879"/>
                </a:lnTo>
                <a:lnTo>
                  <a:pt x="399" y="863"/>
                </a:lnTo>
                <a:lnTo>
                  <a:pt x="382" y="863"/>
                </a:lnTo>
                <a:lnTo>
                  <a:pt x="330" y="863"/>
                </a:lnTo>
                <a:lnTo>
                  <a:pt x="295" y="848"/>
                </a:lnTo>
                <a:lnTo>
                  <a:pt x="278" y="831"/>
                </a:lnTo>
                <a:lnTo>
                  <a:pt x="259" y="831"/>
                </a:lnTo>
                <a:lnTo>
                  <a:pt x="224" y="800"/>
                </a:lnTo>
                <a:lnTo>
                  <a:pt x="190" y="800"/>
                </a:lnTo>
                <a:lnTo>
                  <a:pt x="138" y="783"/>
                </a:lnTo>
                <a:lnTo>
                  <a:pt x="121" y="735"/>
                </a:lnTo>
                <a:lnTo>
                  <a:pt x="155" y="735"/>
                </a:lnTo>
                <a:lnTo>
                  <a:pt x="138" y="704"/>
                </a:lnTo>
                <a:lnTo>
                  <a:pt x="172" y="671"/>
                </a:lnTo>
                <a:lnTo>
                  <a:pt x="172" y="639"/>
                </a:lnTo>
                <a:lnTo>
                  <a:pt x="155" y="623"/>
                </a:lnTo>
                <a:lnTo>
                  <a:pt x="103" y="639"/>
                </a:lnTo>
                <a:lnTo>
                  <a:pt x="69" y="623"/>
                </a:lnTo>
                <a:lnTo>
                  <a:pt x="51" y="608"/>
                </a:lnTo>
                <a:lnTo>
                  <a:pt x="17" y="591"/>
                </a:lnTo>
                <a:lnTo>
                  <a:pt x="34" y="591"/>
                </a:lnTo>
                <a:lnTo>
                  <a:pt x="34" y="543"/>
                </a:lnTo>
                <a:lnTo>
                  <a:pt x="0" y="543"/>
                </a:lnTo>
                <a:lnTo>
                  <a:pt x="0" y="495"/>
                </a:lnTo>
                <a:lnTo>
                  <a:pt x="34" y="480"/>
                </a:lnTo>
                <a:lnTo>
                  <a:pt x="69" y="480"/>
                </a:lnTo>
                <a:lnTo>
                  <a:pt x="86" y="464"/>
                </a:lnTo>
                <a:lnTo>
                  <a:pt x="121" y="464"/>
                </a:lnTo>
                <a:lnTo>
                  <a:pt x="172" y="432"/>
                </a:lnTo>
                <a:lnTo>
                  <a:pt x="190" y="399"/>
                </a:lnTo>
                <a:lnTo>
                  <a:pt x="172" y="336"/>
                </a:lnTo>
                <a:lnTo>
                  <a:pt x="172" y="320"/>
                </a:lnTo>
                <a:lnTo>
                  <a:pt x="224" y="320"/>
                </a:lnTo>
                <a:lnTo>
                  <a:pt x="242" y="255"/>
                </a:lnTo>
                <a:lnTo>
                  <a:pt x="295" y="255"/>
                </a:lnTo>
                <a:lnTo>
                  <a:pt x="313" y="255"/>
                </a:lnTo>
                <a:lnTo>
                  <a:pt x="330" y="207"/>
                </a:lnTo>
                <a:lnTo>
                  <a:pt x="347" y="192"/>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70" name="Freeform 166"/>
          <p:cNvSpPr>
            <a:spLocks/>
          </p:cNvSpPr>
          <p:nvPr/>
        </p:nvSpPr>
        <p:spPr bwMode="auto">
          <a:xfrm>
            <a:off x="6715315" y="2711054"/>
            <a:ext cx="30009" cy="28575"/>
          </a:xfrm>
          <a:custGeom>
            <a:avLst/>
            <a:gdLst>
              <a:gd name="T0" fmla="*/ 0 w 52"/>
              <a:gd name="T1" fmla="*/ 9525 h 48"/>
              <a:gd name="T2" fmla="*/ 0 w 52"/>
              <a:gd name="T3" fmla="*/ 9525 h 48"/>
              <a:gd name="T4" fmla="*/ 10319 w 52"/>
              <a:gd name="T5" fmla="*/ 0 h 48"/>
              <a:gd name="T6" fmla="*/ 7144 w 52"/>
              <a:gd name="T7" fmla="*/ 3969 h 48"/>
              <a:gd name="T8" fmla="*/ 0 w 52"/>
              <a:gd name="T9" fmla="*/ 952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0" y="48"/>
                </a:moveTo>
                <a:lnTo>
                  <a:pt x="0" y="48"/>
                </a:lnTo>
                <a:lnTo>
                  <a:pt x="52" y="0"/>
                </a:lnTo>
                <a:lnTo>
                  <a:pt x="35" y="17"/>
                </a:lnTo>
                <a:lnTo>
                  <a:pt x="0" y="48"/>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71" name="Line 167"/>
          <p:cNvSpPr>
            <a:spLocks noChangeShapeType="1"/>
          </p:cNvSpPr>
          <p:nvPr/>
        </p:nvSpPr>
        <p:spPr bwMode="auto">
          <a:xfrm flipV="1">
            <a:off x="6699156" y="2745582"/>
            <a:ext cx="10388" cy="28575"/>
          </a:xfrm>
          <a:prstGeom prst="line">
            <a:avLst/>
          </a:pr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72" name="Freeform 168"/>
          <p:cNvSpPr>
            <a:spLocks/>
          </p:cNvSpPr>
          <p:nvPr/>
        </p:nvSpPr>
        <p:spPr bwMode="auto">
          <a:xfrm>
            <a:off x="6564117" y="2493171"/>
            <a:ext cx="10388" cy="8335"/>
          </a:xfrm>
          <a:custGeom>
            <a:avLst/>
            <a:gdLst>
              <a:gd name="T0" fmla="*/ 0 w 18"/>
              <a:gd name="T1" fmla="*/ 0 h 15"/>
              <a:gd name="T2" fmla="*/ 0 w 18"/>
              <a:gd name="T3" fmla="*/ 0 h 15"/>
              <a:gd name="T4" fmla="*/ 3969 w 18"/>
              <a:gd name="T5" fmla="*/ 2223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3" name="Freeform 169"/>
          <p:cNvSpPr>
            <a:spLocks/>
          </p:cNvSpPr>
          <p:nvPr/>
        </p:nvSpPr>
        <p:spPr bwMode="auto">
          <a:xfrm>
            <a:off x="5783890" y="2568179"/>
            <a:ext cx="500915" cy="228600"/>
          </a:xfrm>
          <a:custGeom>
            <a:avLst/>
            <a:gdLst>
              <a:gd name="T0" fmla="*/ 113637 w 867"/>
              <a:gd name="T1" fmla="*/ 19050 h 384"/>
              <a:gd name="T2" fmla="*/ 113637 w 867"/>
              <a:gd name="T3" fmla="*/ 19050 h 384"/>
              <a:gd name="T4" fmla="*/ 92976 w 867"/>
              <a:gd name="T5" fmla="*/ 9525 h 384"/>
              <a:gd name="T6" fmla="*/ 86619 w 867"/>
              <a:gd name="T7" fmla="*/ 13494 h 384"/>
              <a:gd name="T8" fmla="*/ 82645 w 867"/>
              <a:gd name="T9" fmla="*/ 13494 h 384"/>
              <a:gd name="T10" fmla="*/ 76288 w 867"/>
              <a:gd name="T11" fmla="*/ 3969 h 384"/>
              <a:gd name="T12" fmla="*/ 62779 w 867"/>
              <a:gd name="T13" fmla="*/ 0 h 384"/>
              <a:gd name="T14" fmla="*/ 55627 w 867"/>
              <a:gd name="T15" fmla="*/ 3969 h 384"/>
              <a:gd name="T16" fmla="*/ 55627 w 867"/>
              <a:gd name="T17" fmla="*/ 9525 h 384"/>
              <a:gd name="T18" fmla="*/ 55627 w 867"/>
              <a:gd name="T19" fmla="*/ 16669 h 384"/>
              <a:gd name="T20" fmla="*/ 41323 w 867"/>
              <a:gd name="T21" fmla="*/ 16669 h 384"/>
              <a:gd name="T22" fmla="*/ 34965 w 867"/>
              <a:gd name="T23" fmla="*/ 13494 h 384"/>
              <a:gd name="T24" fmla="*/ 20661 w 867"/>
              <a:gd name="T25" fmla="*/ 9525 h 384"/>
              <a:gd name="T26" fmla="*/ 3973 w 867"/>
              <a:gd name="T27" fmla="*/ 19050 h 384"/>
              <a:gd name="T28" fmla="*/ 0 w 867"/>
              <a:gd name="T29" fmla="*/ 22225 h 384"/>
              <a:gd name="T30" fmla="*/ 7152 w 867"/>
              <a:gd name="T31" fmla="*/ 32544 h 384"/>
              <a:gd name="T32" fmla="*/ 14304 w 867"/>
              <a:gd name="T33" fmla="*/ 32544 h 384"/>
              <a:gd name="T34" fmla="*/ 17483 w 867"/>
              <a:gd name="T35" fmla="*/ 38100 h 384"/>
              <a:gd name="T36" fmla="*/ 17483 w 867"/>
              <a:gd name="T37" fmla="*/ 51594 h 384"/>
              <a:gd name="T38" fmla="*/ 38144 w 867"/>
              <a:gd name="T39" fmla="*/ 57150 h 384"/>
              <a:gd name="T40" fmla="*/ 48475 w 867"/>
              <a:gd name="T41" fmla="*/ 66675 h 384"/>
              <a:gd name="T42" fmla="*/ 69136 w 867"/>
              <a:gd name="T43" fmla="*/ 66675 h 384"/>
              <a:gd name="T44" fmla="*/ 79467 w 867"/>
              <a:gd name="T45" fmla="*/ 73819 h 384"/>
              <a:gd name="T46" fmla="*/ 92976 w 867"/>
              <a:gd name="T47" fmla="*/ 76200 h 384"/>
              <a:gd name="T48" fmla="*/ 107280 w 867"/>
              <a:gd name="T49" fmla="*/ 70644 h 384"/>
              <a:gd name="T50" fmla="*/ 120789 w 867"/>
              <a:gd name="T51" fmla="*/ 70644 h 384"/>
              <a:gd name="T52" fmla="*/ 131120 w 867"/>
              <a:gd name="T53" fmla="*/ 61119 h 384"/>
              <a:gd name="T54" fmla="*/ 127941 w 867"/>
              <a:gd name="T55" fmla="*/ 57150 h 384"/>
              <a:gd name="T56" fmla="*/ 135093 w 867"/>
              <a:gd name="T57" fmla="*/ 51594 h 384"/>
              <a:gd name="T58" fmla="*/ 141450 w 867"/>
              <a:gd name="T59" fmla="*/ 54769 h 384"/>
              <a:gd name="T60" fmla="*/ 151781 w 867"/>
              <a:gd name="T61" fmla="*/ 47625 h 384"/>
              <a:gd name="T62" fmla="*/ 158933 w 867"/>
              <a:gd name="T63" fmla="*/ 41275 h 384"/>
              <a:gd name="T64" fmla="*/ 172442 w 867"/>
              <a:gd name="T65" fmla="*/ 41275 h 384"/>
              <a:gd name="T66" fmla="*/ 169264 w 867"/>
              <a:gd name="T67" fmla="*/ 35719 h 384"/>
              <a:gd name="T68" fmla="*/ 166085 w 867"/>
              <a:gd name="T69" fmla="*/ 32544 h 384"/>
              <a:gd name="T70" fmla="*/ 158933 w 867"/>
              <a:gd name="T71" fmla="*/ 35719 h 384"/>
              <a:gd name="T72" fmla="*/ 151781 w 867"/>
              <a:gd name="T73" fmla="*/ 35719 h 384"/>
              <a:gd name="T74" fmla="*/ 151781 w 867"/>
              <a:gd name="T75" fmla="*/ 22225 h 384"/>
              <a:gd name="T76" fmla="*/ 155754 w 867"/>
              <a:gd name="T77" fmla="*/ 16669 h 384"/>
              <a:gd name="T78" fmla="*/ 145424 w 867"/>
              <a:gd name="T79" fmla="*/ 13494 h 384"/>
              <a:gd name="T80" fmla="*/ 138272 w 867"/>
              <a:gd name="T81" fmla="*/ 19050 h 384"/>
              <a:gd name="T82" fmla="*/ 123968 w 867"/>
              <a:gd name="T83" fmla="*/ 22225 h 384"/>
              <a:gd name="T84" fmla="*/ 113637 w 867"/>
              <a:gd name="T85" fmla="*/ 1905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74" name="Freeform 170"/>
          <p:cNvSpPr>
            <a:spLocks/>
          </p:cNvSpPr>
          <p:nvPr/>
        </p:nvSpPr>
        <p:spPr bwMode="auto">
          <a:xfrm>
            <a:off x="6165925" y="1768079"/>
            <a:ext cx="18467" cy="28575"/>
          </a:xfrm>
          <a:custGeom>
            <a:avLst/>
            <a:gdLst>
              <a:gd name="T0" fmla="*/ 6158 w 33"/>
              <a:gd name="T1" fmla="*/ 9525 h 48"/>
              <a:gd name="T2" fmla="*/ 6158 w 33"/>
              <a:gd name="T3" fmla="*/ 9525 h 48"/>
              <a:gd name="T4" fmla="*/ 6158 w 33"/>
              <a:gd name="T5" fmla="*/ 3969 h 48"/>
              <a:gd name="T6" fmla="*/ 0 w 33"/>
              <a:gd name="T7" fmla="*/ 0 h 48"/>
              <a:gd name="T8" fmla="*/ 0 w 33"/>
              <a:gd name="T9" fmla="*/ 3969 h 48"/>
              <a:gd name="T10" fmla="*/ 6158 w 33"/>
              <a:gd name="T11" fmla="*/ 952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a:moveTo>
                  <a:pt x="33" y="48"/>
                </a:moveTo>
                <a:lnTo>
                  <a:pt x="33" y="48"/>
                </a:lnTo>
                <a:lnTo>
                  <a:pt x="33" y="17"/>
                </a:lnTo>
                <a:lnTo>
                  <a:pt x="0" y="0"/>
                </a:lnTo>
                <a:lnTo>
                  <a:pt x="0" y="17"/>
                </a:lnTo>
                <a:lnTo>
                  <a:pt x="33" y="4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5" name="Freeform 171"/>
          <p:cNvSpPr>
            <a:spLocks/>
          </p:cNvSpPr>
          <p:nvPr/>
        </p:nvSpPr>
        <p:spPr bwMode="auto">
          <a:xfrm>
            <a:off x="4824766" y="1569246"/>
            <a:ext cx="2579596" cy="1227535"/>
          </a:xfrm>
          <a:custGeom>
            <a:avLst/>
            <a:gdLst>
              <a:gd name="T0" fmla="*/ 436660 w 4469"/>
              <a:gd name="T1" fmla="*/ 82510 h 2063"/>
              <a:gd name="T2" fmla="*/ 436660 w 4469"/>
              <a:gd name="T3" fmla="*/ 15867 h 2063"/>
              <a:gd name="T4" fmla="*/ 361237 w 4469"/>
              <a:gd name="T5" fmla="*/ 34908 h 2063"/>
              <a:gd name="T6" fmla="*/ 296135 w 4469"/>
              <a:gd name="T7" fmla="*/ 117418 h 2063"/>
              <a:gd name="T8" fmla="*/ 261996 w 4469"/>
              <a:gd name="T9" fmla="*/ 104724 h 2063"/>
              <a:gd name="T10" fmla="*/ 261996 w 4469"/>
              <a:gd name="T11" fmla="*/ 174540 h 2063"/>
              <a:gd name="T12" fmla="*/ 244530 w 4469"/>
              <a:gd name="T13" fmla="*/ 117418 h 2063"/>
              <a:gd name="T14" fmla="*/ 217536 w 4469"/>
              <a:gd name="T15" fmla="*/ 145979 h 2063"/>
              <a:gd name="T16" fmla="*/ 179428 w 4469"/>
              <a:gd name="T17" fmla="*/ 158673 h 2063"/>
              <a:gd name="T18" fmla="*/ 113532 w 4469"/>
              <a:gd name="T19" fmla="*/ 180887 h 2063"/>
              <a:gd name="T20" fmla="*/ 93683 w 4469"/>
              <a:gd name="T21" fmla="*/ 180887 h 2063"/>
              <a:gd name="T22" fmla="*/ 52399 w 4469"/>
              <a:gd name="T23" fmla="*/ 209448 h 2063"/>
              <a:gd name="T24" fmla="*/ 34933 w 4469"/>
              <a:gd name="T25" fmla="*/ 184061 h 2063"/>
              <a:gd name="T26" fmla="*/ 27787 w 4469"/>
              <a:gd name="T27" fmla="*/ 142806 h 2063"/>
              <a:gd name="T28" fmla="*/ 14291 w 4469"/>
              <a:gd name="T29" fmla="*/ 180887 h 2063"/>
              <a:gd name="T30" fmla="*/ 14291 w 4469"/>
              <a:gd name="T31" fmla="*/ 246737 h 2063"/>
              <a:gd name="T32" fmla="*/ 3970 w 4469"/>
              <a:gd name="T33" fmla="*/ 279265 h 2063"/>
              <a:gd name="T34" fmla="*/ 21436 w 4469"/>
              <a:gd name="T35" fmla="*/ 307826 h 2063"/>
              <a:gd name="T36" fmla="*/ 38109 w 4469"/>
              <a:gd name="T37" fmla="*/ 330040 h 2063"/>
              <a:gd name="T38" fmla="*/ 55575 w 4469"/>
              <a:gd name="T39" fmla="*/ 341940 h 2063"/>
              <a:gd name="T40" fmla="*/ 69072 w 4469"/>
              <a:gd name="T41" fmla="*/ 370502 h 2063"/>
              <a:gd name="T42" fmla="*/ 86538 w 4469"/>
              <a:gd name="T43" fmla="*/ 396683 h 2063"/>
              <a:gd name="T44" fmla="*/ 110356 w 4469"/>
              <a:gd name="T45" fmla="*/ 399063 h 2063"/>
              <a:gd name="T46" fmla="*/ 117501 w 4469"/>
              <a:gd name="T47" fmla="*/ 374468 h 2063"/>
              <a:gd name="T48" fmla="*/ 120677 w 4469"/>
              <a:gd name="T49" fmla="*/ 349081 h 2063"/>
              <a:gd name="T50" fmla="*/ 161961 w 4469"/>
              <a:gd name="T51" fmla="*/ 339560 h 2063"/>
              <a:gd name="T52" fmla="*/ 182603 w 4469"/>
              <a:gd name="T53" fmla="*/ 326867 h 2063"/>
              <a:gd name="T54" fmla="*/ 237384 w 4469"/>
              <a:gd name="T55" fmla="*/ 303859 h 2063"/>
              <a:gd name="T56" fmla="*/ 265172 w 4469"/>
              <a:gd name="T57" fmla="*/ 313379 h 2063"/>
              <a:gd name="T58" fmla="*/ 316777 w 4469"/>
              <a:gd name="T59" fmla="*/ 349081 h 2063"/>
              <a:gd name="T60" fmla="*/ 350916 w 4469"/>
              <a:gd name="T61" fmla="*/ 341940 h 2063"/>
              <a:gd name="T62" fmla="*/ 406491 w 4469"/>
              <a:gd name="T63" fmla="*/ 336387 h 2063"/>
              <a:gd name="T64" fmla="*/ 474769 w 4469"/>
              <a:gd name="T65" fmla="*/ 345907 h 2063"/>
              <a:gd name="T66" fmla="*/ 505732 w 4469"/>
              <a:gd name="T67" fmla="*/ 330040 h 2063"/>
              <a:gd name="T68" fmla="*/ 564483 w 4469"/>
              <a:gd name="T69" fmla="*/ 358601 h 2063"/>
              <a:gd name="T70" fmla="*/ 564483 w 4469"/>
              <a:gd name="T71" fmla="*/ 387162 h 2063"/>
              <a:gd name="T72" fmla="*/ 585125 w 4469"/>
              <a:gd name="T73" fmla="*/ 396683 h 2063"/>
              <a:gd name="T74" fmla="*/ 605767 w 4469"/>
              <a:gd name="T75" fmla="*/ 320520 h 2063"/>
              <a:gd name="T76" fmla="*/ 598621 w 4469"/>
              <a:gd name="T77" fmla="*/ 298305 h 2063"/>
              <a:gd name="T78" fmla="*/ 674045 w 4469"/>
              <a:gd name="T79" fmla="*/ 265777 h 2063"/>
              <a:gd name="T80" fmla="*/ 722474 w 4469"/>
              <a:gd name="T81" fmla="*/ 241183 h 2063"/>
              <a:gd name="T82" fmla="*/ 739941 w 4469"/>
              <a:gd name="T83" fmla="*/ 253877 h 2063"/>
              <a:gd name="T84" fmla="*/ 719298 w 4469"/>
              <a:gd name="T85" fmla="*/ 322900 h 2063"/>
              <a:gd name="T86" fmla="*/ 739941 w 4469"/>
              <a:gd name="T87" fmla="*/ 298305 h 2063"/>
              <a:gd name="T88" fmla="*/ 739941 w 4469"/>
              <a:gd name="T89" fmla="*/ 269744 h 2063"/>
              <a:gd name="T90" fmla="*/ 778049 w 4469"/>
              <a:gd name="T91" fmla="*/ 263397 h 2063"/>
              <a:gd name="T92" fmla="*/ 818540 w 4469"/>
              <a:gd name="T93" fmla="*/ 209448 h 2063"/>
              <a:gd name="T94" fmla="*/ 846327 w 4469"/>
              <a:gd name="T95" fmla="*/ 199928 h 2063"/>
              <a:gd name="T96" fmla="*/ 877290 w 4469"/>
              <a:gd name="T97" fmla="*/ 184061 h 2063"/>
              <a:gd name="T98" fmla="*/ 767728 w 4469"/>
              <a:gd name="T99" fmla="*/ 152326 h 2063"/>
              <a:gd name="T100" fmla="*/ 725650 w 4469"/>
              <a:gd name="T101" fmla="*/ 145979 h 2063"/>
              <a:gd name="T102" fmla="*/ 670869 w 4469"/>
              <a:gd name="T103" fmla="*/ 120592 h 2063"/>
              <a:gd name="T104" fmla="*/ 595446 w 4469"/>
              <a:gd name="T105" fmla="*/ 117418 h 2063"/>
              <a:gd name="T106" fmla="*/ 557337 w 4469"/>
              <a:gd name="T107" fmla="*/ 98377 h 2063"/>
              <a:gd name="T108" fmla="*/ 499381 w 4469"/>
              <a:gd name="T109" fmla="*/ 82510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6" name="Freeform 172"/>
          <p:cNvSpPr>
            <a:spLocks/>
          </p:cNvSpPr>
          <p:nvPr/>
        </p:nvSpPr>
        <p:spPr bwMode="auto">
          <a:xfrm>
            <a:off x="5214879" y="1616871"/>
            <a:ext cx="270079" cy="351235"/>
          </a:xfrm>
          <a:custGeom>
            <a:avLst/>
            <a:gdLst>
              <a:gd name="T0" fmla="*/ 0 w 468"/>
              <a:gd name="T1" fmla="*/ 101428 h 591"/>
              <a:gd name="T2" fmla="*/ 0 w 468"/>
              <a:gd name="T3" fmla="*/ 101428 h 591"/>
              <a:gd name="T4" fmla="*/ 10319 w 468"/>
              <a:gd name="T5" fmla="*/ 113314 h 591"/>
              <a:gd name="T6" fmla="*/ 27781 w 468"/>
              <a:gd name="T7" fmla="*/ 116484 h 591"/>
              <a:gd name="T8" fmla="*/ 31750 w 468"/>
              <a:gd name="T9" fmla="*/ 113314 h 591"/>
              <a:gd name="T10" fmla="*/ 23812 w 468"/>
              <a:gd name="T11" fmla="*/ 106975 h 591"/>
              <a:gd name="T12" fmla="*/ 20638 w 468"/>
              <a:gd name="T13" fmla="*/ 101428 h 591"/>
              <a:gd name="T14" fmla="*/ 20638 w 468"/>
              <a:gd name="T15" fmla="*/ 84788 h 591"/>
              <a:gd name="T16" fmla="*/ 23812 w 468"/>
              <a:gd name="T17" fmla="*/ 78448 h 591"/>
              <a:gd name="T18" fmla="*/ 48419 w 468"/>
              <a:gd name="T19" fmla="*/ 40413 h 591"/>
              <a:gd name="T20" fmla="*/ 65881 w 468"/>
              <a:gd name="T21" fmla="*/ 28527 h 591"/>
              <a:gd name="T22" fmla="*/ 92869 w 468"/>
              <a:gd name="T23" fmla="*/ 15848 h 591"/>
              <a:gd name="T24" fmla="*/ 92869 w 468"/>
              <a:gd name="T25" fmla="*/ 2377 h 591"/>
              <a:gd name="T26" fmla="*/ 86519 w 468"/>
              <a:gd name="T27" fmla="*/ 0 h 591"/>
              <a:gd name="T28" fmla="*/ 79375 w 468"/>
              <a:gd name="T29" fmla="*/ 6339 h 591"/>
              <a:gd name="T30" fmla="*/ 73025 w 468"/>
              <a:gd name="T31" fmla="*/ 11886 h 591"/>
              <a:gd name="T32" fmla="*/ 62706 w 468"/>
              <a:gd name="T33" fmla="*/ 15848 h 591"/>
              <a:gd name="T34" fmla="*/ 52388 w 468"/>
              <a:gd name="T35" fmla="*/ 15848 h 591"/>
              <a:gd name="T36" fmla="*/ 42069 w 468"/>
              <a:gd name="T37" fmla="*/ 21395 h 591"/>
              <a:gd name="T38" fmla="*/ 31750 w 468"/>
              <a:gd name="T39" fmla="*/ 34866 h 591"/>
              <a:gd name="T40" fmla="*/ 20638 w 468"/>
              <a:gd name="T41" fmla="*/ 40413 h 591"/>
              <a:gd name="T42" fmla="*/ 20638 w 468"/>
              <a:gd name="T43" fmla="*/ 47544 h 591"/>
              <a:gd name="T44" fmla="*/ 17463 w 468"/>
              <a:gd name="T45" fmla="*/ 57053 h 591"/>
              <a:gd name="T46" fmla="*/ 10319 w 468"/>
              <a:gd name="T47" fmla="*/ 63393 h 591"/>
              <a:gd name="T48" fmla="*/ 14288 w 468"/>
              <a:gd name="T49" fmla="*/ 68939 h 591"/>
              <a:gd name="T50" fmla="*/ 10319 w 468"/>
              <a:gd name="T51" fmla="*/ 76071 h 591"/>
              <a:gd name="T52" fmla="*/ 3969 w 468"/>
              <a:gd name="T53" fmla="*/ 82410 h 591"/>
              <a:gd name="T54" fmla="*/ 7144 w 468"/>
              <a:gd name="T55" fmla="*/ 87957 h 591"/>
              <a:gd name="T56" fmla="*/ 0 w 468"/>
              <a:gd name="T57" fmla="*/ 91919 h 591"/>
              <a:gd name="T58" fmla="*/ 0 w 468"/>
              <a:gd name="T59" fmla="*/ 101428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7" name="Freeform 173"/>
          <p:cNvSpPr>
            <a:spLocks/>
          </p:cNvSpPr>
          <p:nvPr/>
        </p:nvSpPr>
        <p:spPr bwMode="auto">
          <a:xfrm>
            <a:off x="5164095" y="2007395"/>
            <a:ext cx="30009" cy="38100"/>
          </a:xfrm>
          <a:custGeom>
            <a:avLst/>
            <a:gdLst>
              <a:gd name="T0" fmla="*/ 0 w 52"/>
              <a:gd name="T1" fmla="*/ 12902 h 63"/>
              <a:gd name="T2" fmla="*/ 0 w 52"/>
              <a:gd name="T3" fmla="*/ 12902 h 63"/>
              <a:gd name="T4" fmla="*/ 7144 w 52"/>
              <a:gd name="T5" fmla="*/ 9676 h 63"/>
              <a:gd name="T6" fmla="*/ 10319 w 52"/>
              <a:gd name="T7" fmla="*/ 6451 h 63"/>
              <a:gd name="T8" fmla="*/ 3969 w 52"/>
              <a:gd name="T9" fmla="*/ 0 h 63"/>
              <a:gd name="T10" fmla="*/ 0 w 52"/>
              <a:gd name="T11" fmla="*/ 6451 h 63"/>
              <a:gd name="T12" fmla="*/ 0 w 52"/>
              <a:gd name="T13" fmla="*/ 12902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a:moveTo>
                  <a:pt x="0" y="63"/>
                </a:moveTo>
                <a:lnTo>
                  <a:pt x="0" y="63"/>
                </a:lnTo>
                <a:lnTo>
                  <a:pt x="34" y="48"/>
                </a:lnTo>
                <a:lnTo>
                  <a:pt x="52" y="31"/>
                </a:lnTo>
                <a:lnTo>
                  <a:pt x="17" y="0"/>
                </a:lnTo>
                <a:lnTo>
                  <a:pt x="0" y="31"/>
                </a:lnTo>
                <a:lnTo>
                  <a:pt x="0" y="6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8" name="Freeform 174"/>
          <p:cNvSpPr>
            <a:spLocks/>
          </p:cNvSpPr>
          <p:nvPr/>
        </p:nvSpPr>
        <p:spPr bwMode="auto">
          <a:xfrm>
            <a:off x="5078686" y="1609726"/>
            <a:ext cx="113110" cy="33338"/>
          </a:xfrm>
          <a:custGeom>
            <a:avLst/>
            <a:gdLst>
              <a:gd name="T0" fmla="*/ 32544 w 196"/>
              <a:gd name="T1" fmla="*/ 3969 h 56"/>
              <a:gd name="T2" fmla="*/ 28575 w 196"/>
              <a:gd name="T3" fmla="*/ 3969 h 56"/>
              <a:gd name="T4" fmla="*/ 24606 w 196"/>
              <a:gd name="T5" fmla="*/ 3969 h 56"/>
              <a:gd name="T6" fmla="*/ 24606 w 196"/>
              <a:gd name="T7" fmla="*/ 7938 h 56"/>
              <a:gd name="T8" fmla="*/ 20637 w 196"/>
              <a:gd name="T9" fmla="*/ 11113 h 56"/>
              <a:gd name="T10" fmla="*/ 20637 w 196"/>
              <a:gd name="T11" fmla="*/ 7938 h 56"/>
              <a:gd name="T12" fmla="*/ 18256 w 196"/>
              <a:gd name="T13" fmla="*/ 7938 h 56"/>
              <a:gd name="T14" fmla="*/ 15081 w 196"/>
              <a:gd name="T15" fmla="*/ 3969 h 56"/>
              <a:gd name="T16" fmla="*/ 18256 w 196"/>
              <a:gd name="T17" fmla="*/ 3969 h 56"/>
              <a:gd name="T18" fmla="*/ 20637 w 196"/>
              <a:gd name="T19" fmla="*/ 3969 h 56"/>
              <a:gd name="T20" fmla="*/ 18256 w 196"/>
              <a:gd name="T21" fmla="*/ 3969 h 56"/>
              <a:gd name="T22" fmla="*/ 15081 w 196"/>
              <a:gd name="T23" fmla="*/ 3969 h 56"/>
              <a:gd name="T24" fmla="*/ 18256 w 196"/>
              <a:gd name="T25" fmla="*/ 3969 h 56"/>
              <a:gd name="T26" fmla="*/ 15081 w 196"/>
              <a:gd name="T27" fmla="*/ 0 h 56"/>
              <a:gd name="T28" fmla="*/ 10319 w 196"/>
              <a:gd name="T29" fmla="*/ 3969 h 56"/>
              <a:gd name="T30" fmla="*/ 7144 w 196"/>
              <a:gd name="T31" fmla="*/ 3969 h 56"/>
              <a:gd name="T32" fmla="*/ 3969 w 196"/>
              <a:gd name="T33" fmla="*/ 3969 h 56"/>
              <a:gd name="T34" fmla="*/ 0 w 196"/>
              <a:gd name="T35" fmla="*/ 3969 h 56"/>
              <a:gd name="T36" fmla="*/ 3969 w 196"/>
              <a:gd name="T37" fmla="*/ 0 h 56"/>
              <a:gd name="T38" fmla="*/ 10319 w 196"/>
              <a:gd name="T39" fmla="*/ 0 h 56"/>
              <a:gd name="T40" fmla="*/ 18256 w 196"/>
              <a:gd name="T41" fmla="*/ 0 h 56"/>
              <a:gd name="T42" fmla="*/ 20637 w 196"/>
              <a:gd name="T43" fmla="*/ 0 h 56"/>
              <a:gd name="T44" fmla="*/ 28575 w 196"/>
              <a:gd name="T45" fmla="*/ 0 h 56"/>
              <a:gd name="T46" fmla="*/ 32544 w 196"/>
              <a:gd name="T47" fmla="*/ 0 h 56"/>
              <a:gd name="T48" fmla="*/ 35719 w 196"/>
              <a:gd name="T49" fmla="*/ 0 h 56"/>
              <a:gd name="T50" fmla="*/ 38894 w 196"/>
              <a:gd name="T51" fmla="*/ 0 h 56"/>
              <a:gd name="T52" fmla="*/ 38894 w 196"/>
              <a:gd name="T53" fmla="*/ 3969 h 56"/>
              <a:gd name="T54" fmla="*/ 35719 w 196"/>
              <a:gd name="T55" fmla="*/ 3969 h 56"/>
              <a:gd name="T56" fmla="*/ 32544 w 196"/>
              <a:gd name="T57" fmla="*/ 3969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79" name="Freeform 175"/>
          <p:cNvSpPr>
            <a:spLocks/>
          </p:cNvSpPr>
          <p:nvPr/>
        </p:nvSpPr>
        <p:spPr bwMode="auto">
          <a:xfrm>
            <a:off x="5243733" y="1565673"/>
            <a:ext cx="63480" cy="54769"/>
          </a:xfrm>
          <a:custGeom>
            <a:avLst/>
            <a:gdLst>
              <a:gd name="T0" fmla="*/ 18424 w 109"/>
              <a:gd name="T1" fmla="*/ 15081 h 92"/>
              <a:gd name="T2" fmla="*/ 15220 w 109"/>
              <a:gd name="T3" fmla="*/ 15081 h 92"/>
              <a:gd name="T4" fmla="*/ 11215 w 109"/>
              <a:gd name="T5" fmla="*/ 18256 h 92"/>
              <a:gd name="T6" fmla="*/ 7209 w 109"/>
              <a:gd name="T7" fmla="*/ 18256 h 92"/>
              <a:gd name="T8" fmla="*/ 0 w 109"/>
              <a:gd name="T9" fmla="*/ 15081 h 92"/>
              <a:gd name="T10" fmla="*/ 0 w 109"/>
              <a:gd name="T11" fmla="*/ 11112 h 92"/>
              <a:gd name="T12" fmla="*/ 4005 w 109"/>
              <a:gd name="T13" fmla="*/ 11112 h 92"/>
              <a:gd name="T14" fmla="*/ 11215 w 109"/>
              <a:gd name="T15" fmla="*/ 11112 h 92"/>
              <a:gd name="T16" fmla="*/ 11215 w 109"/>
              <a:gd name="T17" fmla="*/ 7938 h 92"/>
              <a:gd name="T18" fmla="*/ 7209 w 109"/>
              <a:gd name="T19" fmla="*/ 11112 h 92"/>
              <a:gd name="T20" fmla="*/ 7209 w 109"/>
              <a:gd name="T21" fmla="*/ 7938 h 92"/>
              <a:gd name="T22" fmla="*/ 11215 w 109"/>
              <a:gd name="T23" fmla="*/ 7938 h 92"/>
              <a:gd name="T24" fmla="*/ 15220 w 109"/>
              <a:gd name="T25" fmla="*/ 7938 h 92"/>
              <a:gd name="T26" fmla="*/ 18424 w 109"/>
              <a:gd name="T27" fmla="*/ 3969 h 92"/>
              <a:gd name="T28" fmla="*/ 22429 w 109"/>
              <a:gd name="T29" fmla="*/ 3969 h 92"/>
              <a:gd name="T30" fmla="*/ 22429 w 109"/>
              <a:gd name="T31" fmla="*/ 0 h 92"/>
              <a:gd name="T32" fmla="*/ 22429 w 109"/>
              <a:gd name="T33" fmla="*/ 3969 h 92"/>
              <a:gd name="T34" fmla="*/ 22429 w 109"/>
              <a:gd name="T35" fmla="*/ 7938 h 92"/>
              <a:gd name="T36" fmla="*/ 18424 w 109"/>
              <a:gd name="T37" fmla="*/ 7938 h 92"/>
              <a:gd name="T38" fmla="*/ 15220 w 109"/>
              <a:gd name="T39" fmla="*/ 7938 h 92"/>
              <a:gd name="T40" fmla="*/ 11215 w 109"/>
              <a:gd name="T41" fmla="*/ 11112 h 92"/>
              <a:gd name="T42" fmla="*/ 15220 w 109"/>
              <a:gd name="T43" fmla="*/ 11112 h 92"/>
              <a:gd name="T44" fmla="*/ 22429 w 109"/>
              <a:gd name="T45" fmla="*/ 11112 h 92"/>
              <a:gd name="T46" fmla="*/ 22429 w 109"/>
              <a:gd name="T47" fmla="*/ 15081 h 92"/>
              <a:gd name="T48" fmla="*/ 18424 w 109"/>
              <a:gd name="T49" fmla="*/ 15081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80" name="Freeform 176"/>
          <p:cNvSpPr>
            <a:spLocks/>
          </p:cNvSpPr>
          <p:nvPr/>
        </p:nvSpPr>
        <p:spPr bwMode="auto">
          <a:xfrm>
            <a:off x="4563921" y="1643064"/>
            <a:ext cx="205445" cy="121444"/>
          </a:xfrm>
          <a:custGeom>
            <a:avLst/>
            <a:gdLst>
              <a:gd name="T0" fmla="*/ 56198 w 357"/>
              <a:gd name="T1" fmla="*/ 29513 h 203"/>
              <a:gd name="T2" fmla="*/ 49866 w 357"/>
              <a:gd name="T3" fmla="*/ 29513 h 203"/>
              <a:gd name="T4" fmla="*/ 53032 w 357"/>
              <a:gd name="T5" fmla="*/ 25525 h 203"/>
              <a:gd name="T6" fmla="*/ 49866 w 357"/>
              <a:gd name="T7" fmla="*/ 18346 h 203"/>
              <a:gd name="T8" fmla="*/ 49866 w 357"/>
              <a:gd name="T9" fmla="*/ 18346 h 203"/>
              <a:gd name="T10" fmla="*/ 41951 w 357"/>
              <a:gd name="T11" fmla="*/ 18346 h 203"/>
              <a:gd name="T12" fmla="*/ 38785 w 357"/>
              <a:gd name="T13" fmla="*/ 29513 h 203"/>
              <a:gd name="T14" fmla="*/ 34827 w 357"/>
              <a:gd name="T15" fmla="*/ 36692 h 203"/>
              <a:gd name="T16" fmla="*/ 31661 w 357"/>
              <a:gd name="T17" fmla="*/ 40681 h 203"/>
              <a:gd name="T18" fmla="*/ 20580 w 357"/>
              <a:gd name="T19" fmla="*/ 36692 h 203"/>
              <a:gd name="T20" fmla="*/ 20580 w 357"/>
              <a:gd name="T21" fmla="*/ 29513 h 203"/>
              <a:gd name="T22" fmla="*/ 27703 w 357"/>
              <a:gd name="T23" fmla="*/ 29513 h 203"/>
              <a:gd name="T24" fmla="*/ 20580 w 357"/>
              <a:gd name="T25" fmla="*/ 29513 h 203"/>
              <a:gd name="T26" fmla="*/ 13456 w 357"/>
              <a:gd name="T27" fmla="*/ 29513 h 203"/>
              <a:gd name="T28" fmla="*/ 17414 w 357"/>
              <a:gd name="T29" fmla="*/ 22334 h 203"/>
              <a:gd name="T30" fmla="*/ 24537 w 357"/>
              <a:gd name="T31" fmla="*/ 22334 h 203"/>
              <a:gd name="T32" fmla="*/ 27703 w 357"/>
              <a:gd name="T33" fmla="*/ 18346 h 203"/>
              <a:gd name="T34" fmla="*/ 20580 w 357"/>
              <a:gd name="T35" fmla="*/ 18346 h 203"/>
              <a:gd name="T36" fmla="*/ 13456 w 357"/>
              <a:gd name="T37" fmla="*/ 22334 h 203"/>
              <a:gd name="T38" fmla="*/ 10290 w 357"/>
              <a:gd name="T39" fmla="*/ 18346 h 203"/>
              <a:gd name="T40" fmla="*/ 10290 w 357"/>
              <a:gd name="T41" fmla="*/ 18346 h 203"/>
              <a:gd name="T42" fmla="*/ 3166 w 357"/>
              <a:gd name="T43" fmla="*/ 15156 h 203"/>
              <a:gd name="T44" fmla="*/ 0 w 357"/>
              <a:gd name="T45" fmla="*/ 11167 h 203"/>
              <a:gd name="T46" fmla="*/ 0 w 357"/>
              <a:gd name="T47" fmla="*/ 3988 h 203"/>
              <a:gd name="T48" fmla="*/ 6332 w 357"/>
              <a:gd name="T49" fmla="*/ 3988 h 203"/>
              <a:gd name="T50" fmla="*/ 13456 w 357"/>
              <a:gd name="T51" fmla="*/ 3988 h 203"/>
              <a:gd name="T52" fmla="*/ 13456 w 357"/>
              <a:gd name="T53" fmla="*/ 3988 h 203"/>
              <a:gd name="T54" fmla="*/ 13456 w 357"/>
              <a:gd name="T55" fmla="*/ 7179 h 203"/>
              <a:gd name="T56" fmla="*/ 17414 w 357"/>
              <a:gd name="T57" fmla="*/ 3988 h 203"/>
              <a:gd name="T58" fmla="*/ 24537 w 357"/>
              <a:gd name="T59" fmla="*/ 7179 h 203"/>
              <a:gd name="T60" fmla="*/ 24537 w 357"/>
              <a:gd name="T61" fmla="*/ 7179 h 203"/>
              <a:gd name="T62" fmla="*/ 24537 w 357"/>
              <a:gd name="T63" fmla="*/ 0 h 203"/>
              <a:gd name="T64" fmla="*/ 31661 w 357"/>
              <a:gd name="T65" fmla="*/ 0 h 203"/>
              <a:gd name="T66" fmla="*/ 34827 w 357"/>
              <a:gd name="T67" fmla="*/ 3988 h 203"/>
              <a:gd name="T68" fmla="*/ 41951 w 357"/>
              <a:gd name="T69" fmla="*/ 3988 h 203"/>
              <a:gd name="T70" fmla="*/ 41951 w 357"/>
              <a:gd name="T71" fmla="*/ 11167 h 203"/>
              <a:gd name="T72" fmla="*/ 56198 w 357"/>
              <a:gd name="T73" fmla="*/ 18346 h 203"/>
              <a:gd name="T74" fmla="*/ 63322 w 357"/>
              <a:gd name="T75" fmla="*/ 18346 h 203"/>
              <a:gd name="T76" fmla="*/ 70446 w 357"/>
              <a:gd name="T77" fmla="*/ 29513 h 203"/>
              <a:gd name="T78" fmla="*/ 63322 w 357"/>
              <a:gd name="T79" fmla="*/ 3350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81" name="Freeform 177"/>
          <p:cNvSpPr>
            <a:spLocks/>
          </p:cNvSpPr>
          <p:nvPr/>
        </p:nvSpPr>
        <p:spPr bwMode="auto">
          <a:xfrm>
            <a:off x="4667797" y="1620442"/>
            <a:ext cx="144273" cy="54769"/>
          </a:xfrm>
          <a:custGeom>
            <a:avLst/>
            <a:gdLst>
              <a:gd name="T0" fmla="*/ 50207 w 249"/>
              <a:gd name="T1" fmla="*/ 7067 h 93"/>
              <a:gd name="T2" fmla="*/ 43035 w 249"/>
              <a:gd name="T3" fmla="*/ 10993 h 93"/>
              <a:gd name="T4" fmla="*/ 35862 w 249"/>
              <a:gd name="T5" fmla="*/ 14134 h 93"/>
              <a:gd name="T6" fmla="*/ 28690 w 249"/>
              <a:gd name="T7" fmla="*/ 18060 h 93"/>
              <a:gd name="T8" fmla="*/ 24705 w 249"/>
              <a:gd name="T9" fmla="*/ 18060 h 93"/>
              <a:gd name="T10" fmla="*/ 24705 w 249"/>
              <a:gd name="T11" fmla="*/ 14134 h 93"/>
              <a:gd name="T12" fmla="*/ 21517 w 249"/>
              <a:gd name="T13" fmla="*/ 14134 h 93"/>
              <a:gd name="T14" fmla="*/ 14345 w 249"/>
              <a:gd name="T15" fmla="*/ 14134 h 93"/>
              <a:gd name="T16" fmla="*/ 10360 w 249"/>
              <a:gd name="T17" fmla="*/ 14134 h 93"/>
              <a:gd name="T18" fmla="*/ 7172 w 249"/>
              <a:gd name="T19" fmla="*/ 10993 h 93"/>
              <a:gd name="T20" fmla="*/ 10360 w 249"/>
              <a:gd name="T21" fmla="*/ 10993 h 93"/>
              <a:gd name="T22" fmla="*/ 14345 w 249"/>
              <a:gd name="T23" fmla="*/ 10993 h 93"/>
              <a:gd name="T24" fmla="*/ 18330 w 249"/>
              <a:gd name="T25" fmla="*/ 10993 h 93"/>
              <a:gd name="T26" fmla="*/ 14345 w 249"/>
              <a:gd name="T27" fmla="*/ 10993 h 93"/>
              <a:gd name="T28" fmla="*/ 10360 w 249"/>
              <a:gd name="T29" fmla="*/ 10993 h 93"/>
              <a:gd name="T30" fmla="*/ 7172 w 249"/>
              <a:gd name="T31" fmla="*/ 10993 h 93"/>
              <a:gd name="T32" fmla="*/ 3985 w 249"/>
              <a:gd name="T33" fmla="*/ 7067 h 93"/>
              <a:gd name="T34" fmla="*/ 0 w 249"/>
              <a:gd name="T35" fmla="*/ 3926 h 93"/>
              <a:gd name="T36" fmla="*/ 0 w 249"/>
              <a:gd name="T37" fmla="*/ 0 h 93"/>
              <a:gd name="T38" fmla="*/ 3985 w 249"/>
              <a:gd name="T39" fmla="*/ 0 h 93"/>
              <a:gd name="T40" fmla="*/ 7172 w 249"/>
              <a:gd name="T41" fmla="*/ 3926 h 93"/>
              <a:gd name="T42" fmla="*/ 7172 w 249"/>
              <a:gd name="T43" fmla="*/ 0 h 93"/>
              <a:gd name="T44" fmla="*/ 10360 w 249"/>
              <a:gd name="T45" fmla="*/ 0 h 93"/>
              <a:gd name="T46" fmla="*/ 14345 w 249"/>
              <a:gd name="T47" fmla="*/ 0 h 93"/>
              <a:gd name="T48" fmla="*/ 21517 w 249"/>
              <a:gd name="T49" fmla="*/ 3926 h 93"/>
              <a:gd name="T50" fmla="*/ 24705 w 249"/>
              <a:gd name="T51" fmla="*/ 0 h 93"/>
              <a:gd name="T52" fmla="*/ 28690 w 249"/>
              <a:gd name="T53" fmla="*/ 0 h 93"/>
              <a:gd name="T54" fmla="*/ 28690 w 249"/>
              <a:gd name="T55" fmla="*/ 3926 h 93"/>
              <a:gd name="T56" fmla="*/ 32675 w 249"/>
              <a:gd name="T57" fmla="*/ 3926 h 93"/>
              <a:gd name="T58" fmla="*/ 32675 w 249"/>
              <a:gd name="T59" fmla="*/ 0 h 93"/>
              <a:gd name="T60" fmla="*/ 35862 w 249"/>
              <a:gd name="T61" fmla="*/ 0 h 93"/>
              <a:gd name="T62" fmla="*/ 39050 w 249"/>
              <a:gd name="T63" fmla="*/ 0 h 93"/>
              <a:gd name="T64" fmla="*/ 43035 w 249"/>
              <a:gd name="T65" fmla="*/ 0 h 93"/>
              <a:gd name="T66" fmla="*/ 43035 w 249"/>
              <a:gd name="T67" fmla="*/ 3926 h 93"/>
              <a:gd name="T68" fmla="*/ 46223 w 249"/>
              <a:gd name="T69" fmla="*/ 3926 h 93"/>
              <a:gd name="T70" fmla="*/ 50207 w 249"/>
              <a:gd name="T71" fmla="*/ 706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82" name="Freeform 178"/>
          <p:cNvSpPr>
            <a:spLocks/>
          </p:cNvSpPr>
          <p:nvPr/>
        </p:nvSpPr>
        <p:spPr bwMode="auto">
          <a:xfrm>
            <a:off x="4552380" y="1685927"/>
            <a:ext cx="20775" cy="22622"/>
          </a:xfrm>
          <a:custGeom>
            <a:avLst/>
            <a:gdLst>
              <a:gd name="T0" fmla="*/ 3969 w 36"/>
              <a:gd name="T1" fmla="*/ 0 h 36"/>
              <a:gd name="T2" fmla="*/ 3969 w 36"/>
              <a:gd name="T3" fmla="*/ 4189 h 36"/>
              <a:gd name="T4" fmla="*/ 7144 w 36"/>
              <a:gd name="T5" fmla="*/ 8379 h 36"/>
              <a:gd name="T6" fmla="*/ 3969 w 36"/>
              <a:gd name="T7" fmla="*/ 4189 h 36"/>
              <a:gd name="T8" fmla="*/ 0 w 36"/>
              <a:gd name="T9" fmla="*/ 4189 h 36"/>
              <a:gd name="T10" fmla="*/ 3969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9" y="0"/>
                </a:moveTo>
                <a:lnTo>
                  <a:pt x="19" y="19"/>
                </a:lnTo>
                <a:lnTo>
                  <a:pt x="36" y="36"/>
                </a:lnTo>
                <a:lnTo>
                  <a:pt x="19" y="19"/>
                </a:lnTo>
                <a:lnTo>
                  <a:pt x="0" y="19"/>
                </a:lnTo>
                <a:lnTo>
                  <a:pt x="19"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83" name="Freeform 179"/>
          <p:cNvSpPr>
            <a:spLocks/>
          </p:cNvSpPr>
          <p:nvPr/>
        </p:nvSpPr>
        <p:spPr bwMode="auto">
          <a:xfrm>
            <a:off x="4704731" y="2482454"/>
            <a:ext cx="50784" cy="28575"/>
          </a:xfrm>
          <a:custGeom>
            <a:avLst/>
            <a:gdLst>
              <a:gd name="T0" fmla="*/ 18681 w 86"/>
              <a:gd name="T1" fmla="*/ 0 h 48"/>
              <a:gd name="T2" fmla="*/ 18681 w 86"/>
              <a:gd name="T3" fmla="*/ 0 h 48"/>
              <a:gd name="T4" fmla="*/ 18681 w 86"/>
              <a:gd name="T5" fmla="*/ 9525 h 48"/>
              <a:gd name="T6" fmla="*/ 11371 w 86"/>
              <a:gd name="T7" fmla="*/ 9525 h 48"/>
              <a:gd name="T8" fmla="*/ 0 w 86"/>
              <a:gd name="T9" fmla="*/ 7144 h 48"/>
              <a:gd name="T10" fmla="*/ 7310 w 86"/>
              <a:gd name="T11" fmla="*/ 3969 h 48"/>
              <a:gd name="T12" fmla="*/ 11371 w 86"/>
              <a:gd name="T13" fmla="*/ 0 h 48"/>
              <a:gd name="T14" fmla="*/ 18681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4" name="Freeform 180"/>
          <p:cNvSpPr>
            <a:spLocks/>
          </p:cNvSpPr>
          <p:nvPr/>
        </p:nvSpPr>
        <p:spPr bwMode="auto">
          <a:xfrm>
            <a:off x="4553534" y="2472929"/>
            <a:ext cx="11542" cy="20241"/>
          </a:xfrm>
          <a:custGeom>
            <a:avLst/>
            <a:gdLst>
              <a:gd name="T0" fmla="*/ 0 w 19"/>
              <a:gd name="T1" fmla="*/ 3271 h 33"/>
              <a:gd name="T2" fmla="*/ 0 w 19"/>
              <a:gd name="T3" fmla="*/ 3271 h 33"/>
              <a:gd name="T4" fmla="*/ 0 w 19"/>
              <a:gd name="T5" fmla="*/ 7360 h 33"/>
              <a:gd name="T6" fmla="*/ 4178 w 19"/>
              <a:gd name="T7" fmla="*/ 7360 h 33"/>
              <a:gd name="T8" fmla="*/ 4178 w 19"/>
              <a:gd name="T9" fmla="*/ 3271 h 33"/>
              <a:gd name="T10" fmla="*/ 4178 w 19"/>
              <a:gd name="T11" fmla="*/ 0 h 33"/>
              <a:gd name="T12" fmla="*/ 0 w 19"/>
              <a:gd name="T13" fmla="*/ 3271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5" name="Freeform 181"/>
          <p:cNvSpPr>
            <a:spLocks/>
          </p:cNvSpPr>
          <p:nvPr/>
        </p:nvSpPr>
        <p:spPr bwMode="auto">
          <a:xfrm>
            <a:off x="4574309" y="2464596"/>
            <a:ext cx="20775" cy="17860"/>
          </a:xfrm>
          <a:custGeom>
            <a:avLst/>
            <a:gdLst>
              <a:gd name="T0" fmla="*/ 0 w 37"/>
              <a:gd name="T1" fmla="*/ 3175 h 30"/>
              <a:gd name="T2" fmla="*/ 0 w 37"/>
              <a:gd name="T3" fmla="*/ 3175 h 30"/>
              <a:gd name="T4" fmla="*/ 0 w 37"/>
              <a:gd name="T5" fmla="*/ 6350 h 30"/>
              <a:gd name="T6" fmla="*/ 6951 w 37"/>
              <a:gd name="T7" fmla="*/ 6350 h 30"/>
              <a:gd name="T8" fmla="*/ 6951 w 37"/>
              <a:gd name="T9" fmla="*/ 3175 h 30"/>
              <a:gd name="T10" fmla="*/ 6951 w 37"/>
              <a:gd name="T11" fmla="*/ 0 h 30"/>
              <a:gd name="T12" fmla="*/ 0 w 37"/>
              <a:gd name="T13" fmla="*/ 3175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6" name="Freeform 182"/>
          <p:cNvSpPr>
            <a:spLocks/>
          </p:cNvSpPr>
          <p:nvPr/>
        </p:nvSpPr>
        <p:spPr bwMode="auto">
          <a:xfrm>
            <a:off x="4574309" y="2493171"/>
            <a:ext cx="20775" cy="8335"/>
          </a:xfrm>
          <a:custGeom>
            <a:avLst/>
            <a:gdLst>
              <a:gd name="T0" fmla="*/ 0 w 37"/>
              <a:gd name="T1" fmla="*/ 0 h 15"/>
              <a:gd name="T2" fmla="*/ 0 w 37"/>
              <a:gd name="T3" fmla="*/ 0 h 15"/>
              <a:gd name="T4" fmla="*/ 0 w 37"/>
              <a:gd name="T5" fmla="*/ 2223 h 15"/>
              <a:gd name="T6" fmla="*/ 6951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7" name="Freeform 183"/>
          <p:cNvSpPr>
            <a:spLocks/>
          </p:cNvSpPr>
          <p:nvPr/>
        </p:nvSpPr>
        <p:spPr bwMode="auto">
          <a:xfrm>
            <a:off x="4683956" y="2415779"/>
            <a:ext cx="20775" cy="20241"/>
          </a:xfrm>
          <a:custGeom>
            <a:avLst/>
            <a:gdLst>
              <a:gd name="T0" fmla="*/ 0 w 37"/>
              <a:gd name="T1" fmla="*/ 3271 h 33"/>
              <a:gd name="T2" fmla="*/ 0 w 37"/>
              <a:gd name="T3" fmla="*/ 3271 h 33"/>
              <a:gd name="T4" fmla="*/ 0 w 37"/>
              <a:gd name="T5" fmla="*/ 7360 h 33"/>
              <a:gd name="T6" fmla="*/ 3089 w 37"/>
              <a:gd name="T7" fmla="*/ 7360 h 33"/>
              <a:gd name="T8" fmla="*/ 3089 w 37"/>
              <a:gd name="T9" fmla="*/ 0 h 33"/>
              <a:gd name="T10" fmla="*/ 6951 w 37"/>
              <a:gd name="T11" fmla="*/ 0 h 33"/>
              <a:gd name="T12" fmla="*/ 0 w 37"/>
              <a:gd name="T13" fmla="*/ 3271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8" name="Freeform 184"/>
          <p:cNvSpPr>
            <a:spLocks/>
          </p:cNvSpPr>
          <p:nvPr/>
        </p:nvSpPr>
        <p:spPr bwMode="auto">
          <a:xfrm>
            <a:off x="4743974" y="2396729"/>
            <a:ext cx="20775" cy="10716"/>
          </a:xfrm>
          <a:custGeom>
            <a:avLst/>
            <a:gdLst>
              <a:gd name="T0" fmla="*/ 0 w 37"/>
              <a:gd name="T1" fmla="*/ 0 h 18"/>
              <a:gd name="T2" fmla="*/ 0 w 37"/>
              <a:gd name="T3" fmla="*/ 0 h 18"/>
              <a:gd name="T4" fmla="*/ 0 w 37"/>
              <a:gd name="T5" fmla="*/ 3969 h 18"/>
              <a:gd name="T6" fmla="*/ 6951 w 37"/>
              <a:gd name="T7" fmla="*/ 0 h 18"/>
              <a:gd name="T8" fmla="*/ 308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89" name="Freeform 185"/>
          <p:cNvSpPr>
            <a:spLocks/>
          </p:cNvSpPr>
          <p:nvPr/>
        </p:nvSpPr>
        <p:spPr bwMode="auto">
          <a:xfrm>
            <a:off x="4755515" y="2378871"/>
            <a:ext cx="9233" cy="8335"/>
          </a:xfrm>
          <a:custGeom>
            <a:avLst/>
            <a:gdLst>
              <a:gd name="T0" fmla="*/ 0 w 18"/>
              <a:gd name="T1" fmla="*/ 2223 h 15"/>
              <a:gd name="T2" fmla="*/ 0 w 18"/>
              <a:gd name="T3" fmla="*/ 2223 h 15"/>
              <a:gd name="T4" fmla="*/ 2822 w 18"/>
              <a:gd name="T5" fmla="*/ 2223 h 15"/>
              <a:gd name="T6" fmla="*/ 0 w 18"/>
              <a:gd name="T7" fmla="*/ 0 h 15"/>
              <a:gd name="T8" fmla="*/ 0 w 18"/>
              <a:gd name="T9" fmla="*/ 222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90" name="Freeform 186"/>
          <p:cNvSpPr>
            <a:spLocks/>
          </p:cNvSpPr>
          <p:nvPr/>
        </p:nvSpPr>
        <p:spPr bwMode="auto">
          <a:xfrm>
            <a:off x="5135241" y="2482454"/>
            <a:ext cx="640571" cy="325041"/>
          </a:xfrm>
          <a:custGeom>
            <a:avLst/>
            <a:gdLst>
              <a:gd name="T0" fmla="*/ 216889 w 1109"/>
              <a:gd name="T1" fmla="*/ 54869 h 545"/>
              <a:gd name="T2" fmla="*/ 209739 w 1109"/>
              <a:gd name="T3" fmla="*/ 66797 h 545"/>
              <a:gd name="T4" fmla="*/ 196233 w 1109"/>
              <a:gd name="T5" fmla="*/ 66797 h 545"/>
              <a:gd name="T6" fmla="*/ 182727 w 1109"/>
              <a:gd name="T7" fmla="*/ 80316 h 545"/>
              <a:gd name="T8" fmla="*/ 185905 w 1109"/>
              <a:gd name="T9" fmla="*/ 95425 h 545"/>
              <a:gd name="T10" fmla="*/ 175577 w 1109"/>
              <a:gd name="T11" fmla="*/ 95425 h 545"/>
              <a:gd name="T12" fmla="*/ 148565 w 1109"/>
              <a:gd name="T13" fmla="*/ 93039 h 545"/>
              <a:gd name="T14" fmla="*/ 144593 w 1109"/>
              <a:gd name="T15" fmla="*/ 99401 h 545"/>
              <a:gd name="T16" fmla="*/ 131087 w 1109"/>
              <a:gd name="T17" fmla="*/ 99401 h 545"/>
              <a:gd name="T18" fmla="*/ 117581 w 1109"/>
              <a:gd name="T19" fmla="*/ 104967 h 545"/>
              <a:gd name="T20" fmla="*/ 110431 w 1109"/>
              <a:gd name="T21" fmla="*/ 102582 h 545"/>
              <a:gd name="T22" fmla="*/ 107253 w 1109"/>
              <a:gd name="T23" fmla="*/ 95425 h 545"/>
              <a:gd name="T24" fmla="*/ 82624 w 1109"/>
              <a:gd name="T25" fmla="*/ 89858 h 545"/>
              <a:gd name="T26" fmla="*/ 65146 w 1109"/>
              <a:gd name="T27" fmla="*/ 76340 h 545"/>
              <a:gd name="T28" fmla="*/ 51640 w 1109"/>
              <a:gd name="T29" fmla="*/ 104967 h 545"/>
              <a:gd name="T30" fmla="*/ 41312 w 1109"/>
              <a:gd name="T31" fmla="*/ 99401 h 545"/>
              <a:gd name="T32" fmla="*/ 30984 w 1109"/>
              <a:gd name="T33" fmla="*/ 95425 h 545"/>
              <a:gd name="T34" fmla="*/ 24628 w 1109"/>
              <a:gd name="T35" fmla="*/ 85882 h 545"/>
              <a:gd name="T36" fmla="*/ 27806 w 1109"/>
              <a:gd name="T37" fmla="*/ 85882 h 545"/>
              <a:gd name="T38" fmla="*/ 27806 w 1109"/>
              <a:gd name="T39" fmla="*/ 80316 h 545"/>
              <a:gd name="T40" fmla="*/ 38134 w 1109"/>
              <a:gd name="T41" fmla="*/ 70773 h 545"/>
              <a:gd name="T42" fmla="*/ 24628 w 1109"/>
              <a:gd name="T43" fmla="*/ 64412 h 545"/>
              <a:gd name="T44" fmla="*/ 10328 w 1109"/>
              <a:gd name="T45" fmla="*/ 70773 h 545"/>
              <a:gd name="T46" fmla="*/ 10328 w 1109"/>
              <a:gd name="T47" fmla="*/ 61231 h 545"/>
              <a:gd name="T48" fmla="*/ 0 w 1109"/>
              <a:gd name="T49" fmla="*/ 54869 h 545"/>
              <a:gd name="T50" fmla="*/ 10328 w 1109"/>
              <a:gd name="T51" fmla="*/ 45327 h 545"/>
              <a:gd name="T52" fmla="*/ 10328 w 1109"/>
              <a:gd name="T53" fmla="*/ 38170 h 545"/>
              <a:gd name="T54" fmla="*/ 27806 w 1109"/>
              <a:gd name="T55" fmla="*/ 32603 h 545"/>
              <a:gd name="T56" fmla="*/ 38134 w 1109"/>
              <a:gd name="T57" fmla="*/ 32603 h 545"/>
              <a:gd name="T58" fmla="*/ 54818 w 1109"/>
              <a:gd name="T59" fmla="*/ 35784 h 545"/>
              <a:gd name="T60" fmla="*/ 65146 w 1109"/>
              <a:gd name="T61" fmla="*/ 38170 h 545"/>
              <a:gd name="T62" fmla="*/ 82624 w 1109"/>
              <a:gd name="T63" fmla="*/ 32603 h 545"/>
              <a:gd name="T64" fmla="*/ 79447 w 1109"/>
              <a:gd name="T65" fmla="*/ 26242 h 545"/>
              <a:gd name="T66" fmla="*/ 79447 w 1109"/>
              <a:gd name="T67" fmla="*/ 19085 h 545"/>
              <a:gd name="T68" fmla="*/ 85802 w 1109"/>
              <a:gd name="T69" fmla="*/ 13519 h 545"/>
              <a:gd name="T70" fmla="*/ 117581 w 1109"/>
              <a:gd name="T71" fmla="*/ 0 h 545"/>
              <a:gd name="T72" fmla="*/ 131087 w 1109"/>
              <a:gd name="T73" fmla="*/ 0 h 545"/>
              <a:gd name="T74" fmla="*/ 134265 w 1109"/>
              <a:gd name="T75" fmla="*/ 9542 h 545"/>
              <a:gd name="T76" fmla="*/ 144593 w 1109"/>
              <a:gd name="T77" fmla="*/ 13519 h 545"/>
              <a:gd name="T78" fmla="*/ 151743 w 1109"/>
              <a:gd name="T79" fmla="*/ 16699 h 545"/>
              <a:gd name="T80" fmla="*/ 165249 w 1109"/>
              <a:gd name="T81" fmla="*/ 7157 h 545"/>
              <a:gd name="T82" fmla="*/ 182727 w 1109"/>
              <a:gd name="T83" fmla="*/ 38170 h 545"/>
              <a:gd name="T84" fmla="*/ 189083 w 1109"/>
              <a:gd name="T85" fmla="*/ 38170 h 545"/>
              <a:gd name="T86" fmla="*/ 209739 w 1109"/>
              <a:gd name="T87" fmla="*/ 45327 h 545"/>
              <a:gd name="T88" fmla="*/ 216889 w 1109"/>
              <a:gd name="T89" fmla="*/ 45327 h 545"/>
              <a:gd name="T90" fmla="*/ 216889 w 1109"/>
              <a:gd name="T91" fmla="*/ 54869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91" name="Freeform 187"/>
          <p:cNvSpPr>
            <a:spLocks/>
          </p:cNvSpPr>
          <p:nvPr/>
        </p:nvSpPr>
        <p:spPr bwMode="auto">
          <a:xfrm>
            <a:off x="5225267" y="2768204"/>
            <a:ext cx="229682" cy="142875"/>
          </a:xfrm>
          <a:custGeom>
            <a:avLst/>
            <a:gdLst>
              <a:gd name="T0" fmla="*/ 75029 w 400"/>
              <a:gd name="T1" fmla="*/ 38100 h 240"/>
              <a:gd name="T2" fmla="*/ 75029 w 400"/>
              <a:gd name="T3" fmla="*/ 38100 h 240"/>
              <a:gd name="T4" fmla="*/ 71870 w 400"/>
              <a:gd name="T5" fmla="*/ 34925 h 240"/>
              <a:gd name="T6" fmla="*/ 71870 w 400"/>
              <a:gd name="T7" fmla="*/ 38100 h 240"/>
              <a:gd name="T8" fmla="*/ 67921 w 400"/>
              <a:gd name="T9" fmla="*/ 38100 h 240"/>
              <a:gd name="T10" fmla="*/ 64762 w 400"/>
              <a:gd name="T11" fmla="*/ 44450 h 240"/>
              <a:gd name="T12" fmla="*/ 57654 w 400"/>
              <a:gd name="T13" fmla="*/ 44450 h 240"/>
              <a:gd name="T14" fmla="*/ 57654 w 400"/>
              <a:gd name="T15" fmla="*/ 47625 h 240"/>
              <a:gd name="T16" fmla="*/ 47387 w 400"/>
              <a:gd name="T17" fmla="*/ 47625 h 240"/>
              <a:gd name="T18" fmla="*/ 47387 w 400"/>
              <a:gd name="T19" fmla="*/ 44450 h 240"/>
              <a:gd name="T20" fmla="*/ 47387 w 400"/>
              <a:gd name="T21" fmla="*/ 42069 h 240"/>
              <a:gd name="T22" fmla="*/ 26853 w 400"/>
              <a:gd name="T23" fmla="*/ 32544 h 240"/>
              <a:gd name="T24" fmla="*/ 16585 w 400"/>
              <a:gd name="T25" fmla="*/ 32544 h 240"/>
              <a:gd name="T26" fmla="*/ 10267 w 400"/>
              <a:gd name="T27" fmla="*/ 34925 h 240"/>
              <a:gd name="T28" fmla="*/ 10267 w 400"/>
              <a:gd name="T29" fmla="*/ 26194 h 240"/>
              <a:gd name="T30" fmla="*/ 6318 w 400"/>
              <a:gd name="T31" fmla="*/ 26194 h 240"/>
              <a:gd name="T32" fmla="*/ 6318 w 400"/>
              <a:gd name="T33" fmla="*/ 19050 h 240"/>
              <a:gd name="T34" fmla="*/ 3159 w 400"/>
              <a:gd name="T35" fmla="*/ 19050 h 240"/>
              <a:gd name="T36" fmla="*/ 3159 w 400"/>
              <a:gd name="T37" fmla="*/ 16669 h 240"/>
              <a:gd name="T38" fmla="*/ 10267 w 400"/>
              <a:gd name="T39" fmla="*/ 16669 h 240"/>
              <a:gd name="T40" fmla="*/ 13426 w 400"/>
              <a:gd name="T41" fmla="*/ 13494 h 240"/>
              <a:gd name="T42" fmla="*/ 6318 w 400"/>
              <a:gd name="T43" fmla="*/ 7144 h 240"/>
              <a:gd name="T44" fmla="*/ 3159 w 400"/>
              <a:gd name="T45" fmla="*/ 7144 h 240"/>
              <a:gd name="T46" fmla="*/ 3159 w 400"/>
              <a:gd name="T47" fmla="*/ 13494 h 240"/>
              <a:gd name="T48" fmla="*/ 0 w 400"/>
              <a:gd name="T49" fmla="*/ 7144 h 240"/>
              <a:gd name="T50" fmla="*/ 10267 w 400"/>
              <a:gd name="T51" fmla="*/ 3969 h 240"/>
              <a:gd name="T52" fmla="*/ 16585 w 400"/>
              <a:gd name="T53" fmla="*/ 9525 h 240"/>
              <a:gd name="T54" fmla="*/ 20534 w 400"/>
              <a:gd name="T55" fmla="*/ 9525 h 240"/>
              <a:gd name="T56" fmla="*/ 23693 w 400"/>
              <a:gd name="T57" fmla="*/ 9525 h 240"/>
              <a:gd name="T58" fmla="*/ 23693 w 400"/>
              <a:gd name="T59" fmla="*/ 7144 h 240"/>
              <a:gd name="T60" fmla="*/ 30802 w 400"/>
              <a:gd name="T61" fmla="*/ 3969 h 240"/>
              <a:gd name="T62" fmla="*/ 33961 w 400"/>
              <a:gd name="T63" fmla="*/ 3969 h 240"/>
              <a:gd name="T64" fmla="*/ 30802 w 400"/>
              <a:gd name="T65" fmla="*/ 0 h 240"/>
              <a:gd name="T66" fmla="*/ 33961 w 400"/>
              <a:gd name="T67" fmla="*/ 0 h 240"/>
              <a:gd name="T68" fmla="*/ 40279 w 400"/>
              <a:gd name="T69" fmla="*/ 3969 h 240"/>
              <a:gd name="T70" fmla="*/ 40279 w 400"/>
              <a:gd name="T71" fmla="*/ 9525 h 240"/>
              <a:gd name="T72" fmla="*/ 50546 w 400"/>
              <a:gd name="T73" fmla="*/ 9525 h 240"/>
              <a:gd name="T74" fmla="*/ 54495 w 400"/>
              <a:gd name="T75" fmla="*/ 19050 h 240"/>
              <a:gd name="T76" fmla="*/ 71870 w 400"/>
              <a:gd name="T77" fmla="*/ 28575 h 240"/>
              <a:gd name="T78" fmla="*/ 78188 w 400"/>
              <a:gd name="T79" fmla="*/ 32544 h 240"/>
              <a:gd name="T80" fmla="*/ 75029 w 400"/>
              <a:gd name="T81" fmla="*/ 3810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92" name="Freeform 188"/>
          <p:cNvSpPr>
            <a:spLocks/>
          </p:cNvSpPr>
          <p:nvPr/>
        </p:nvSpPr>
        <p:spPr bwMode="auto">
          <a:xfrm>
            <a:off x="5284130" y="2711054"/>
            <a:ext cx="271233" cy="171450"/>
          </a:xfrm>
          <a:custGeom>
            <a:avLst/>
            <a:gdLst>
              <a:gd name="T0" fmla="*/ 55800 w 468"/>
              <a:gd name="T1" fmla="*/ 57150 h 288"/>
              <a:gd name="T2" fmla="*/ 55800 w 468"/>
              <a:gd name="T3" fmla="*/ 57150 h 288"/>
              <a:gd name="T4" fmla="*/ 62177 w 468"/>
              <a:gd name="T5" fmla="*/ 57150 h 288"/>
              <a:gd name="T6" fmla="*/ 66163 w 468"/>
              <a:gd name="T7" fmla="*/ 51594 h 288"/>
              <a:gd name="T8" fmla="*/ 66163 w 468"/>
              <a:gd name="T9" fmla="*/ 44450 h 288"/>
              <a:gd name="T10" fmla="*/ 62177 w 468"/>
              <a:gd name="T11" fmla="*/ 41275 h 288"/>
              <a:gd name="T12" fmla="*/ 69351 w 468"/>
              <a:gd name="T13" fmla="*/ 41275 h 288"/>
              <a:gd name="T14" fmla="*/ 72540 w 468"/>
              <a:gd name="T15" fmla="*/ 34925 h 288"/>
              <a:gd name="T16" fmla="*/ 72540 w 468"/>
              <a:gd name="T17" fmla="*/ 31750 h 288"/>
              <a:gd name="T18" fmla="*/ 79714 w 468"/>
              <a:gd name="T19" fmla="*/ 31750 h 288"/>
              <a:gd name="T20" fmla="*/ 79714 w 468"/>
              <a:gd name="T21" fmla="*/ 34925 h 288"/>
              <a:gd name="T22" fmla="*/ 86889 w 468"/>
              <a:gd name="T23" fmla="*/ 34925 h 288"/>
              <a:gd name="T24" fmla="*/ 94063 w 468"/>
              <a:gd name="T25" fmla="*/ 31750 h 288"/>
              <a:gd name="T26" fmla="*/ 86889 w 468"/>
              <a:gd name="T27" fmla="*/ 28575 h 288"/>
              <a:gd name="T28" fmla="*/ 83700 w 468"/>
              <a:gd name="T29" fmla="*/ 28575 h 288"/>
              <a:gd name="T30" fmla="*/ 76526 w 468"/>
              <a:gd name="T31" fmla="*/ 28575 h 288"/>
              <a:gd name="T32" fmla="*/ 83700 w 468"/>
              <a:gd name="T33" fmla="*/ 22225 h 288"/>
              <a:gd name="T34" fmla="*/ 79714 w 468"/>
              <a:gd name="T35" fmla="*/ 22225 h 288"/>
              <a:gd name="T36" fmla="*/ 69351 w 468"/>
              <a:gd name="T37" fmla="*/ 31750 h 288"/>
              <a:gd name="T38" fmla="*/ 66163 w 468"/>
              <a:gd name="T39" fmla="*/ 28575 h 288"/>
              <a:gd name="T40" fmla="*/ 58989 w 468"/>
              <a:gd name="T41" fmla="*/ 28575 h 288"/>
              <a:gd name="T42" fmla="*/ 58989 w 468"/>
              <a:gd name="T43" fmla="*/ 26194 h 288"/>
              <a:gd name="T44" fmla="*/ 55800 w 468"/>
              <a:gd name="T45" fmla="*/ 26194 h 288"/>
              <a:gd name="T46" fmla="*/ 55800 w 468"/>
              <a:gd name="T47" fmla="*/ 19050 h 288"/>
              <a:gd name="T48" fmla="*/ 48626 w 468"/>
              <a:gd name="T49" fmla="*/ 13494 h 288"/>
              <a:gd name="T50" fmla="*/ 31089 w 468"/>
              <a:gd name="T51" fmla="*/ 13494 h 288"/>
              <a:gd name="T52" fmla="*/ 20726 w 468"/>
              <a:gd name="T53" fmla="*/ 3969 h 288"/>
              <a:gd name="T54" fmla="*/ 14349 w 468"/>
              <a:gd name="T55" fmla="*/ 0 h 288"/>
              <a:gd name="T56" fmla="*/ 0 w 468"/>
              <a:gd name="T57" fmla="*/ 3969 h 288"/>
              <a:gd name="T58" fmla="*/ 0 w 468"/>
              <a:gd name="T59" fmla="*/ 28575 h 288"/>
              <a:gd name="T60" fmla="*/ 3986 w 468"/>
              <a:gd name="T61" fmla="*/ 28575 h 288"/>
              <a:gd name="T62" fmla="*/ 3986 w 468"/>
              <a:gd name="T63" fmla="*/ 26194 h 288"/>
              <a:gd name="T64" fmla="*/ 10363 w 468"/>
              <a:gd name="T65" fmla="*/ 22225 h 288"/>
              <a:gd name="T66" fmla="*/ 14349 w 468"/>
              <a:gd name="T67" fmla="*/ 22225 h 288"/>
              <a:gd name="T68" fmla="*/ 10363 w 468"/>
              <a:gd name="T69" fmla="*/ 19050 h 288"/>
              <a:gd name="T70" fmla="*/ 14349 w 468"/>
              <a:gd name="T71" fmla="*/ 19050 h 288"/>
              <a:gd name="T72" fmla="*/ 20726 w 468"/>
              <a:gd name="T73" fmla="*/ 22225 h 288"/>
              <a:gd name="T74" fmla="*/ 20726 w 468"/>
              <a:gd name="T75" fmla="*/ 28575 h 288"/>
              <a:gd name="T76" fmla="*/ 31089 w 468"/>
              <a:gd name="T77" fmla="*/ 28575 h 288"/>
              <a:gd name="T78" fmla="*/ 35074 w 468"/>
              <a:gd name="T79" fmla="*/ 38100 h 288"/>
              <a:gd name="T80" fmla="*/ 51814 w 468"/>
              <a:gd name="T81" fmla="*/ 47625 h 288"/>
              <a:gd name="T82" fmla="*/ 58989 w 468"/>
              <a:gd name="T83" fmla="*/ 51594 h 288"/>
              <a:gd name="T84" fmla="*/ 55800 w 468"/>
              <a:gd name="T85" fmla="*/ 5715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193" name="Freeform 189"/>
          <p:cNvSpPr>
            <a:spLocks/>
          </p:cNvSpPr>
          <p:nvPr/>
        </p:nvSpPr>
        <p:spPr bwMode="auto">
          <a:xfrm>
            <a:off x="5464182" y="2807495"/>
            <a:ext cx="121190" cy="85725"/>
          </a:xfrm>
          <a:custGeom>
            <a:avLst/>
            <a:gdLst>
              <a:gd name="T0" fmla="*/ 35092 w 209"/>
              <a:gd name="T1" fmla="*/ 9525 h 144"/>
              <a:gd name="T2" fmla="*/ 35092 w 209"/>
              <a:gd name="T3" fmla="*/ 9525 h 144"/>
              <a:gd name="T4" fmla="*/ 35092 w 209"/>
              <a:gd name="T5" fmla="*/ 15081 h 144"/>
              <a:gd name="T6" fmla="*/ 42270 w 209"/>
              <a:gd name="T7" fmla="*/ 15081 h 144"/>
              <a:gd name="T8" fmla="*/ 42270 w 209"/>
              <a:gd name="T9" fmla="*/ 24606 h 144"/>
              <a:gd name="T10" fmla="*/ 31902 w 209"/>
              <a:gd name="T11" fmla="*/ 21431 h 144"/>
              <a:gd name="T12" fmla="*/ 24724 w 209"/>
              <a:gd name="T13" fmla="*/ 28575 h 144"/>
              <a:gd name="T14" fmla="*/ 21534 w 209"/>
              <a:gd name="T15" fmla="*/ 19050 h 144"/>
              <a:gd name="T16" fmla="*/ 17546 w 209"/>
              <a:gd name="T17" fmla="*/ 15081 h 144"/>
              <a:gd name="T18" fmla="*/ 14356 w 209"/>
              <a:gd name="T19" fmla="*/ 21431 h 144"/>
              <a:gd name="T20" fmla="*/ 11166 w 209"/>
              <a:gd name="T21" fmla="*/ 21431 h 144"/>
              <a:gd name="T22" fmla="*/ 11166 w 209"/>
              <a:gd name="T23" fmla="*/ 24606 h 144"/>
              <a:gd name="T24" fmla="*/ 3988 w 209"/>
              <a:gd name="T25" fmla="*/ 24606 h 144"/>
              <a:gd name="T26" fmla="*/ 0 w 209"/>
              <a:gd name="T27" fmla="*/ 24606 h 144"/>
              <a:gd name="T28" fmla="*/ 3988 w 209"/>
              <a:gd name="T29" fmla="*/ 19050 h 144"/>
              <a:gd name="T30" fmla="*/ 3988 w 209"/>
              <a:gd name="T31" fmla="*/ 12700 h 144"/>
              <a:gd name="T32" fmla="*/ 0 w 209"/>
              <a:gd name="T33" fmla="*/ 9525 h 144"/>
              <a:gd name="T34" fmla="*/ 7178 w 209"/>
              <a:gd name="T35" fmla="*/ 9525 h 144"/>
              <a:gd name="T36" fmla="*/ 11166 w 209"/>
              <a:gd name="T37" fmla="*/ 3175 h 144"/>
              <a:gd name="T38" fmla="*/ 11166 w 209"/>
              <a:gd name="T39" fmla="*/ 0 h 144"/>
              <a:gd name="T40" fmla="*/ 17546 w 209"/>
              <a:gd name="T41" fmla="*/ 0 h 144"/>
              <a:gd name="T42" fmla="*/ 17546 w 209"/>
              <a:gd name="T43" fmla="*/ 3175 h 144"/>
              <a:gd name="T44" fmla="*/ 17546 w 209"/>
              <a:gd name="T45" fmla="*/ 5556 h 144"/>
              <a:gd name="T46" fmla="*/ 11166 w 209"/>
              <a:gd name="T47" fmla="*/ 5556 h 144"/>
              <a:gd name="T48" fmla="*/ 11166 w 209"/>
              <a:gd name="T49" fmla="*/ 9525 h 144"/>
              <a:gd name="T50" fmla="*/ 21534 w 209"/>
              <a:gd name="T51" fmla="*/ 9525 h 144"/>
              <a:gd name="T52" fmla="*/ 24724 w 209"/>
              <a:gd name="T53" fmla="*/ 9525 h 144"/>
              <a:gd name="T54" fmla="*/ 35092 w 209"/>
              <a:gd name="T55" fmla="*/ 9525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194" name="Freeform 190"/>
          <p:cNvSpPr>
            <a:spLocks/>
          </p:cNvSpPr>
          <p:nvPr/>
        </p:nvSpPr>
        <p:spPr bwMode="auto">
          <a:xfrm>
            <a:off x="5495344" y="2758679"/>
            <a:ext cx="170819" cy="77391"/>
          </a:xfrm>
          <a:custGeom>
            <a:avLst/>
            <a:gdLst>
              <a:gd name="T0" fmla="*/ 58937 w 295"/>
              <a:gd name="T1" fmla="*/ 6449 h 128"/>
              <a:gd name="T2" fmla="*/ 58937 w 295"/>
              <a:gd name="T3" fmla="*/ 6449 h 128"/>
              <a:gd name="T4" fmla="*/ 58937 w 295"/>
              <a:gd name="T5" fmla="*/ 9674 h 128"/>
              <a:gd name="T6" fmla="*/ 48583 w 295"/>
              <a:gd name="T7" fmla="*/ 16929 h 128"/>
              <a:gd name="T8" fmla="*/ 41415 w 295"/>
              <a:gd name="T9" fmla="*/ 16929 h 128"/>
              <a:gd name="T10" fmla="*/ 38229 w 295"/>
              <a:gd name="T11" fmla="*/ 20154 h 128"/>
              <a:gd name="T12" fmla="*/ 31061 w 295"/>
              <a:gd name="T13" fmla="*/ 20154 h 128"/>
              <a:gd name="T14" fmla="*/ 24690 w 295"/>
              <a:gd name="T15" fmla="*/ 22572 h 128"/>
              <a:gd name="T16" fmla="*/ 24690 w 295"/>
              <a:gd name="T17" fmla="*/ 26603 h 128"/>
              <a:gd name="T18" fmla="*/ 14336 w 295"/>
              <a:gd name="T19" fmla="*/ 26603 h 128"/>
              <a:gd name="T20" fmla="*/ 10354 w 295"/>
              <a:gd name="T21" fmla="*/ 26603 h 128"/>
              <a:gd name="T22" fmla="*/ 0 w 295"/>
              <a:gd name="T23" fmla="*/ 26603 h 128"/>
              <a:gd name="T24" fmla="*/ 0 w 295"/>
              <a:gd name="T25" fmla="*/ 22572 h 128"/>
              <a:gd name="T26" fmla="*/ 7168 w 295"/>
              <a:gd name="T27" fmla="*/ 22572 h 128"/>
              <a:gd name="T28" fmla="*/ 7168 w 295"/>
              <a:gd name="T29" fmla="*/ 20154 h 128"/>
              <a:gd name="T30" fmla="*/ 14336 w 295"/>
              <a:gd name="T31" fmla="*/ 20154 h 128"/>
              <a:gd name="T32" fmla="*/ 20707 w 295"/>
              <a:gd name="T33" fmla="*/ 16929 h 128"/>
              <a:gd name="T34" fmla="*/ 14336 w 295"/>
              <a:gd name="T35" fmla="*/ 12899 h 128"/>
              <a:gd name="T36" fmla="*/ 10354 w 295"/>
              <a:gd name="T37" fmla="*/ 12899 h 128"/>
              <a:gd name="T38" fmla="*/ 3982 w 295"/>
              <a:gd name="T39" fmla="*/ 12899 h 128"/>
              <a:gd name="T40" fmla="*/ 10354 w 295"/>
              <a:gd name="T41" fmla="*/ 6449 h 128"/>
              <a:gd name="T42" fmla="*/ 7168 w 295"/>
              <a:gd name="T43" fmla="*/ 6449 h 128"/>
              <a:gd name="T44" fmla="*/ 10354 w 295"/>
              <a:gd name="T45" fmla="*/ 3225 h 128"/>
              <a:gd name="T46" fmla="*/ 20707 w 295"/>
              <a:gd name="T47" fmla="*/ 6449 h 128"/>
              <a:gd name="T48" fmla="*/ 20707 w 295"/>
              <a:gd name="T49" fmla="*/ 3225 h 128"/>
              <a:gd name="T50" fmla="*/ 24690 w 295"/>
              <a:gd name="T51" fmla="*/ 0 h 128"/>
              <a:gd name="T52" fmla="*/ 31061 w 295"/>
              <a:gd name="T53" fmla="*/ 3225 h 128"/>
              <a:gd name="T54" fmla="*/ 51769 w 295"/>
              <a:gd name="T55" fmla="*/ 3225 h 128"/>
              <a:gd name="T56" fmla="*/ 58937 w 295"/>
              <a:gd name="T57" fmla="*/ 6449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95" name="Freeform 191"/>
          <p:cNvSpPr>
            <a:spLocks/>
          </p:cNvSpPr>
          <p:nvPr/>
        </p:nvSpPr>
        <p:spPr bwMode="auto">
          <a:xfrm>
            <a:off x="5366077" y="2882504"/>
            <a:ext cx="258536" cy="238125"/>
          </a:xfrm>
          <a:custGeom>
            <a:avLst/>
            <a:gdLst>
              <a:gd name="T0" fmla="*/ 3168 w 449"/>
              <a:gd name="T1" fmla="*/ 69676 h 401"/>
              <a:gd name="T2" fmla="*/ 3168 w 449"/>
              <a:gd name="T3" fmla="*/ 69676 h 401"/>
              <a:gd name="T4" fmla="*/ 3168 w 449"/>
              <a:gd name="T5" fmla="*/ 63342 h 401"/>
              <a:gd name="T6" fmla="*/ 10296 w 449"/>
              <a:gd name="T7" fmla="*/ 60175 h 401"/>
              <a:gd name="T8" fmla="*/ 6336 w 449"/>
              <a:gd name="T9" fmla="*/ 53840 h 401"/>
              <a:gd name="T10" fmla="*/ 3168 w 449"/>
              <a:gd name="T11" fmla="*/ 50673 h 401"/>
              <a:gd name="T12" fmla="*/ 0 w 449"/>
              <a:gd name="T13" fmla="*/ 44339 h 401"/>
              <a:gd name="T14" fmla="*/ 6336 w 449"/>
              <a:gd name="T15" fmla="*/ 47506 h 401"/>
              <a:gd name="T16" fmla="*/ 26927 w 449"/>
              <a:gd name="T17" fmla="*/ 44339 h 401"/>
              <a:gd name="T18" fmla="*/ 26927 w 449"/>
              <a:gd name="T19" fmla="*/ 38005 h 401"/>
              <a:gd name="T20" fmla="*/ 30887 w 449"/>
              <a:gd name="T21" fmla="*/ 34838 h 401"/>
              <a:gd name="T22" fmla="*/ 44351 w 449"/>
              <a:gd name="T23" fmla="*/ 31671 h 401"/>
              <a:gd name="T24" fmla="*/ 44351 w 449"/>
              <a:gd name="T25" fmla="*/ 25337 h 401"/>
              <a:gd name="T26" fmla="*/ 47519 w 449"/>
              <a:gd name="T27" fmla="*/ 22170 h 401"/>
              <a:gd name="T28" fmla="*/ 47519 w 449"/>
              <a:gd name="T29" fmla="*/ 19002 h 401"/>
              <a:gd name="T30" fmla="*/ 50687 w 449"/>
              <a:gd name="T31" fmla="*/ 19002 h 401"/>
              <a:gd name="T32" fmla="*/ 54647 w 449"/>
              <a:gd name="T33" fmla="*/ 12668 h 401"/>
              <a:gd name="T34" fmla="*/ 54647 w 449"/>
              <a:gd name="T35" fmla="*/ 6334 h 401"/>
              <a:gd name="T36" fmla="*/ 60983 w 449"/>
              <a:gd name="T37" fmla="*/ 3167 h 401"/>
              <a:gd name="T38" fmla="*/ 68110 w 449"/>
              <a:gd name="T39" fmla="*/ 0 h 401"/>
              <a:gd name="T40" fmla="*/ 71278 w 449"/>
              <a:gd name="T41" fmla="*/ 0 h 401"/>
              <a:gd name="T42" fmla="*/ 78406 w 449"/>
              <a:gd name="T43" fmla="*/ 3167 h 401"/>
              <a:gd name="T44" fmla="*/ 81574 w 449"/>
              <a:gd name="T45" fmla="*/ 6334 h 401"/>
              <a:gd name="T46" fmla="*/ 88702 w 449"/>
              <a:gd name="T47" fmla="*/ 9501 h 401"/>
              <a:gd name="T48" fmla="*/ 85534 w 449"/>
              <a:gd name="T49" fmla="*/ 12668 h 401"/>
              <a:gd name="T50" fmla="*/ 78406 w 449"/>
              <a:gd name="T51" fmla="*/ 15835 h 401"/>
              <a:gd name="T52" fmla="*/ 71278 w 449"/>
              <a:gd name="T53" fmla="*/ 12668 h 401"/>
              <a:gd name="T54" fmla="*/ 68110 w 449"/>
              <a:gd name="T55" fmla="*/ 15835 h 401"/>
              <a:gd name="T56" fmla="*/ 71278 w 449"/>
              <a:gd name="T57" fmla="*/ 19002 h 401"/>
              <a:gd name="T58" fmla="*/ 68110 w 449"/>
              <a:gd name="T59" fmla="*/ 25337 h 401"/>
              <a:gd name="T60" fmla="*/ 75238 w 449"/>
              <a:gd name="T61" fmla="*/ 28504 h 401"/>
              <a:gd name="T62" fmla="*/ 75238 w 449"/>
              <a:gd name="T63" fmla="*/ 31671 h 401"/>
              <a:gd name="T64" fmla="*/ 71278 w 449"/>
              <a:gd name="T65" fmla="*/ 31671 h 401"/>
              <a:gd name="T66" fmla="*/ 75238 w 449"/>
              <a:gd name="T67" fmla="*/ 34838 h 401"/>
              <a:gd name="T68" fmla="*/ 57815 w 449"/>
              <a:gd name="T69" fmla="*/ 53840 h 401"/>
              <a:gd name="T70" fmla="*/ 50687 w 449"/>
              <a:gd name="T71" fmla="*/ 57007 h 401"/>
              <a:gd name="T72" fmla="*/ 47519 w 449"/>
              <a:gd name="T73" fmla="*/ 53840 h 401"/>
              <a:gd name="T74" fmla="*/ 44351 w 449"/>
              <a:gd name="T75" fmla="*/ 57007 h 401"/>
              <a:gd name="T76" fmla="*/ 44351 w 449"/>
              <a:gd name="T77" fmla="*/ 63342 h 401"/>
              <a:gd name="T78" fmla="*/ 47519 w 449"/>
              <a:gd name="T79" fmla="*/ 63342 h 401"/>
              <a:gd name="T80" fmla="*/ 47519 w 449"/>
              <a:gd name="T81" fmla="*/ 66509 h 401"/>
              <a:gd name="T82" fmla="*/ 50687 w 449"/>
              <a:gd name="T83" fmla="*/ 66509 h 401"/>
              <a:gd name="T84" fmla="*/ 50687 w 449"/>
              <a:gd name="T85" fmla="*/ 72843 h 401"/>
              <a:gd name="T86" fmla="*/ 50687 w 449"/>
              <a:gd name="T87" fmla="*/ 76010 h 401"/>
              <a:gd name="T88" fmla="*/ 40391 w 449"/>
              <a:gd name="T89" fmla="*/ 76010 h 401"/>
              <a:gd name="T90" fmla="*/ 37223 w 449"/>
              <a:gd name="T91" fmla="*/ 79177 h 401"/>
              <a:gd name="T92" fmla="*/ 34055 w 449"/>
              <a:gd name="T93" fmla="*/ 76010 h 401"/>
              <a:gd name="T94" fmla="*/ 30887 w 449"/>
              <a:gd name="T95" fmla="*/ 69676 h 401"/>
              <a:gd name="T96" fmla="*/ 20592 w 449"/>
              <a:gd name="T97" fmla="*/ 69676 h 401"/>
              <a:gd name="T98" fmla="*/ 13464 w 449"/>
              <a:gd name="T99" fmla="*/ 69676 h 401"/>
              <a:gd name="T100" fmla="*/ 3168 w 449"/>
              <a:gd name="T101" fmla="*/ 69676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01">
                <a:moveTo>
                  <a:pt x="17" y="353"/>
                </a:moveTo>
                <a:lnTo>
                  <a:pt x="17" y="353"/>
                </a:lnTo>
                <a:lnTo>
                  <a:pt x="17" y="320"/>
                </a:lnTo>
                <a:lnTo>
                  <a:pt x="52" y="305"/>
                </a:lnTo>
                <a:lnTo>
                  <a:pt x="35" y="272"/>
                </a:lnTo>
                <a:lnTo>
                  <a:pt x="17" y="257"/>
                </a:lnTo>
                <a:lnTo>
                  <a:pt x="0" y="224"/>
                </a:lnTo>
                <a:lnTo>
                  <a:pt x="35" y="240"/>
                </a:lnTo>
                <a:lnTo>
                  <a:pt x="138" y="224"/>
                </a:lnTo>
                <a:lnTo>
                  <a:pt x="138" y="192"/>
                </a:lnTo>
                <a:lnTo>
                  <a:pt x="156" y="176"/>
                </a:lnTo>
                <a:lnTo>
                  <a:pt x="225" y="161"/>
                </a:lnTo>
                <a:lnTo>
                  <a:pt x="225" y="128"/>
                </a:lnTo>
                <a:lnTo>
                  <a:pt x="242" y="113"/>
                </a:lnTo>
                <a:lnTo>
                  <a:pt x="242" y="96"/>
                </a:lnTo>
                <a:lnTo>
                  <a:pt x="259" y="96"/>
                </a:lnTo>
                <a:lnTo>
                  <a:pt x="277" y="65"/>
                </a:lnTo>
                <a:lnTo>
                  <a:pt x="277" y="32"/>
                </a:lnTo>
                <a:lnTo>
                  <a:pt x="311" y="17"/>
                </a:lnTo>
                <a:lnTo>
                  <a:pt x="346" y="0"/>
                </a:lnTo>
                <a:lnTo>
                  <a:pt x="363" y="0"/>
                </a:lnTo>
                <a:lnTo>
                  <a:pt x="397" y="17"/>
                </a:lnTo>
                <a:lnTo>
                  <a:pt x="415" y="32"/>
                </a:lnTo>
                <a:lnTo>
                  <a:pt x="449" y="48"/>
                </a:lnTo>
                <a:lnTo>
                  <a:pt x="432" y="65"/>
                </a:lnTo>
                <a:lnTo>
                  <a:pt x="397" y="80"/>
                </a:lnTo>
                <a:lnTo>
                  <a:pt x="363" y="65"/>
                </a:lnTo>
                <a:lnTo>
                  <a:pt x="346" y="80"/>
                </a:lnTo>
                <a:lnTo>
                  <a:pt x="363" y="96"/>
                </a:lnTo>
                <a:lnTo>
                  <a:pt x="346" y="128"/>
                </a:lnTo>
                <a:lnTo>
                  <a:pt x="380" y="144"/>
                </a:lnTo>
                <a:lnTo>
                  <a:pt x="380" y="161"/>
                </a:lnTo>
                <a:lnTo>
                  <a:pt x="363" y="161"/>
                </a:lnTo>
                <a:lnTo>
                  <a:pt x="380" y="176"/>
                </a:lnTo>
                <a:lnTo>
                  <a:pt x="294" y="272"/>
                </a:lnTo>
                <a:lnTo>
                  <a:pt x="259" y="288"/>
                </a:lnTo>
                <a:lnTo>
                  <a:pt x="242" y="272"/>
                </a:lnTo>
                <a:lnTo>
                  <a:pt x="225" y="288"/>
                </a:lnTo>
                <a:lnTo>
                  <a:pt x="225" y="320"/>
                </a:lnTo>
                <a:lnTo>
                  <a:pt x="242" y="320"/>
                </a:lnTo>
                <a:lnTo>
                  <a:pt x="242" y="336"/>
                </a:lnTo>
                <a:lnTo>
                  <a:pt x="259" y="336"/>
                </a:lnTo>
                <a:lnTo>
                  <a:pt x="259" y="368"/>
                </a:lnTo>
                <a:lnTo>
                  <a:pt x="259" y="384"/>
                </a:lnTo>
                <a:lnTo>
                  <a:pt x="207" y="384"/>
                </a:lnTo>
                <a:lnTo>
                  <a:pt x="190" y="401"/>
                </a:lnTo>
                <a:lnTo>
                  <a:pt x="173" y="384"/>
                </a:lnTo>
                <a:lnTo>
                  <a:pt x="156" y="353"/>
                </a:lnTo>
                <a:lnTo>
                  <a:pt x="104" y="353"/>
                </a:lnTo>
                <a:lnTo>
                  <a:pt x="69" y="353"/>
                </a:lnTo>
                <a:lnTo>
                  <a:pt x="17" y="353"/>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196" name="Line 192"/>
          <p:cNvSpPr>
            <a:spLocks noChangeShapeType="1"/>
          </p:cNvSpPr>
          <p:nvPr/>
        </p:nvSpPr>
        <p:spPr bwMode="auto">
          <a:xfrm>
            <a:off x="5250658" y="3306366"/>
            <a:ext cx="9233" cy="0"/>
          </a:xfrm>
          <a:prstGeom prst="line">
            <a:avLst/>
          </a:pr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97" name="Freeform 193"/>
          <p:cNvSpPr>
            <a:spLocks/>
          </p:cNvSpPr>
          <p:nvPr/>
        </p:nvSpPr>
        <p:spPr bwMode="auto">
          <a:xfrm>
            <a:off x="5094844" y="2825354"/>
            <a:ext cx="300087" cy="266700"/>
          </a:xfrm>
          <a:custGeom>
            <a:avLst/>
            <a:gdLst>
              <a:gd name="T0" fmla="*/ 96044 w 520"/>
              <a:gd name="T1" fmla="*/ 88702 h 449"/>
              <a:gd name="T2" fmla="*/ 96044 w 520"/>
              <a:gd name="T3" fmla="*/ 88702 h 449"/>
              <a:gd name="T4" fmla="*/ 72231 w 520"/>
              <a:gd name="T5" fmla="*/ 85534 h 449"/>
              <a:gd name="T6" fmla="*/ 68262 w 520"/>
              <a:gd name="T7" fmla="*/ 79198 h 449"/>
              <a:gd name="T8" fmla="*/ 57944 w 520"/>
              <a:gd name="T9" fmla="*/ 82366 h 449"/>
              <a:gd name="T10" fmla="*/ 51594 w 520"/>
              <a:gd name="T11" fmla="*/ 82366 h 449"/>
              <a:gd name="T12" fmla="*/ 40481 w 520"/>
              <a:gd name="T13" fmla="*/ 72862 h 449"/>
              <a:gd name="T14" fmla="*/ 34131 w 520"/>
              <a:gd name="T15" fmla="*/ 63359 h 449"/>
              <a:gd name="T16" fmla="*/ 26987 w 520"/>
              <a:gd name="T17" fmla="*/ 60191 h 449"/>
              <a:gd name="T18" fmla="*/ 23812 w 520"/>
              <a:gd name="T19" fmla="*/ 60191 h 449"/>
              <a:gd name="T20" fmla="*/ 19844 w 520"/>
              <a:gd name="T21" fmla="*/ 57023 h 449"/>
              <a:gd name="T22" fmla="*/ 16669 w 520"/>
              <a:gd name="T23" fmla="*/ 47519 h 449"/>
              <a:gd name="T24" fmla="*/ 10319 w 520"/>
              <a:gd name="T25" fmla="*/ 44351 h 449"/>
              <a:gd name="T26" fmla="*/ 6350 w 520"/>
              <a:gd name="T27" fmla="*/ 38015 h 449"/>
              <a:gd name="T28" fmla="*/ 10319 w 520"/>
              <a:gd name="T29" fmla="*/ 31679 h 449"/>
              <a:gd name="T30" fmla="*/ 10319 w 520"/>
              <a:gd name="T31" fmla="*/ 25343 h 449"/>
              <a:gd name="T32" fmla="*/ 6350 w 520"/>
              <a:gd name="T33" fmla="*/ 25343 h 449"/>
              <a:gd name="T34" fmla="*/ 3175 w 520"/>
              <a:gd name="T35" fmla="*/ 19008 h 449"/>
              <a:gd name="T36" fmla="*/ 0 w 520"/>
              <a:gd name="T37" fmla="*/ 3168 h 449"/>
              <a:gd name="T38" fmla="*/ 3175 w 520"/>
              <a:gd name="T39" fmla="*/ 0 h 449"/>
              <a:gd name="T40" fmla="*/ 6350 w 520"/>
              <a:gd name="T41" fmla="*/ 6336 h 449"/>
              <a:gd name="T42" fmla="*/ 10319 w 520"/>
              <a:gd name="T43" fmla="*/ 6336 h 449"/>
              <a:gd name="T44" fmla="*/ 13494 w 520"/>
              <a:gd name="T45" fmla="*/ 6336 h 449"/>
              <a:gd name="T46" fmla="*/ 19844 w 520"/>
              <a:gd name="T47" fmla="*/ 3168 h 449"/>
              <a:gd name="T48" fmla="*/ 23812 w 520"/>
              <a:gd name="T49" fmla="*/ 3168 h 449"/>
              <a:gd name="T50" fmla="*/ 19844 w 520"/>
              <a:gd name="T51" fmla="*/ 6336 h 449"/>
              <a:gd name="T52" fmla="*/ 26987 w 520"/>
              <a:gd name="T53" fmla="*/ 9504 h 449"/>
              <a:gd name="T54" fmla="*/ 26987 w 520"/>
              <a:gd name="T55" fmla="*/ 15840 h 449"/>
              <a:gd name="T56" fmla="*/ 40481 w 520"/>
              <a:gd name="T57" fmla="*/ 22176 h 449"/>
              <a:gd name="T58" fmla="*/ 54769 w 520"/>
              <a:gd name="T59" fmla="*/ 22176 h 449"/>
              <a:gd name="T60" fmla="*/ 54769 w 520"/>
              <a:gd name="T61" fmla="*/ 15840 h 449"/>
              <a:gd name="T62" fmla="*/ 61119 w 520"/>
              <a:gd name="T63" fmla="*/ 12672 h 449"/>
              <a:gd name="T64" fmla="*/ 72231 w 520"/>
              <a:gd name="T65" fmla="*/ 12672 h 449"/>
              <a:gd name="T66" fmla="*/ 92869 w 520"/>
              <a:gd name="T67" fmla="*/ 22176 h 449"/>
              <a:gd name="T68" fmla="*/ 92869 w 520"/>
              <a:gd name="T69" fmla="*/ 25343 h 449"/>
              <a:gd name="T70" fmla="*/ 92869 w 520"/>
              <a:gd name="T71" fmla="*/ 28511 h 449"/>
              <a:gd name="T72" fmla="*/ 92869 w 520"/>
              <a:gd name="T73" fmla="*/ 31679 h 449"/>
              <a:gd name="T74" fmla="*/ 88900 w 520"/>
              <a:gd name="T75" fmla="*/ 38015 h 449"/>
              <a:gd name="T76" fmla="*/ 88900 w 520"/>
              <a:gd name="T77" fmla="*/ 50687 h 449"/>
              <a:gd name="T78" fmla="*/ 96044 w 520"/>
              <a:gd name="T79" fmla="*/ 53855 h 449"/>
              <a:gd name="T80" fmla="*/ 96044 w 520"/>
              <a:gd name="T81" fmla="*/ 57023 h 449"/>
              <a:gd name="T82" fmla="*/ 92869 w 520"/>
              <a:gd name="T83" fmla="*/ 63359 h 449"/>
              <a:gd name="T84" fmla="*/ 96044 w 520"/>
              <a:gd name="T85" fmla="*/ 69694 h 449"/>
              <a:gd name="T86" fmla="*/ 99219 w 520"/>
              <a:gd name="T87" fmla="*/ 72862 h 449"/>
              <a:gd name="T88" fmla="*/ 103188 w 520"/>
              <a:gd name="T89" fmla="*/ 79198 h 449"/>
              <a:gd name="T90" fmla="*/ 96044 w 520"/>
              <a:gd name="T91" fmla="*/ 82366 h 449"/>
              <a:gd name="T92" fmla="*/ 96044 w 520"/>
              <a:gd name="T93" fmla="*/ 8870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198" name="Freeform 194"/>
          <p:cNvSpPr>
            <a:spLocks/>
          </p:cNvSpPr>
          <p:nvPr/>
        </p:nvSpPr>
        <p:spPr bwMode="auto">
          <a:xfrm>
            <a:off x="5024439" y="2758679"/>
            <a:ext cx="110801" cy="381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199" name="Freeform 195"/>
          <p:cNvSpPr>
            <a:spLocks/>
          </p:cNvSpPr>
          <p:nvPr/>
        </p:nvSpPr>
        <p:spPr bwMode="auto">
          <a:xfrm>
            <a:off x="5085610" y="2796779"/>
            <a:ext cx="49631" cy="47625"/>
          </a:xfrm>
          <a:custGeom>
            <a:avLst/>
            <a:gdLst>
              <a:gd name="T0" fmla="*/ 16477 w 87"/>
              <a:gd name="T1" fmla="*/ 15679 h 81"/>
              <a:gd name="T2" fmla="*/ 16477 w 87"/>
              <a:gd name="T3" fmla="*/ 15679 h 81"/>
              <a:gd name="T4" fmla="*/ 16477 w 87"/>
              <a:gd name="T5" fmla="*/ 12543 h 81"/>
              <a:gd name="T6" fmla="*/ 13339 w 87"/>
              <a:gd name="T7" fmla="*/ 9407 h 81"/>
              <a:gd name="T8" fmla="*/ 13339 w 87"/>
              <a:gd name="T9" fmla="*/ 6272 h 81"/>
              <a:gd name="T10" fmla="*/ 6277 w 87"/>
              <a:gd name="T11" fmla="*/ 0 h 81"/>
              <a:gd name="T12" fmla="*/ 0 w 87"/>
              <a:gd name="T13" fmla="*/ 0 h 81"/>
              <a:gd name="T14" fmla="*/ 3139 w 87"/>
              <a:gd name="T15" fmla="*/ 9407 h 81"/>
              <a:gd name="T16" fmla="*/ 6277 w 87"/>
              <a:gd name="T17" fmla="*/ 9407 h 81"/>
              <a:gd name="T18" fmla="*/ 13339 w 87"/>
              <a:gd name="T19" fmla="*/ 12543 h 81"/>
              <a:gd name="T20" fmla="*/ 13339 w 87"/>
              <a:gd name="T21" fmla="*/ 15679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00" name="Freeform 196"/>
          <p:cNvSpPr>
            <a:spLocks/>
          </p:cNvSpPr>
          <p:nvPr/>
        </p:nvSpPr>
        <p:spPr bwMode="auto">
          <a:xfrm>
            <a:off x="5105231" y="2787254"/>
            <a:ext cx="91181" cy="66675"/>
          </a:xfrm>
          <a:custGeom>
            <a:avLst/>
            <a:gdLst>
              <a:gd name="T0" fmla="*/ 10385 w 157"/>
              <a:gd name="T1" fmla="*/ 19222 h 111"/>
              <a:gd name="T2" fmla="*/ 10385 w 157"/>
              <a:gd name="T3" fmla="*/ 19222 h 111"/>
              <a:gd name="T4" fmla="*/ 17574 w 157"/>
              <a:gd name="T5" fmla="*/ 16018 h 111"/>
              <a:gd name="T6" fmla="*/ 20769 w 157"/>
              <a:gd name="T7" fmla="*/ 16018 h 111"/>
              <a:gd name="T8" fmla="*/ 17574 w 157"/>
              <a:gd name="T9" fmla="*/ 19222 h 111"/>
              <a:gd name="T10" fmla="*/ 24763 w 157"/>
              <a:gd name="T11" fmla="*/ 22425 h 111"/>
              <a:gd name="T12" fmla="*/ 20769 w 157"/>
              <a:gd name="T13" fmla="*/ 19222 h 111"/>
              <a:gd name="T14" fmla="*/ 24763 w 157"/>
              <a:gd name="T15" fmla="*/ 19222 h 111"/>
              <a:gd name="T16" fmla="*/ 24763 w 157"/>
              <a:gd name="T17" fmla="*/ 12814 h 111"/>
              <a:gd name="T18" fmla="*/ 31952 w 157"/>
              <a:gd name="T19" fmla="*/ 9611 h 111"/>
              <a:gd name="T20" fmla="*/ 24763 w 157"/>
              <a:gd name="T21" fmla="*/ 6407 h 111"/>
              <a:gd name="T22" fmla="*/ 20769 w 157"/>
              <a:gd name="T23" fmla="*/ 0 h 111"/>
              <a:gd name="T24" fmla="*/ 17574 w 157"/>
              <a:gd name="T25" fmla="*/ 3204 h 111"/>
              <a:gd name="T26" fmla="*/ 14379 w 157"/>
              <a:gd name="T27" fmla="*/ 3204 h 111"/>
              <a:gd name="T28" fmla="*/ 10385 w 157"/>
              <a:gd name="T29" fmla="*/ 0 h 111"/>
              <a:gd name="T30" fmla="*/ 7189 w 157"/>
              <a:gd name="T31" fmla="*/ 0 h 111"/>
              <a:gd name="T32" fmla="*/ 10385 w 157"/>
              <a:gd name="T33" fmla="*/ 3204 h 111"/>
              <a:gd name="T34" fmla="*/ 3994 w 157"/>
              <a:gd name="T35" fmla="*/ 3204 h 111"/>
              <a:gd name="T36" fmla="*/ 0 w 157"/>
              <a:gd name="T37" fmla="*/ 3204 h 111"/>
              <a:gd name="T38" fmla="*/ 7189 w 157"/>
              <a:gd name="T39" fmla="*/ 9611 h 111"/>
              <a:gd name="T40" fmla="*/ 7189 w 157"/>
              <a:gd name="T41" fmla="*/ 12814 h 111"/>
              <a:gd name="T42" fmla="*/ 10385 w 157"/>
              <a:gd name="T43" fmla="*/ 16018 h 111"/>
              <a:gd name="T44" fmla="*/ 10385 w 157"/>
              <a:gd name="T45" fmla="*/ 19222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01" name="Freeform 197"/>
          <p:cNvSpPr>
            <a:spLocks/>
          </p:cNvSpPr>
          <p:nvPr/>
        </p:nvSpPr>
        <p:spPr bwMode="auto">
          <a:xfrm>
            <a:off x="5104078" y="3015854"/>
            <a:ext cx="30009" cy="19050"/>
          </a:xfrm>
          <a:custGeom>
            <a:avLst/>
            <a:gdLst>
              <a:gd name="T0" fmla="*/ 0 w 52"/>
              <a:gd name="T1" fmla="*/ 3079 h 33"/>
              <a:gd name="T2" fmla="*/ 0 w 52"/>
              <a:gd name="T3" fmla="*/ 3079 h 33"/>
              <a:gd name="T4" fmla="*/ 3969 w 52"/>
              <a:gd name="T5" fmla="*/ 0 h 33"/>
              <a:gd name="T6" fmla="*/ 10319 w 52"/>
              <a:gd name="T7" fmla="*/ 3079 h 33"/>
              <a:gd name="T8" fmla="*/ 3969 w 52"/>
              <a:gd name="T9" fmla="*/ 6158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6"/>
                </a:moveTo>
                <a:lnTo>
                  <a:pt x="0" y="16"/>
                </a:lnTo>
                <a:lnTo>
                  <a:pt x="17" y="0"/>
                </a:lnTo>
                <a:lnTo>
                  <a:pt x="52" y="16"/>
                </a:lnTo>
                <a:lnTo>
                  <a:pt x="17" y="33"/>
                </a:lnTo>
                <a:lnTo>
                  <a:pt x="0" y="16"/>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02" name="Freeform 198"/>
          <p:cNvSpPr>
            <a:spLocks/>
          </p:cNvSpPr>
          <p:nvPr/>
        </p:nvSpPr>
        <p:spPr bwMode="auto">
          <a:xfrm>
            <a:off x="4945954" y="2968229"/>
            <a:ext cx="348563" cy="304800"/>
          </a:xfrm>
          <a:custGeom>
            <a:avLst/>
            <a:gdLst>
              <a:gd name="T0" fmla="*/ 99219 w 604"/>
              <a:gd name="T1" fmla="*/ 82550 h 512"/>
              <a:gd name="T2" fmla="*/ 99219 w 604"/>
              <a:gd name="T3" fmla="*/ 82550 h 512"/>
              <a:gd name="T4" fmla="*/ 103188 w 604"/>
              <a:gd name="T5" fmla="*/ 79375 h 512"/>
              <a:gd name="T6" fmla="*/ 106363 w 604"/>
              <a:gd name="T7" fmla="*/ 76200 h 512"/>
              <a:gd name="T8" fmla="*/ 109538 w 604"/>
              <a:gd name="T9" fmla="*/ 73025 h 512"/>
              <a:gd name="T10" fmla="*/ 113506 w 604"/>
              <a:gd name="T11" fmla="*/ 69850 h 512"/>
              <a:gd name="T12" fmla="*/ 116681 w 604"/>
              <a:gd name="T13" fmla="*/ 66675 h 512"/>
              <a:gd name="T14" fmla="*/ 119856 w 604"/>
              <a:gd name="T15" fmla="*/ 66675 h 512"/>
              <a:gd name="T16" fmla="*/ 119856 w 604"/>
              <a:gd name="T17" fmla="*/ 63500 h 512"/>
              <a:gd name="T18" fmla="*/ 119856 w 604"/>
              <a:gd name="T19" fmla="*/ 60325 h 512"/>
              <a:gd name="T20" fmla="*/ 119856 w 604"/>
              <a:gd name="T21" fmla="*/ 57150 h 512"/>
              <a:gd name="T22" fmla="*/ 116681 w 604"/>
              <a:gd name="T23" fmla="*/ 53975 h 512"/>
              <a:gd name="T24" fmla="*/ 113506 w 604"/>
              <a:gd name="T25" fmla="*/ 50800 h 512"/>
              <a:gd name="T26" fmla="*/ 109538 w 604"/>
              <a:gd name="T27" fmla="*/ 50800 h 512"/>
              <a:gd name="T28" fmla="*/ 106363 w 604"/>
              <a:gd name="T29" fmla="*/ 50800 h 512"/>
              <a:gd name="T30" fmla="*/ 106363 w 604"/>
              <a:gd name="T31" fmla="*/ 53975 h 512"/>
              <a:gd name="T32" fmla="*/ 103188 w 604"/>
              <a:gd name="T33" fmla="*/ 53975 h 512"/>
              <a:gd name="T34" fmla="*/ 99219 w 604"/>
              <a:gd name="T35" fmla="*/ 53975 h 512"/>
              <a:gd name="T36" fmla="*/ 95250 w 604"/>
              <a:gd name="T37" fmla="*/ 53975 h 512"/>
              <a:gd name="T38" fmla="*/ 92075 w 604"/>
              <a:gd name="T39" fmla="*/ 53975 h 512"/>
              <a:gd name="T40" fmla="*/ 88900 w 604"/>
              <a:gd name="T41" fmla="*/ 53975 h 512"/>
              <a:gd name="T42" fmla="*/ 84931 w 604"/>
              <a:gd name="T43" fmla="*/ 50800 h 512"/>
              <a:gd name="T44" fmla="*/ 88900 w 604"/>
              <a:gd name="T45" fmla="*/ 47625 h 512"/>
              <a:gd name="T46" fmla="*/ 84931 w 604"/>
              <a:gd name="T47" fmla="*/ 41275 h 512"/>
              <a:gd name="T48" fmla="*/ 84931 w 604"/>
              <a:gd name="T49" fmla="*/ 31750 h 512"/>
              <a:gd name="T50" fmla="*/ 75406 w 604"/>
              <a:gd name="T51" fmla="*/ 22225 h 512"/>
              <a:gd name="T52" fmla="*/ 65087 w 604"/>
              <a:gd name="T53" fmla="*/ 19050 h 512"/>
              <a:gd name="T54" fmla="*/ 58738 w 604"/>
              <a:gd name="T55" fmla="*/ 22225 h 512"/>
              <a:gd name="T56" fmla="*/ 54769 w 604"/>
              <a:gd name="T57" fmla="*/ 19050 h 512"/>
              <a:gd name="T58" fmla="*/ 47625 w 604"/>
              <a:gd name="T59" fmla="*/ 15875 h 512"/>
              <a:gd name="T60" fmla="*/ 47625 w 604"/>
              <a:gd name="T61" fmla="*/ 12700 h 512"/>
              <a:gd name="T62" fmla="*/ 44450 w 604"/>
              <a:gd name="T63" fmla="*/ 9525 h 512"/>
              <a:gd name="T64" fmla="*/ 34131 w 604"/>
              <a:gd name="T65" fmla="*/ 3175 h 512"/>
              <a:gd name="T66" fmla="*/ 23812 w 604"/>
              <a:gd name="T67" fmla="*/ 0 h 512"/>
              <a:gd name="T68" fmla="*/ 14288 w 604"/>
              <a:gd name="T69" fmla="*/ 6350 h 512"/>
              <a:gd name="T70" fmla="*/ 16669 w 604"/>
              <a:gd name="T71" fmla="*/ 9525 h 512"/>
              <a:gd name="T72" fmla="*/ 14288 w 604"/>
              <a:gd name="T73" fmla="*/ 15875 h 512"/>
              <a:gd name="T74" fmla="*/ 9525 w 604"/>
              <a:gd name="T75" fmla="*/ 15875 h 512"/>
              <a:gd name="T76" fmla="*/ 7144 w 604"/>
              <a:gd name="T77" fmla="*/ 19050 h 512"/>
              <a:gd name="T78" fmla="*/ 0 w 604"/>
              <a:gd name="T79" fmla="*/ 19050 h 512"/>
              <a:gd name="T80" fmla="*/ 0 w 604"/>
              <a:gd name="T81" fmla="*/ 25400 h 512"/>
              <a:gd name="T82" fmla="*/ 3969 w 604"/>
              <a:gd name="T83" fmla="*/ 25400 h 512"/>
              <a:gd name="T84" fmla="*/ 16669 w 604"/>
              <a:gd name="T85" fmla="*/ 44450 h 512"/>
              <a:gd name="T86" fmla="*/ 19844 w 604"/>
              <a:gd name="T87" fmla="*/ 47625 h 512"/>
              <a:gd name="T88" fmla="*/ 23812 w 604"/>
              <a:gd name="T89" fmla="*/ 53975 h 512"/>
              <a:gd name="T90" fmla="*/ 23812 w 604"/>
              <a:gd name="T91" fmla="*/ 63500 h 512"/>
              <a:gd name="T92" fmla="*/ 34131 w 604"/>
              <a:gd name="T93" fmla="*/ 69850 h 512"/>
              <a:gd name="T94" fmla="*/ 40481 w 604"/>
              <a:gd name="T95" fmla="*/ 85725 h 512"/>
              <a:gd name="T96" fmla="*/ 44450 w 604"/>
              <a:gd name="T97" fmla="*/ 88900 h 512"/>
              <a:gd name="T98" fmla="*/ 47625 w 604"/>
              <a:gd name="T99" fmla="*/ 85725 h 512"/>
              <a:gd name="T100" fmla="*/ 58738 w 604"/>
              <a:gd name="T101" fmla="*/ 94456 h 512"/>
              <a:gd name="T102" fmla="*/ 61119 w 604"/>
              <a:gd name="T103" fmla="*/ 101600 h 512"/>
              <a:gd name="T104" fmla="*/ 84931 w 604"/>
              <a:gd name="T105" fmla="*/ 85725 h 512"/>
              <a:gd name="T106" fmla="*/ 99219 w 604"/>
              <a:gd name="T107" fmla="*/ 82550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03" name="Freeform 199"/>
          <p:cNvSpPr>
            <a:spLocks/>
          </p:cNvSpPr>
          <p:nvPr/>
        </p:nvSpPr>
        <p:spPr bwMode="auto">
          <a:xfrm>
            <a:off x="5195257" y="3082529"/>
            <a:ext cx="19622" cy="28575"/>
          </a:xfrm>
          <a:custGeom>
            <a:avLst/>
            <a:gdLst>
              <a:gd name="T0" fmla="*/ 3084 w 35"/>
              <a:gd name="T1" fmla="*/ 9525 h 48"/>
              <a:gd name="T2" fmla="*/ 3084 w 35"/>
              <a:gd name="T3" fmla="*/ 9525 h 48"/>
              <a:gd name="T4" fmla="*/ 0 w 35"/>
              <a:gd name="T5" fmla="*/ 3969 h 48"/>
              <a:gd name="T6" fmla="*/ 3084 w 35"/>
              <a:gd name="T7" fmla="*/ 0 h 48"/>
              <a:gd name="T8" fmla="*/ 6169 w 35"/>
              <a:gd name="T9" fmla="*/ 0 h 48"/>
              <a:gd name="T10" fmla="*/ 3084 w 35"/>
              <a:gd name="T11" fmla="*/ 9525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a:moveTo>
                  <a:pt x="18" y="48"/>
                </a:moveTo>
                <a:lnTo>
                  <a:pt x="18" y="48"/>
                </a:lnTo>
                <a:lnTo>
                  <a:pt x="0" y="17"/>
                </a:lnTo>
                <a:lnTo>
                  <a:pt x="18" y="0"/>
                </a:lnTo>
                <a:lnTo>
                  <a:pt x="35" y="0"/>
                </a:lnTo>
                <a:lnTo>
                  <a:pt x="18" y="48"/>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04" name="Freeform 200"/>
          <p:cNvSpPr>
            <a:spLocks/>
          </p:cNvSpPr>
          <p:nvPr/>
        </p:nvSpPr>
        <p:spPr bwMode="auto">
          <a:xfrm>
            <a:off x="5234500" y="3101579"/>
            <a:ext cx="109648" cy="123825"/>
          </a:xfrm>
          <a:custGeom>
            <a:avLst/>
            <a:gdLst>
              <a:gd name="T0" fmla="*/ 0 w 190"/>
              <a:gd name="T1" fmla="*/ 41275 h 208"/>
              <a:gd name="T2" fmla="*/ 0 w 190"/>
              <a:gd name="T3" fmla="*/ 41275 h 208"/>
              <a:gd name="T4" fmla="*/ 9525 w 190"/>
              <a:gd name="T5" fmla="*/ 41275 h 208"/>
              <a:gd name="T6" fmla="*/ 14288 w 190"/>
              <a:gd name="T7" fmla="*/ 38100 h 208"/>
              <a:gd name="T8" fmla="*/ 17463 w 190"/>
              <a:gd name="T9" fmla="*/ 35719 h 208"/>
              <a:gd name="T10" fmla="*/ 23813 w 190"/>
              <a:gd name="T11" fmla="*/ 31750 h 208"/>
              <a:gd name="T12" fmla="*/ 27781 w 190"/>
              <a:gd name="T13" fmla="*/ 28575 h 208"/>
              <a:gd name="T14" fmla="*/ 27781 w 190"/>
              <a:gd name="T15" fmla="*/ 26194 h 208"/>
              <a:gd name="T16" fmla="*/ 34131 w 190"/>
              <a:gd name="T17" fmla="*/ 16669 h 208"/>
              <a:gd name="T18" fmla="*/ 38100 w 190"/>
              <a:gd name="T19" fmla="*/ 12700 h 208"/>
              <a:gd name="T20" fmla="*/ 30956 w 190"/>
              <a:gd name="T21" fmla="*/ 7144 h 208"/>
              <a:gd name="T22" fmla="*/ 23813 w 190"/>
              <a:gd name="T23" fmla="*/ 3175 h 208"/>
              <a:gd name="T24" fmla="*/ 19844 w 190"/>
              <a:gd name="T25" fmla="*/ 0 h 208"/>
              <a:gd name="T26" fmla="*/ 14288 w 190"/>
              <a:gd name="T27" fmla="*/ 7144 h 208"/>
              <a:gd name="T28" fmla="*/ 17463 w 190"/>
              <a:gd name="T29" fmla="*/ 9525 h 208"/>
              <a:gd name="T30" fmla="*/ 19844 w 190"/>
              <a:gd name="T31" fmla="*/ 12700 h 208"/>
              <a:gd name="T32" fmla="*/ 19844 w 190"/>
              <a:gd name="T33" fmla="*/ 16669 h 208"/>
              <a:gd name="T34" fmla="*/ 19844 w 190"/>
              <a:gd name="T35" fmla="*/ 19050 h 208"/>
              <a:gd name="T36" fmla="*/ 19844 w 190"/>
              <a:gd name="T37" fmla="*/ 22225 h 208"/>
              <a:gd name="T38" fmla="*/ 17463 w 190"/>
              <a:gd name="T39" fmla="*/ 22225 h 208"/>
              <a:gd name="T40" fmla="*/ 14288 w 190"/>
              <a:gd name="T41" fmla="*/ 26194 h 208"/>
              <a:gd name="T42" fmla="*/ 9525 w 190"/>
              <a:gd name="T43" fmla="*/ 28575 h 208"/>
              <a:gd name="T44" fmla="*/ 7144 w 190"/>
              <a:gd name="T45" fmla="*/ 31750 h 208"/>
              <a:gd name="T46" fmla="*/ 3969 w 190"/>
              <a:gd name="T47" fmla="*/ 35719 h 208"/>
              <a:gd name="T48" fmla="*/ 0 w 190"/>
              <a:gd name="T49" fmla="*/ 38100 h 208"/>
              <a:gd name="T50" fmla="*/ 0 w 190"/>
              <a:gd name="T51" fmla="*/ 41275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05" name="Freeform 201"/>
          <p:cNvSpPr>
            <a:spLocks/>
          </p:cNvSpPr>
          <p:nvPr/>
        </p:nvSpPr>
        <p:spPr bwMode="auto">
          <a:xfrm>
            <a:off x="5354534" y="2853929"/>
            <a:ext cx="230837" cy="171450"/>
          </a:xfrm>
          <a:custGeom>
            <a:avLst/>
            <a:gdLst>
              <a:gd name="T0" fmla="*/ 76391 w 399"/>
              <a:gd name="T1" fmla="*/ 9525 h 288"/>
              <a:gd name="T2" fmla="*/ 76391 w 399"/>
              <a:gd name="T3" fmla="*/ 9525 h 288"/>
              <a:gd name="T4" fmla="*/ 73208 w 399"/>
              <a:gd name="T5" fmla="*/ 9525 h 288"/>
              <a:gd name="T6" fmla="*/ 66046 w 399"/>
              <a:gd name="T7" fmla="*/ 13494 h 288"/>
              <a:gd name="T8" fmla="*/ 58885 w 399"/>
              <a:gd name="T9" fmla="*/ 15875 h 288"/>
              <a:gd name="T10" fmla="*/ 58885 w 399"/>
              <a:gd name="T11" fmla="*/ 22225 h 288"/>
              <a:gd name="T12" fmla="*/ 55702 w 399"/>
              <a:gd name="T13" fmla="*/ 28575 h 288"/>
              <a:gd name="T14" fmla="*/ 52519 w 399"/>
              <a:gd name="T15" fmla="*/ 28575 h 288"/>
              <a:gd name="T16" fmla="*/ 52519 w 399"/>
              <a:gd name="T17" fmla="*/ 31750 h 288"/>
              <a:gd name="T18" fmla="*/ 48540 w 399"/>
              <a:gd name="T19" fmla="*/ 34925 h 288"/>
              <a:gd name="T20" fmla="*/ 48540 w 399"/>
              <a:gd name="T21" fmla="*/ 41275 h 288"/>
              <a:gd name="T22" fmla="*/ 35013 w 399"/>
              <a:gd name="T23" fmla="*/ 44450 h 288"/>
              <a:gd name="T24" fmla="*/ 31830 w 399"/>
              <a:gd name="T25" fmla="*/ 47625 h 288"/>
              <a:gd name="T26" fmla="*/ 31830 w 399"/>
              <a:gd name="T27" fmla="*/ 53975 h 288"/>
              <a:gd name="T28" fmla="*/ 11140 w 399"/>
              <a:gd name="T29" fmla="*/ 57150 h 288"/>
              <a:gd name="T30" fmla="*/ 3979 w 399"/>
              <a:gd name="T31" fmla="*/ 53975 h 288"/>
              <a:gd name="T32" fmla="*/ 7162 w 399"/>
              <a:gd name="T33" fmla="*/ 47625 h 288"/>
              <a:gd name="T34" fmla="*/ 7162 w 399"/>
              <a:gd name="T35" fmla="*/ 44450 h 288"/>
              <a:gd name="T36" fmla="*/ 0 w 399"/>
              <a:gd name="T37" fmla="*/ 41275 h 288"/>
              <a:gd name="T38" fmla="*/ 0 w 399"/>
              <a:gd name="T39" fmla="*/ 28575 h 288"/>
              <a:gd name="T40" fmla="*/ 3979 w 399"/>
              <a:gd name="T41" fmla="*/ 22225 h 288"/>
              <a:gd name="T42" fmla="*/ 3979 w 399"/>
              <a:gd name="T43" fmla="*/ 19050 h 288"/>
              <a:gd name="T44" fmla="*/ 14323 w 399"/>
              <a:gd name="T45" fmla="*/ 19050 h 288"/>
              <a:gd name="T46" fmla="*/ 14323 w 399"/>
              <a:gd name="T47" fmla="*/ 15875 h 288"/>
              <a:gd name="T48" fmla="*/ 21485 w 399"/>
              <a:gd name="T49" fmla="*/ 15875 h 288"/>
              <a:gd name="T50" fmla="*/ 24668 w 399"/>
              <a:gd name="T51" fmla="*/ 9525 h 288"/>
              <a:gd name="T52" fmla="*/ 27851 w 399"/>
              <a:gd name="T53" fmla="*/ 9525 h 288"/>
              <a:gd name="T54" fmla="*/ 27851 w 399"/>
              <a:gd name="T55" fmla="*/ 6350 h 288"/>
              <a:gd name="T56" fmla="*/ 42174 w 399"/>
              <a:gd name="T57" fmla="*/ 9525 h 288"/>
              <a:gd name="T58" fmla="*/ 48540 w 399"/>
              <a:gd name="T59" fmla="*/ 9525 h 288"/>
              <a:gd name="T60" fmla="*/ 48540 w 399"/>
              <a:gd name="T61" fmla="*/ 6350 h 288"/>
              <a:gd name="T62" fmla="*/ 52519 w 399"/>
              <a:gd name="T63" fmla="*/ 6350 h 288"/>
              <a:gd name="T64" fmla="*/ 55702 w 399"/>
              <a:gd name="T65" fmla="*/ 0 h 288"/>
              <a:gd name="T66" fmla="*/ 58885 w 399"/>
              <a:gd name="T67" fmla="*/ 3969 h 288"/>
              <a:gd name="T68" fmla="*/ 62863 w 399"/>
              <a:gd name="T69" fmla="*/ 13494 h 288"/>
              <a:gd name="T70" fmla="*/ 69229 w 399"/>
              <a:gd name="T71" fmla="*/ 6350 h 288"/>
              <a:gd name="T72" fmla="*/ 79574 w 399"/>
              <a:gd name="T73" fmla="*/ 9525 h 288"/>
              <a:gd name="T74" fmla="*/ 76391 w 399"/>
              <a:gd name="T75" fmla="*/ 952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06" name="Freeform 202"/>
          <p:cNvSpPr>
            <a:spLocks/>
          </p:cNvSpPr>
          <p:nvPr/>
        </p:nvSpPr>
        <p:spPr bwMode="auto">
          <a:xfrm>
            <a:off x="5024439" y="2758679"/>
            <a:ext cx="110801" cy="381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07" name="Freeform 203"/>
          <p:cNvSpPr>
            <a:spLocks/>
          </p:cNvSpPr>
          <p:nvPr/>
        </p:nvSpPr>
        <p:spPr bwMode="auto">
          <a:xfrm>
            <a:off x="4803990" y="2787254"/>
            <a:ext cx="300087" cy="114300"/>
          </a:xfrm>
          <a:custGeom>
            <a:avLst/>
            <a:gdLst>
              <a:gd name="T0" fmla="*/ 103188 w 520"/>
              <a:gd name="T1" fmla="*/ 12766 h 191"/>
              <a:gd name="T2" fmla="*/ 103188 w 520"/>
              <a:gd name="T3" fmla="*/ 12766 h 191"/>
              <a:gd name="T4" fmla="*/ 99219 w 520"/>
              <a:gd name="T5" fmla="*/ 12766 h 191"/>
              <a:gd name="T6" fmla="*/ 96044 w 520"/>
              <a:gd name="T7" fmla="*/ 3192 h 191"/>
              <a:gd name="T8" fmla="*/ 85725 w 520"/>
              <a:gd name="T9" fmla="*/ 3192 h 191"/>
              <a:gd name="T10" fmla="*/ 75406 w 520"/>
              <a:gd name="T11" fmla="*/ 6383 h 191"/>
              <a:gd name="T12" fmla="*/ 61912 w 520"/>
              <a:gd name="T13" fmla="*/ 6383 h 191"/>
              <a:gd name="T14" fmla="*/ 51594 w 520"/>
              <a:gd name="T15" fmla="*/ 0 h 191"/>
              <a:gd name="T16" fmla="*/ 41275 w 520"/>
              <a:gd name="T17" fmla="*/ 0 h 191"/>
              <a:gd name="T18" fmla="*/ 30956 w 520"/>
              <a:gd name="T19" fmla="*/ 6383 h 191"/>
              <a:gd name="T20" fmla="*/ 23812 w 520"/>
              <a:gd name="T21" fmla="*/ 6383 h 191"/>
              <a:gd name="T22" fmla="*/ 17462 w 520"/>
              <a:gd name="T23" fmla="*/ 6383 h 191"/>
              <a:gd name="T24" fmla="*/ 13494 w 520"/>
              <a:gd name="T25" fmla="*/ 0 h 191"/>
              <a:gd name="T26" fmla="*/ 7144 w 520"/>
              <a:gd name="T27" fmla="*/ 0 h 191"/>
              <a:gd name="T28" fmla="*/ 3175 w 520"/>
              <a:gd name="T29" fmla="*/ 3192 h 191"/>
              <a:gd name="T30" fmla="*/ 0 w 520"/>
              <a:gd name="T31" fmla="*/ 9575 h 191"/>
              <a:gd name="T32" fmla="*/ 3175 w 520"/>
              <a:gd name="T33" fmla="*/ 9575 h 191"/>
              <a:gd name="T34" fmla="*/ 3175 w 520"/>
              <a:gd name="T35" fmla="*/ 12766 h 191"/>
              <a:gd name="T36" fmla="*/ 10319 w 520"/>
              <a:gd name="T37" fmla="*/ 6383 h 191"/>
              <a:gd name="T38" fmla="*/ 17462 w 520"/>
              <a:gd name="T39" fmla="*/ 6383 h 191"/>
              <a:gd name="T40" fmla="*/ 20637 w 520"/>
              <a:gd name="T41" fmla="*/ 9575 h 191"/>
              <a:gd name="T42" fmla="*/ 17462 w 520"/>
              <a:gd name="T43" fmla="*/ 9575 h 191"/>
              <a:gd name="T44" fmla="*/ 17462 w 520"/>
              <a:gd name="T45" fmla="*/ 12766 h 191"/>
              <a:gd name="T46" fmla="*/ 7144 w 520"/>
              <a:gd name="T47" fmla="*/ 12766 h 191"/>
              <a:gd name="T48" fmla="*/ 3175 w 520"/>
              <a:gd name="T49" fmla="*/ 12766 h 191"/>
              <a:gd name="T50" fmla="*/ 3175 w 520"/>
              <a:gd name="T51" fmla="*/ 19150 h 191"/>
              <a:gd name="T52" fmla="*/ 7144 w 520"/>
              <a:gd name="T53" fmla="*/ 15958 h 191"/>
              <a:gd name="T54" fmla="*/ 7144 w 520"/>
              <a:gd name="T55" fmla="*/ 22341 h 191"/>
              <a:gd name="T56" fmla="*/ 3175 w 520"/>
              <a:gd name="T57" fmla="*/ 22341 h 191"/>
              <a:gd name="T58" fmla="*/ 3175 w 520"/>
              <a:gd name="T59" fmla="*/ 25533 h 191"/>
              <a:gd name="T60" fmla="*/ 7144 w 520"/>
              <a:gd name="T61" fmla="*/ 25533 h 191"/>
              <a:gd name="T62" fmla="*/ 7144 w 520"/>
              <a:gd name="T63" fmla="*/ 28725 h 191"/>
              <a:gd name="T64" fmla="*/ 10319 w 520"/>
              <a:gd name="T65" fmla="*/ 31916 h 191"/>
              <a:gd name="T66" fmla="*/ 7144 w 520"/>
              <a:gd name="T67" fmla="*/ 31916 h 191"/>
              <a:gd name="T68" fmla="*/ 13494 w 520"/>
              <a:gd name="T69" fmla="*/ 31916 h 191"/>
              <a:gd name="T70" fmla="*/ 13494 w 520"/>
              <a:gd name="T71" fmla="*/ 35108 h 191"/>
              <a:gd name="T72" fmla="*/ 20637 w 520"/>
              <a:gd name="T73" fmla="*/ 38299 h 191"/>
              <a:gd name="T74" fmla="*/ 27781 w 520"/>
              <a:gd name="T75" fmla="*/ 35108 h 191"/>
              <a:gd name="T76" fmla="*/ 30956 w 520"/>
              <a:gd name="T77" fmla="*/ 35108 h 191"/>
              <a:gd name="T78" fmla="*/ 38100 w 520"/>
              <a:gd name="T79" fmla="*/ 38299 h 191"/>
              <a:gd name="T80" fmla="*/ 41275 w 520"/>
              <a:gd name="T81" fmla="*/ 38299 h 191"/>
              <a:gd name="T82" fmla="*/ 48419 w 520"/>
              <a:gd name="T83" fmla="*/ 35108 h 191"/>
              <a:gd name="T84" fmla="*/ 54769 w 520"/>
              <a:gd name="T85" fmla="*/ 35108 h 191"/>
              <a:gd name="T86" fmla="*/ 54769 w 520"/>
              <a:gd name="T87" fmla="*/ 31916 h 191"/>
              <a:gd name="T88" fmla="*/ 54769 w 520"/>
              <a:gd name="T89" fmla="*/ 38299 h 191"/>
              <a:gd name="T90" fmla="*/ 57944 w 520"/>
              <a:gd name="T91" fmla="*/ 38299 h 191"/>
              <a:gd name="T92" fmla="*/ 57944 w 520"/>
              <a:gd name="T93" fmla="*/ 35108 h 191"/>
              <a:gd name="T94" fmla="*/ 68262 w 520"/>
              <a:gd name="T95" fmla="*/ 31916 h 191"/>
              <a:gd name="T96" fmla="*/ 72231 w 520"/>
              <a:gd name="T97" fmla="*/ 35108 h 191"/>
              <a:gd name="T98" fmla="*/ 82550 w 520"/>
              <a:gd name="T99" fmla="*/ 31916 h 191"/>
              <a:gd name="T100" fmla="*/ 92869 w 520"/>
              <a:gd name="T101" fmla="*/ 31916 h 191"/>
              <a:gd name="T102" fmla="*/ 92869 w 520"/>
              <a:gd name="T103" fmla="*/ 28725 h 191"/>
              <a:gd name="T104" fmla="*/ 103188 w 520"/>
              <a:gd name="T105" fmla="*/ 31916 h 191"/>
              <a:gd name="T106" fmla="*/ 99219 w 520"/>
              <a:gd name="T107" fmla="*/ 15958 h 191"/>
              <a:gd name="T108" fmla="*/ 103188 w 520"/>
              <a:gd name="T109" fmla="*/ 12766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08" name="Freeform 204"/>
          <p:cNvSpPr>
            <a:spLocks/>
          </p:cNvSpPr>
          <p:nvPr/>
        </p:nvSpPr>
        <p:spPr bwMode="auto">
          <a:xfrm>
            <a:off x="4945955" y="2950371"/>
            <a:ext cx="68097" cy="75010"/>
          </a:xfrm>
          <a:custGeom>
            <a:avLst/>
            <a:gdLst>
              <a:gd name="T0" fmla="*/ 22825 w 119"/>
              <a:gd name="T1" fmla="*/ 5513 h 127"/>
              <a:gd name="T2" fmla="*/ 22825 w 119"/>
              <a:gd name="T3" fmla="*/ 5513 h 127"/>
              <a:gd name="T4" fmla="*/ 22825 w 119"/>
              <a:gd name="T5" fmla="*/ 0 h 127"/>
              <a:gd name="T6" fmla="*/ 19677 w 119"/>
              <a:gd name="T7" fmla="*/ 0 h 127"/>
              <a:gd name="T8" fmla="*/ 9445 w 119"/>
              <a:gd name="T9" fmla="*/ 5513 h 127"/>
              <a:gd name="T10" fmla="*/ 2361 w 119"/>
              <a:gd name="T11" fmla="*/ 5513 h 127"/>
              <a:gd name="T12" fmla="*/ 2361 w 119"/>
              <a:gd name="T13" fmla="*/ 9450 h 127"/>
              <a:gd name="T14" fmla="*/ 2361 w 119"/>
              <a:gd name="T15" fmla="*/ 14963 h 127"/>
              <a:gd name="T16" fmla="*/ 0 w 119"/>
              <a:gd name="T17" fmla="*/ 24413 h 127"/>
              <a:gd name="T18" fmla="*/ 6297 w 119"/>
              <a:gd name="T19" fmla="*/ 24413 h 127"/>
              <a:gd name="T20" fmla="*/ 9445 w 119"/>
              <a:gd name="T21" fmla="*/ 21263 h 127"/>
              <a:gd name="T22" fmla="*/ 12593 w 119"/>
              <a:gd name="T23" fmla="*/ 21263 h 127"/>
              <a:gd name="T24" fmla="*/ 16529 w 119"/>
              <a:gd name="T25" fmla="*/ 14963 h 127"/>
              <a:gd name="T26" fmla="*/ 12593 w 119"/>
              <a:gd name="T27" fmla="*/ 11813 h 127"/>
              <a:gd name="T28" fmla="*/ 22825 w 119"/>
              <a:gd name="T29" fmla="*/ 551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09" name="Freeform 205"/>
          <p:cNvSpPr>
            <a:spLocks/>
          </p:cNvSpPr>
          <p:nvPr/>
        </p:nvSpPr>
        <p:spPr bwMode="auto">
          <a:xfrm>
            <a:off x="5195257" y="3082529"/>
            <a:ext cx="99260" cy="47625"/>
          </a:xfrm>
          <a:custGeom>
            <a:avLst/>
            <a:gdLst>
              <a:gd name="T0" fmla="*/ 26832 w 173"/>
              <a:gd name="T1" fmla="*/ 13494 h 80"/>
              <a:gd name="T2" fmla="*/ 26832 w 173"/>
              <a:gd name="T3" fmla="*/ 13494 h 80"/>
              <a:gd name="T4" fmla="*/ 33934 w 173"/>
              <a:gd name="T5" fmla="*/ 6350 h 80"/>
              <a:gd name="T6" fmla="*/ 33934 w 173"/>
              <a:gd name="T7" fmla="*/ 3969 h 80"/>
              <a:gd name="T8" fmla="*/ 30777 w 173"/>
              <a:gd name="T9" fmla="*/ 0 h 80"/>
              <a:gd name="T10" fmla="*/ 20518 w 173"/>
              <a:gd name="T11" fmla="*/ 9525 h 80"/>
              <a:gd name="T12" fmla="*/ 10259 w 173"/>
              <a:gd name="T13" fmla="*/ 9525 h 80"/>
              <a:gd name="T14" fmla="*/ 3157 w 173"/>
              <a:gd name="T15" fmla="*/ 9525 h 80"/>
              <a:gd name="T16" fmla="*/ 0 w 173"/>
              <a:gd name="T17" fmla="*/ 13494 h 80"/>
              <a:gd name="T18" fmla="*/ 3157 w 173"/>
              <a:gd name="T19" fmla="*/ 15875 h 80"/>
              <a:gd name="T20" fmla="*/ 6313 w 173"/>
              <a:gd name="T21" fmla="*/ 15875 h 80"/>
              <a:gd name="T22" fmla="*/ 10259 w 173"/>
              <a:gd name="T23" fmla="*/ 15875 h 80"/>
              <a:gd name="T24" fmla="*/ 13416 w 173"/>
              <a:gd name="T25" fmla="*/ 15875 h 80"/>
              <a:gd name="T26" fmla="*/ 16572 w 173"/>
              <a:gd name="T27" fmla="*/ 15875 h 80"/>
              <a:gd name="T28" fmla="*/ 20518 w 173"/>
              <a:gd name="T29" fmla="*/ 15875 h 80"/>
              <a:gd name="T30" fmla="*/ 20518 w 173"/>
              <a:gd name="T31" fmla="*/ 13494 h 80"/>
              <a:gd name="T32" fmla="*/ 23675 w 173"/>
              <a:gd name="T33" fmla="*/ 13494 h 80"/>
              <a:gd name="T34" fmla="*/ 26832 w 173"/>
              <a:gd name="T35" fmla="*/ 13494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10" name="Freeform 206"/>
          <p:cNvSpPr>
            <a:spLocks/>
          </p:cNvSpPr>
          <p:nvPr/>
        </p:nvSpPr>
        <p:spPr bwMode="auto">
          <a:xfrm>
            <a:off x="5284130" y="3073004"/>
            <a:ext cx="10388" cy="19050"/>
          </a:xfrm>
          <a:custGeom>
            <a:avLst/>
            <a:gdLst>
              <a:gd name="T0" fmla="*/ 4202 w 17"/>
              <a:gd name="T1" fmla="*/ 6158 h 33"/>
              <a:gd name="T2" fmla="*/ 4202 w 17"/>
              <a:gd name="T3" fmla="*/ 6158 h 33"/>
              <a:gd name="T4" fmla="*/ 0 w 17"/>
              <a:gd name="T5" fmla="*/ 3079 h 33"/>
              <a:gd name="T6" fmla="*/ 0 w 17"/>
              <a:gd name="T7" fmla="*/ 0 h 33"/>
              <a:gd name="T8" fmla="*/ 4202 w 17"/>
              <a:gd name="T9" fmla="*/ 0 h 33"/>
              <a:gd name="T10" fmla="*/ 4202 w 17"/>
              <a:gd name="T11" fmla="*/ 6158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17" y="33"/>
                </a:moveTo>
                <a:lnTo>
                  <a:pt x="17" y="33"/>
                </a:lnTo>
                <a:lnTo>
                  <a:pt x="0" y="16"/>
                </a:lnTo>
                <a:lnTo>
                  <a:pt x="0" y="0"/>
                </a:lnTo>
                <a:lnTo>
                  <a:pt x="17" y="0"/>
                </a:lnTo>
                <a:lnTo>
                  <a:pt x="17" y="33"/>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11" name="Freeform 207"/>
          <p:cNvSpPr>
            <a:spLocks/>
          </p:cNvSpPr>
          <p:nvPr/>
        </p:nvSpPr>
        <p:spPr bwMode="auto">
          <a:xfrm>
            <a:off x="5074069" y="3215879"/>
            <a:ext cx="160432" cy="76200"/>
          </a:xfrm>
          <a:custGeom>
            <a:avLst/>
            <a:gdLst>
              <a:gd name="T0" fmla="*/ 0 w 279"/>
              <a:gd name="T1" fmla="*/ 6301 h 129"/>
              <a:gd name="T2" fmla="*/ 0 w 279"/>
              <a:gd name="T3" fmla="*/ 6301 h 129"/>
              <a:gd name="T4" fmla="*/ 3164 w 279"/>
              <a:gd name="T5" fmla="*/ 3150 h 129"/>
              <a:gd name="T6" fmla="*/ 13445 w 279"/>
              <a:gd name="T7" fmla="*/ 11814 h 129"/>
              <a:gd name="T8" fmla="*/ 16609 w 279"/>
              <a:gd name="T9" fmla="*/ 18902 h 129"/>
              <a:gd name="T10" fmla="*/ 41127 w 279"/>
              <a:gd name="T11" fmla="*/ 3150 h 129"/>
              <a:gd name="T12" fmla="*/ 54573 w 279"/>
              <a:gd name="T13" fmla="*/ 0 h 129"/>
              <a:gd name="T14" fmla="*/ 54573 w 279"/>
              <a:gd name="T15" fmla="*/ 3150 h 129"/>
              <a:gd name="T16" fmla="*/ 51409 w 279"/>
              <a:gd name="T17" fmla="*/ 6301 h 129"/>
              <a:gd name="T18" fmla="*/ 51409 w 279"/>
              <a:gd name="T19" fmla="*/ 9451 h 129"/>
              <a:gd name="T20" fmla="*/ 37964 w 279"/>
              <a:gd name="T21" fmla="*/ 11814 h 129"/>
              <a:gd name="T22" fmla="*/ 23727 w 279"/>
              <a:gd name="T23" fmla="*/ 21265 h 129"/>
              <a:gd name="T24" fmla="*/ 16609 w 279"/>
              <a:gd name="T25" fmla="*/ 21265 h 129"/>
              <a:gd name="T26" fmla="*/ 10282 w 279"/>
              <a:gd name="T27" fmla="*/ 25203 h 129"/>
              <a:gd name="T28" fmla="*/ 3164 w 279"/>
              <a:gd name="T29" fmla="*/ 25203 h 129"/>
              <a:gd name="T30" fmla="*/ 0 w 279"/>
              <a:gd name="T31" fmla="*/ 6301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12" name="Freeform 208"/>
          <p:cNvSpPr>
            <a:spLocks/>
          </p:cNvSpPr>
          <p:nvPr/>
        </p:nvSpPr>
        <p:spPr bwMode="auto">
          <a:xfrm>
            <a:off x="4533913" y="2768204"/>
            <a:ext cx="9233" cy="39291"/>
          </a:xfrm>
          <a:custGeom>
            <a:avLst/>
            <a:gdLst>
              <a:gd name="T0" fmla="*/ 0 w 18"/>
              <a:gd name="T1" fmla="*/ 4030 h 65"/>
              <a:gd name="T2" fmla="*/ 0 w 18"/>
              <a:gd name="T3" fmla="*/ 4030 h 65"/>
              <a:gd name="T4" fmla="*/ 0 w 18"/>
              <a:gd name="T5" fmla="*/ 9672 h 65"/>
              <a:gd name="T6" fmla="*/ 2822 w 18"/>
              <a:gd name="T7" fmla="*/ 13701 h 65"/>
              <a:gd name="T8" fmla="*/ 2822 w 18"/>
              <a:gd name="T9" fmla="*/ 0 h 65"/>
              <a:gd name="T10" fmla="*/ 0 w 18"/>
              <a:gd name="T11" fmla="*/ 403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3" name="Freeform 209"/>
          <p:cNvSpPr>
            <a:spLocks/>
          </p:cNvSpPr>
          <p:nvPr/>
        </p:nvSpPr>
        <p:spPr bwMode="auto">
          <a:xfrm>
            <a:off x="4523525" y="2807496"/>
            <a:ext cx="30009" cy="46435"/>
          </a:xfrm>
          <a:custGeom>
            <a:avLst/>
            <a:gdLst>
              <a:gd name="T0" fmla="*/ 0 w 52"/>
              <a:gd name="T1" fmla="*/ 0 h 79"/>
              <a:gd name="T2" fmla="*/ 0 w 52"/>
              <a:gd name="T3" fmla="*/ 0 h 79"/>
              <a:gd name="T4" fmla="*/ 3969 w 52"/>
              <a:gd name="T5" fmla="*/ 12539 h 79"/>
              <a:gd name="T6" fmla="*/ 3969 w 52"/>
              <a:gd name="T7" fmla="*/ 14890 h 79"/>
              <a:gd name="T8" fmla="*/ 7144 w 52"/>
              <a:gd name="T9" fmla="*/ 12539 h 79"/>
              <a:gd name="T10" fmla="*/ 10319 w 52"/>
              <a:gd name="T11" fmla="*/ 3135 h 79"/>
              <a:gd name="T12" fmla="*/ 7144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4" name="Freeform 210"/>
          <p:cNvSpPr>
            <a:spLocks/>
          </p:cNvSpPr>
          <p:nvPr/>
        </p:nvSpPr>
        <p:spPr bwMode="auto">
          <a:xfrm>
            <a:off x="4593930" y="2864645"/>
            <a:ext cx="51938" cy="28575"/>
          </a:xfrm>
          <a:custGeom>
            <a:avLst/>
            <a:gdLst>
              <a:gd name="T0" fmla="*/ 0 w 88"/>
              <a:gd name="T1" fmla="*/ 0 h 48"/>
              <a:gd name="T2" fmla="*/ 0 w 88"/>
              <a:gd name="T3" fmla="*/ 0 h 48"/>
              <a:gd name="T4" fmla="*/ 0 w 88"/>
              <a:gd name="T5" fmla="*/ 2381 h 48"/>
              <a:gd name="T6" fmla="*/ 14612 w 88"/>
              <a:gd name="T7" fmla="*/ 9525 h 48"/>
              <a:gd name="T8" fmla="*/ 18671 w 88"/>
              <a:gd name="T9" fmla="*/ 0 h 48"/>
              <a:gd name="T10" fmla="*/ 11365 w 88"/>
              <a:gd name="T11" fmla="*/ 0 h 48"/>
              <a:gd name="T12" fmla="*/ 4059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a:moveTo>
                  <a:pt x="0" y="0"/>
                </a:moveTo>
                <a:lnTo>
                  <a:pt x="0" y="0"/>
                </a:lnTo>
                <a:lnTo>
                  <a:pt x="0" y="15"/>
                </a:lnTo>
                <a:lnTo>
                  <a:pt x="69" y="48"/>
                </a:lnTo>
                <a:lnTo>
                  <a:pt x="88" y="0"/>
                </a:lnTo>
                <a:lnTo>
                  <a:pt x="52" y="0"/>
                </a:lnTo>
                <a:lnTo>
                  <a:pt x="17" y="0"/>
                </a:lnTo>
                <a:lnTo>
                  <a:pt x="0"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5" name="Freeform 211"/>
          <p:cNvSpPr>
            <a:spLocks/>
          </p:cNvSpPr>
          <p:nvPr/>
        </p:nvSpPr>
        <p:spPr bwMode="auto">
          <a:xfrm>
            <a:off x="4734740" y="2864645"/>
            <a:ext cx="30009" cy="28575"/>
          </a:xfrm>
          <a:custGeom>
            <a:avLst/>
            <a:gdLst>
              <a:gd name="T0" fmla="*/ 0 w 52"/>
              <a:gd name="T1" fmla="*/ 2381 h 48"/>
              <a:gd name="T2" fmla="*/ 0 w 52"/>
              <a:gd name="T3" fmla="*/ 2381 h 48"/>
              <a:gd name="T4" fmla="*/ 3969 w 52"/>
              <a:gd name="T5" fmla="*/ 2381 h 48"/>
              <a:gd name="T6" fmla="*/ 3969 w 52"/>
              <a:gd name="T7" fmla="*/ 9525 h 48"/>
              <a:gd name="T8" fmla="*/ 7144 w 52"/>
              <a:gd name="T9" fmla="*/ 9525 h 48"/>
              <a:gd name="T10" fmla="*/ 10319 w 52"/>
              <a:gd name="T11" fmla="*/ 9525 h 48"/>
              <a:gd name="T12" fmla="*/ 7144 w 52"/>
              <a:gd name="T13" fmla="*/ 2381 h 48"/>
              <a:gd name="T14" fmla="*/ 10319 w 52"/>
              <a:gd name="T15" fmla="*/ 5556 h 48"/>
              <a:gd name="T16" fmla="*/ 10319 w 52"/>
              <a:gd name="T17" fmla="*/ 2381 h 48"/>
              <a:gd name="T18" fmla="*/ 3969 w 52"/>
              <a:gd name="T19" fmla="*/ 0 h 48"/>
              <a:gd name="T20" fmla="*/ 0 w 52"/>
              <a:gd name="T21" fmla="*/ 238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6" name="Freeform 212"/>
          <p:cNvSpPr>
            <a:spLocks/>
          </p:cNvSpPr>
          <p:nvPr/>
        </p:nvSpPr>
        <p:spPr bwMode="auto">
          <a:xfrm>
            <a:off x="4773982" y="2911079"/>
            <a:ext cx="40397" cy="10716"/>
          </a:xfrm>
          <a:custGeom>
            <a:avLst/>
            <a:gdLst>
              <a:gd name="T0" fmla="*/ 0 w 71"/>
              <a:gd name="T1" fmla="*/ 4202 h 17"/>
              <a:gd name="T2" fmla="*/ 0 w 71"/>
              <a:gd name="T3" fmla="*/ 4202 h 17"/>
              <a:gd name="T4" fmla="*/ 7043 w 71"/>
              <a:gd name="T5" fmla="*/ 4202 h 17"/>
              <a:gd name="T6" fmla="*/ 13304 w 71"/>
              <a:gd name="T7" fmla="*/ 4202 h 17"/>
              <a:gd name="T8" fmla="*/ 10174 w 71"/>
              <a:gd name="T9" fmla="*/ 4202 h 17"/>
              <a:gd name="T10" fmla="*/ 0 w 71"/>
              <a:gd name="T11" fmla="*/ 0 h 17"/>
              <a:gd name="T12" fmla="*/ 0 w 71"/>
              <a:gd name="T13" fmla="*/ 4202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a:moveTo>
                  <a:pt x="0" y="17"/>
                </a:moveTo>
                <a:lnTo>
                  <a:pt x="0" y="17"/>
                </a:lnTo>
                <a:lnTo>
                  <a:pt x="36" y="17"/>
                </a:lnTo>
                <a:lnTo>
                  <a:pt x="71" y="17"/>
                </a:lnTo>
                <a:lnTo>
                  <a:pt x="54" y="17"/>
                </a:lnTo>
                <a:lnTo>
                  <a:pt x="0" y="0"/>
                </a:lnTo>
                <a:lnTo>
                  <a:pt x="0"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7" name="Freeform 213"/>
          <p:cNvSpPr>
            <a:spLocks/>
          </p:cNvSpPr>
          <p:nvPr/>
        </p:nvSpPr>
        <p:spPr bwMode="auto">
          <a:xfrm>
            <a:off x="4904404" y="2911079"/>
            <a:ext cx="40397" cy="19050"/>
          </a:xfrm>
          <a:custGeom>
            <a:avLst/>
            <a:gdLst>
              <a:gd name="T0" fmla="*/ 0 w 70"/>
              <a:gd name="T1" fmla="*/ 3175 h 32"/>
              <a:gd name="T2" fmla="*/ 0 w 70"/>
              <a:gd name="T3" fmla="*/ 3175 h 32"/>
              <a:gd name="T4" fmla="*/ 3175 w 70"/>
              <a:gd name="T5" fmla="*/ 6350 h 32"/>
              <a:gd name="T6" fmla="*/ 7144 w 70"/>
              <a:gd name="T7" fmla="*/ 6350 h 32"/>
              <a:gd name="T8" fmla="*/ 10319 w 70"/>
              <a:gd name="T9" fmla="*/ 3175 h 32"/>
              <a:gd name="T10" fmla="*/ 14288 w 70"/>
              <a:gd name="T11" fmla="*/ 0 h 32"/>
              <a:gd name="T12" fmla="*/ 0 w 70"/>
              <a:gd name="T13" fmla="*/ 3175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a:moveTo>
                  <a:pt x="0" y="17"/>
                </a:moveTo>
                <a:lnTo>
                  <a:pt x="0" y="17"/>
                </a:lnTo>
                <a:lnTo>
                  <a:pt x="18" y="32"/>
                </a:lnTo>
                <a:lnTo>
                  <a:pt x="35" y="32"/>
                </a:lnTo>
                <a:lnTo>
                  <a:pt x="52" y="17"/>
                </a:lnTo>
                <a:lnTo>
                  <a:pt x="70" y="0"/>
                </a:lnTo>
                <a:lnTo>
                  <a:pt x="0"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8" name="Line 214"/>
          <p:cNvSpPr>
            <a:spLocks noChangeShapeType="1"/>
          </p:cNvSpPr>
          <p:nvPr/>
        </p:nvSpPr>
        <p:spPr bwMode="auto">
          <a:xfrm flipV="1">
            <a:off x="4840925" y="2896791"/>
            <a:ext cx="8080" cy="28575"/>
          </a:xfrm>
          <a:prstGeom prst="line">
            <a:avLst/>
          </a:pr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19" name="Freeform 215"/>
          <p:cNvSpPr>
            <a:spLocks/>
          </p:cNvSpPr>
          <p:nvPr/>
        </p:nvSpPr>
        <p:spPr bwMode="auto">
          <a:xfrm>
            <a:off x="5105231" y="2825354"/>
            <a:ext cx="19622" cy="19050"/>
          </a:xfrm>
          <a:custGeom>
            <a:avLst/>
            <a:gdLst>
              <a:gd name="T0" fmla="*/ 6169 w 35"/>
              <a:gd name="T1" fmla="*/ 6158 h 33"/>
              <a:gd name="T2" fmla="*/ 6169 w 35"/>
              <a:gd name="T3" fmla="*/ 6158 h 33"/>
              <a:gd name="T4" fmla="*/ 3084 w 35"/>
              <a:gd name="T5" fmla="*/ 6158 h 33"/>
              <a:gd name="T6" fmla="*/ 0 w 35"/>
              <a:gd name="T7" fmla="*/ 0 h 33"/>
              <a:gd name="T8" fmla="*/ 6169 w 35"/>
              <a:gd name="T9" fmla="*/ 3079 h 33"/>
              <a:gd name="T10" fmla="*/ 6169 w 35"/>
              <a:gd name="T11" fmla="*/ 6158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35" y="33"/>
                </a:lnTo>
                <a:lnTo>
                  <a:pt x="17" y="33"/>
                </a:lnTo>
                <a:lnTo>
                  <a:pt x="0" y="0"/>
                </a:lnTo>
                <a:lnTo>
                  <a:pt x="35" y="17"/>
                </a:lnTo>
                <a:lnTo>
                  <a:pt x="35" y="3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20" name="Freeform 216"/>
          <p:cNvSpPr>
            <a:spLocks/>
          </p:cNvSpPr>
          <p:nvPr/>
        </p:nvSpPr>
        <p:spPr bwMode="auto">
          <a:xfrm>
            <a:off x="4954033" y="2882504"/>
            <a:ext cx="120035" cy="85725"/>
          </a:xfrm>
          <a:custGeom>
            <a:avLst/>
            <a:gdLst>
              <a:gd name="T0" fmla="*/ 0 w 207"/>
              <a:gd name="T1" fmla="*/ 28575 h 144"/>
              <a:gd name="T2" fmla="*/ 0 w 207"/>
              <a:gd name="T3" fmla="*/ 28575 h 144"/>
              <a:gd name="T4" fmla="*/ 3988 w 207"/>
              <a:gd name="T5" fmla="*/ 25400 h 144"/>
              <a:gd name="T6" fmla="*/ 7178 w 207"/>
              <a:gd name="T7" fmla="*/ 19050 h 144"/>
              <a:gd name="T8" fmla="*/ 3988 w 207"/>
              <a:gd name="T9" fmla="*/ 15875 h 144"/>
              <a:gd name="T10" fmla="*/ 3988 w 207"/>
              <a:gd name="T11" fmla="*/ 6350 h 144"/>
              <a:gd name="T12" fmla="*/ 7178 w 207"/>
              <a:gd name="T13" fmla="*/ 6350 h 144"/>
              <a:gd name="T14" fmla="*/ 7178 w 207"/>
              <a:gd name="T15" fmla="*/ 3969 h 144"/>
              <a:gd name="T16" fmla="*/ 17547 w 207"/>
              <a:gd name="T17" fmla="*/ 0 h 144"/>
              <a:gd name="T18" fmla="*/ 20737 w 207"/>
              <a:gd name="T19" fmla="*/ 3969 h 144"/>
              <a:gd name="T20" fmla="*/ 31106 w 207"/>
              <a:gd name="T21" fmla="*/ 0 h 144"/>
              <a:gd name="T22" fmla="*/ 41474 w 207"/>
              <a:gd name="T23" fmla="*/ 0 h 144"/>
              <a:gd name="T24" fmla="*/ 35094 w 207"/>
              <a:gd name="T25" fmla="*/ 3969 h 144"/>
              <a:gd name="T26" fmla="*/ 31106 w 207"/>
              <a:gd name="T27" fmla="*/ 15875 h 144"/>
              <a:gd name="T28" fmla="*/ 20737 w 207"/>
              <a:gd name="T29" fmla="*/ 22225 h 144"/>
              <a:gd name="T30" fmla="*/ 17547 w 207"/>
              <a:gd name="T31" fmla="*/ 22225 h 144"/>
              <a:gd name="T32" fmla="*/ 7178 w 207"/>
              <a:gd name="T33" fmla="*/ 28575 h 144"/>
              <a:gd name="T34" fmla="*/ 0 w 207"/>
              <a:gd name="T35" fmla="*/ 285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21" name="Freeform 217"/>
          <p:cNvSpPr>
            <a:spLocks/>
          </p:cNvSpPr>
          <p:nvPr/>
        </p:nvSpPr>
        <p:spPr bwMode="auto">
          <a:xfrm>
            <a:off x="4934413" y="2958704"/>
            <a:ext cx="30009" cy="66675"/>
          </a:xfrm>
          <a:custGeom>
            <a:avLst/>
            <a:gdLst>
              <a:gd name="T0" fmla="*/ 7144 w 52"/>
              <a:gd name="T1" fmla="*/ 3175 h 112"/>
              <a:gd name="T2" fmla="*/ 7144 w 52"/>
              <a:gd name="T3" fmla="*/ 3175 h 112"/>
              <a:gd name="T4" fmla="*/ 7144 w 52"/>
              <a:gd name="T5" fmla="*/ 7144 h 112"/>
              <a:gd name="T6" fmla="*/ 7144 w 52"/>
              <a:gd name="T7" fmla="*/ 12700 h 112"/>
              <a:gd name="T8" fmla="*/ 3969 w 52"/>
              <a:gd name="T9" fmla="*/ 22225 h 112"/>
              <a:gd name="T10" fmla="*/ 0 w 52"/>
              <a:gd name="T11" fmla="*/ 9525 h 112"/>
              <a:gd name="T12" fmla="*/ 3969 w 52"/>
              <a:gd name="T13" fmla="*/ 7144 h 112"/>
              <a:gd name="T14" fmla="*/ 7144 w 52"/>
              <a:gd name="T15" fmla="*/ 0 h 112"/>
              <a:gd name="T16" fmla="*/ 10319 w 52"/>
              <a:gd name="T17" fmla="*/ 0 h 112"/>
              <a:gd name="T18" fmla="*/ 7144 w 52"/>
              <a:gd name="T19" fmla="*/ 317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22" name="Freeform 218"/>
          <p:cNvSpPr>
            <a:spLocks/>
          </p:cNvSpPr>
          <p:nvPr/>
        </p:nvSpPr>
        <p:spPr bwMode="auto">
          <a:xfrm>
            <a:off x="5014051" y="2872979"/>
            <a:ext cx="150044" cy="152400"/>
          </a:xfrm>
          <a:custGeom>
            <a:avLst/>
            <a:gdLst>
              <a:gd name="T0" fmla="*/ 31076 w 259"/>
              <a:gd name="T1" fmla="*/ 3175 h 256"/>
              <a:gd name="T2" fmla="*/ 31076 w 259"/>
              <a:gd name="T3" fmla="*/ 3175 h 256"/>
              <a:gd name="T4" fmla="*/ 34263 w 259"/>
              <a:gd name="T5" fmla="*/ 9525 h 256"/>
              <a:gd name="T6" fmla="*/ 38247 w 259"/>
              <a:gd name="T7" fmla="*/ 9525 h 256"/>
              <a:gd name="T8" fmla="*/ 38247 w 259"/>
              <a:gd name="T9" fmla="*/ 15875 h 256"/>
              <a:gd name="T10" fmla="*/ 34263 w 259"/>
              <a:gd name="T11" fmla="*/ 22225 h 256"/>
              <a:gd name="T12" fmla="*/ 38247 w 259"/>
              <a:gd name="T13" fmla="*/ 28575 h 256"/>
              <a:gd name="T14" fmla="*/ 44622 w 259"/>
              <a:gd name="T15" fmla="*/ 31750 h 256"/>
              <a:gd name="T16" fmla="*/ 48606 w 259"/>
              <a:gd name="T17" fmla="*/ 41275 h 256"/>
              <a:gd name="T18" fmla="*/ 51793 w 259"/>
              <a:gd name="T19" fmla="*/ 44450 h 256"/>
              <a:gd name="T20" fmla="*/ 51793 w 259"/>
              <a:gd name="T21" fmla="*/ 47625 h 256"/>
              <a:gd name="T22" fmla="*/ 44622 w 259"/>
              <a:gd name="T23" fmla="*/ 47625 h 256"/>
              <a:gd name="T24" fmla="*/ 41434 w 259"/>
              <a:gd name="T25" fmla="*/ 50800 h 256"/>
              <a:gd name="T26" fmla="*/ 34263 w 259"/>
              <a:gd name="T27" fmla="*/ 47625 h 256"/>
              <a:gd name="T28" fmla="*/ 31076 w 259"/>
              <a:gd name="T29" fmla="*/ 50800 h 256"/>
              <a:gd name="T30" fmla="*/ 23904 w 259"/>
              <a:gd name="T31" fmla="*/ 47625 h 256"/>
              <a:gd name="T32" fmla="*/ 23904 w 259"/>
              <a:gd name="T33" fmla="*/ 44450 h 256"/>
              <a:gd name="T34" fmla="*/ 20717 w 259"/>
              <a:gd name="T35" fmla="*/ 41275 h 256"/>
              <a:gd name="T36" fmla="*/ 10359 w 259"/>
              <a:gd name="T37" fmla="*/ 34925 h 256"/>
              <a:gd name="T38" fmla="*/ 0 w 259"/>
              <a:gd name="T39" fmla="*/ 31750 h 256"/>
              <a:gd name="T40" fmla="*/ 0 w 259"/>
              <a:gd name="T41" fmla="*/ 25400 h 256"/>
              <a:gd name="T42" fmla="*/ 10359 w 259"/>
              <a:gd name="T43" fmla="*/ 19050 h 256"/>
              <a:gd name="T44" fmla="*/ 14343 w 259"/>
              <a:gd name="T45" fmla="*/ 6350 h 256"/>
              <a:gd name="T46" fmla="*/ 20717 w 259"/>
              <a:gd name="T47" fmla="*/ 3175 h 256"/>
              <a:gd name="T48" fmla="*/ 20717 w 259"/>
              <a:gd name="T49" fmla="*/ 0 h 256"/>
              <a:gd name="T50" fmla="*/ 31076 w 259"/>
              <a:gd name="T51" fmla="*/ 3175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23" name="Freeform 219"/>
          <p:cNvSpPr>
            <a:spLocks/>
          </p:cNvSpPr>
          <p:nvPr/>
        </p:nvSpPr>
        <p:spPr bwMode="auto">
          <a:xfrm>
            <a:off x="4954034" y="2930129"/>
            <a:ext cx="21930" cy="28575"/>
          </a:xfrm>
          <a:custGeom>
            <a:avLst/>
            <a:gdLst>
              <a:gd name="T0" fmla="*/ 4189 w 36"/>
              <a:gd name="T1" fmla="*/ 9525 h 48"/>
              <a:gd name="T2" fmla="*/ 4189 w 36"/>
              <a:gd name="T3" fmla="*/ 9525 h 48"/>
              <a:gd name="T4" fmla="*/ 0 w 36"/>
              <a:gd name="T5" fmla="*/ 9525 h 48"/>
              <a:gd name="T6" fmla="*/ 4189 w 36"/>
              <a:gd name="T7" fmla="*/ 0 h 48"/>
              <a:gd name="T8" fmla="*/ 8379 w 36"/>
              <a:gd name="T9" fmla="*/ 3175 h 48"/>
              <a:gd name="T10" fmla="*/ 4189 w 36"/>
              <a:gd name="T11" fmla="*/ 9525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a:moveTo>
                  <a:pt x="17" y="48"/>
                </a:moveTo>
                <a:lnTo>
                  <a:pt x="17" y="48"/>
                </a:lnTo>
                <a:lnTo>
                  <a:pt x="0" y="48"/>
                </a:lnTo>
                <a:lnTo>
                  <a:pt x="17" y="0"/>
                </a:lnTo>
                <a:lnTo>
                  <a:pt x="36" y="16"/>
                </a:lnTo>
                <a:lnTo>
                  <a:pt x="17" y="48"/>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24" name="Freeform 220"/>
          <p:cNvSpPr>
            <a:spLocks/>
          </p:cNvSpPr>
          <p:nvPr/>
        </p:nvSpPr>
        <p:spPr bwMode="auto">
          <a:xfrm>
            <a:off x="5134086" y="3015854"/>
            <a:ext cx="30009" cy="19050"/>
          </a:xfrm>
          <a:custGeom>
            <a:avLst/>
            <a:gdLst>
              <a:gd name="T0" fmla="*/ 0 w 52"/>
              <a:gd name="T1" fmla="*/ 3079 h 33"/>
              <a:gd name="T2" fmla="*/ 0 w 52"/>
              <a:gd name="T3" fmla="*/ 3079 h 33"/>
              <a:gd name="T4" fmla="*/ 3969 w 52"/>
              <a:gd name="T5" fmla="*/ 0 h 33"/>
              <a:gd name="T6" fmla="*/ 10319 w 52"/>
              <a:gd name="T7" fmla="*/ 0 h 33"/>
              <a:gd name="T8" fmla="*/ 7144 w 52"/>
              <a:gd name="T9" fmla="*/ 3079 h 33"/>
              <a:gd name="T10" fmla="*/ 10319 w 52"/>
              <a:gd name="T11" fmla="*/ 6158 h 33"/>
              <a:gd name="T12" fmla="*/ 0 w 52"/>
              <a:gd name="T13" fmla="*/ 3079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16"/>
                </a:moveTo>
                <a:lnTo>
                  <a:pt x="0" y="16"/>
                </a:lnTo>
                <a:lnTo>
                  <a:pt x="17" y="0"/>
                </a:lnTo>
                <a:lnTo>
                  <a:pt x="52" y="0"/>
                </a:lnTo>
                <a:lnTo>
                  <a:pt x="34" y="16"/>
                </a:lnTo>
                <a:lnTo>
                  <a:pt x="52" y="33"/>
                </a:lnTo>
                <a:lnTo>
                  <a:pt x="0" y="16"/>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25" name="Freeform 221"/>
          <p:cNvSpPr>
            <a:spLocks/>
          </p:cNvSpPr>
          <p:nvPr/>
        </p:nvSpPr>
        <p:spPr bwMode="auto">
          <a:xfrm>
            <a:off x="4767057" y="2453879"/>
            <a:ext cx="150044" cy="125016"/>
          </a:xfrm>
          <a:custGeom>
            <a:avLst/>
            <a:gdLst>
              <a:gd name="T0" fmla="*/ 48606 w 259"/>
              <a:gd name="T1" fmla="*/ 35890 h 209"/>
              <a:gd name="T2" fmla="*/ 48606 w 259"/>
              <a:gd name="T3" fmla="*/ 35890 h 209"/>
              <a:gd name="T4" fmla="*/ 44622 w 259"/>
              <a:gd name="T5" fmla="*/ 28712 h 209"/>
              <a:gd name="T6" fmla="*/ 44622 w 259"/>
              <a:gd name="T7" fmla="*/ 26319 h 209"/>
              <a:gd name="T8" fmla="*/ 48606 w 259"/>
              <a:gd name="T9" fmla="*/ 28712 h 209"/>
              <a:gd name="T10" fmla="*/ 51793 w 259"/>
              <a:gd name="T11" fmla="*/ 23129 h 209"/>
              <a:gd name="T12" fmla="*/ 48606 w 259"/>
              <a:gd name="T13" fmla="*/ 23129 h 209"/>
              <a:gd name="T14" fmla="*/ 41434 w 259"/>
              <a:gd name="T15" fmla="*/ 13558 h 209"/>
              <a:gd name="T16" fmla="*/ 41434 w 259"/>
              <a:gd name="T17" fmla="*/ 7178 h 209"/>
              <a:gd name="T18" fmla="*/ 38247 w 259"/>
              <a:gd name="T19" fmla="*/ 3988 h 209"/>
              <a:gd name="T20" fmla="*/ 27889 w 259"/>
              <a:gd name="T21" fmla="*/ 0 h 209"/>
              <a:gd name="T22" fmla="*/ 20717 w 259"/>
              <a:gd name="T23" fmla="*/ 7178 h 209"/>
              <a:gd name="T24" fmla="*/ 20717 w 259"/>
              <a:gd name="T25" fmla="*/ 9571 h 209"/>
              <a:gd name="T26" fmla="*/ 14343 w 259"/>
              <a:gd name="T27" fmla="*/ 13558 h 209"/>
              <a:gd name="T28" fmla="*/ 14343 w 259"/>
              <a:gd name="T29" fmla="*/ 19141 h 209"/>
              <a:gd name="T30" fmla="*/ 10359 w 259"/>
              <a:gd name="T31" fmla="*/ 19141 h 209"/>
              <a:gd name="T32" fmla="*/ 3984 w 259"/>
              <a:gd name="T33" fmla="*/ 23129 h 209"/>
              <a:gd name="T34" fmla="*/ 0 w 259"/>
              <a:gd name="T35" fmla="*/ 23129 h 209"/>
              <a:gd name="T36" fmla="*/ 3984 w 259"/>
              <a:gd name="T37" fmla="*/ 28712 h 209"/>
              <a:gd name="T38" fmla="*/ 0 w 259"/>
              <a:gd name="T39" fmla="*/ 35890 h 209"/>
              <a:gd name="T40" fmla="*/ 0 w 259"/>
              <a:gd name="T41" fmla="*/ 42270 h 209"/>
              <a:gd name="T42" fmla="*/ 7171 w 259"/>
              <a:gd name="T43" fmla="*/ 38282 h 209"/>
              <a:gd name="T44" fmla="*/ 14343 w 259"/>
              <a:gd name="T45" fmla="*/ 38282 h 209"/>
              <a:gd name="T46" fmla="*/ 24701 w 259"/>
              <a:gd name="T47" fmla="*/ 42270 h 209"/>
              <a:gd name="T48" fmla="*/ 27889 w 259"/>
              <a:gd name="T49" fmla="*/ 42270 h 209"/>
              <a:gd name="T50" fmla="*/ 31076 w 259"/>
              <a:gd name="T51" fmla="*/ 42270 h 209"/>
              <a:gd name="T52" fmla="*/ 34263 w 259"/>
              <a:gd name="T53" fmla="*/ 42270 h 209"/>
              <a:gd name="T54" fmla="*/ 41434 w 259"/>
              <a:gd name="T55" fmla="*/ 42270 h 209"/>
              <a:gd name="T56" fmla="*/ 44622 w 259"/>
              <a:gd name="T57" fmla="*/ 35890 h 209"/>
              <a:gd name="T58" fmla="*/ 48606 w 259"/>
              <a:gd name="T59" fmla="*/ 35890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26" name="Freeform 222"/>
          <p:cNvSpPr>
            <a:spLocks/>
          </p:cNvSpPr>
          <p:nvPr/>
        </p:nvSpPr>
        <p:spPr bwMode="auto">
          <a:xfrm>
            <a:off x="4745127" y="2558654"/>
            <a:ext cx="290854" cy="180975"/>
          </a:xfrm>
          <a:custGeom>
            <a:avLst/>
            <a:gdLst>
              <a:gd name="T0" fmla="*/ 42152 w 503"/>
              <a:gd name="T1" fmla="*/ 54153 h 303"/>
              <a:gd name="T2" fmla="*/ 42152 w 503"/>
              <a:gd name="T3" fmla="*/ 54153 h 303"/>
              <a:gd name="T4" fmla="*/ 34994 w 503"/>
              <a:gd name="T5" fmla="*/ 54153 h 303"/>
              <a:gd name="T6" fmla="*/ 34994 w 503"/>
              <a:gd name="T7" fmla="*/ 50968 h 303"/>
              <a:gd name="T8" fmla="*/ 38176 w 503"/>
              <a:gd name="T9" fmla="*/ 44597 h 303"/>
              <a:gd name="T10" fmla="*/ 45334 w 503"/>
              <a:gd name="T11" fmla="*/ 44597 h 303"/>
              <a:gd name="T12" fmla="*/ 45334 w 503"/>
              <a:gd name="T13" fmla="*/ 41411 h 303"/>
              <a:gd name="T14" fmla="*/ 42152 w 503"/>
              <a:gd name="T15" fmla="*/ 35040 h 303"/>
              <a:gd name="T16" fmla="*/ 42152 w 503"/>
              <a:gd name="T17" fmla="*/ 31855 h 303"/>
              <a:gd name="T18" fmla="*/ 31018 w 503"/>
              <a:gd name="T19" fmla="*/ 28669 h 303"/>
              <a:gd name="T20" fmla="*/ 24655 w 503"/>
              <a:gd name="T21" fmla="*/ 31855 h 303"/>
              <a:gd name="T22" fmla="*/ 17497 w 503"/>
              <a:gd name="T23" fmla="*/ 35040 h 303"/>
              <a:gd name="T24" fmla="*/ 14316 w 503"/>
              <a:gd name="T25" fmla="*/ 35040 h 303"/>
              <a:gd name="T26" fmla="*/ 3977 w 503"/>
              <a:gd name="T27" fmla="*/ 35040 h 303"/>
              <a:gd name="T28" fmla="*/ 0 w 503"/>
              <a:gd name="T29" fmla="*/ 31855 h 303"/>
              <a:gd name="T30" fmla="*/ 3977 w 503"/>
              <a:gd name="T31" fmla="*/ 25484 h 303"/>
              <a:gd name="T32" fmla="*/ 7158 w 503"/>
              <a:gd name="T33" fmla="*/ 19113 h 303"/>
              <a:gd name="T34" fmla="*/ 10339 w 503"/>
              <a:gd name="T35" fmla="*/ 15927 h 303"/>
              <a:gd name="T36" fmla="*/ 7158 w 503"/>
              <a:gd name="T37" fmla="*/ 6371 h 303"/>
              <a:gd name="T38" fmla="*/ 14316 w 503"/>
              <a:gd name="T39" fmla="*/ 3185 h 303"/>
              <a:gd name="T40" fmla="*/ 20679 w 503"/>
              <a:gd name="T41" fmla="*/ 3185 h 303"/>
              <a:gd name="T42" fmla="*/ 31018 w 503"/>
              <a:gd name="T43" fmla="*/ 6371 h 303"/>
              <a:gd name="T44" fmla="*/ 34994 w 503"/>
              <a:gd name="T45" fmla="*/ 6371 h 303"/>
              <a:gd name="T46" fmla="*/ 38176 w 503"/>
              <a:gd name="T47" fmla="*/ 6371 h 303"/>
              <a:gd name="T48" fmla="*/ 42152 w 503"/>
              <a:gd name="T49" fmla="*/ 6371 h 303"/>
              <a:gd name="T50" fmla="*/ 48515 w 503"/>
              <a:gd name="T51" fmla="*/ 6371 h 303"/>
              <a:gd name="T52" fmla="*/ 52492 w 503"/>
              <a:gd name="T53" fmla="*/ 0 h 303"/>
              <a:gd name="T54" fmla="*/ 55673 w 503"/>
              <a:gd name="T55" fmla="*/ 0 h 303"/>
              <a:gd name="T56" fmla="*/ 66012 w 503"/>
              <a:gd name="T57" fmla="*/ 0 h 303"/>
              <a:gd name="T58" fmla="*/ 69194 w 503"/>
              <a:gd name="T59" fmla="*/ 3185 h 303"/>
              <a:gd name="T60" fmla="*/ 66012 w 503"/>
              <a:gd name="T61" fmla="*/ 3185 h 303"/>
              <a:gd name="T62" fmla="*/ 69194 w 503"/>
              <a:gd name="T63" fmla="*/ 6371 h 303"/>
              <a:gd name="T64" fmla="*/ 73170 w 503"/>
              <a:gd name="T65" fmla="*/ 6371 h 303"/>
              <a:gd name="T66" fmla="*/ 76351 w 503"/>
              <a:gd name="T67" fmla="*/ 12742 h 303"/>
              <a:gd name="T68" fmla="*/ 79533 w 503"/>
              <a:gd name="T69" fmla="*/ 15927 h 303"/>
              <a:gd name="T70" fmla="*/ 83509 w 503"/>
              <a:gd name="T71" fmla="*/ 12742 h 303"/>
              <a:gd name="T72" fmla="*/ 100211 w 503"/>
              <a:gd name="T73" fmla="*/ 22298 h 303"/>
              <a:gd name="T74" fmla="*/ 97030 w 503"/>
              <a:gd name="T75" fmla="*/ 35040 h 303"/>
              <a:gd name="T76" fmla="*/ 93053 w 503"/>
              <a:gd name="T77" fmla="*/ 31855 h 303"/>
              <a:gd name="T78" fmla="*/ 89872 w 503"/>
              <a:gd name="T79" fmla="*/ 35040 h 303"/>
              <a:gd name="T80" fmla="*/ 89872 w 503"/>
              <a:gd name="T81" fmla="*/ 41411 h 303"/>
              <a:gd name="T82" fmla="*/ 86691 w 503"/>
              <a:gd name="T83" fmla="*/ 41411 h 303"/>
              <a:gd name="T84" fmla="*/ 69194 w 503"/>
              <a:gd name="T85" fmla="*/ 50968 h 303"/>
              <a:gd name="T86" fmla="*/ 76351 w 503"/>
              <a:gd name="T87" fmla="*/ 54153 h 303"/>
              <a:gd name="T88" fmla="*/ 79533 w 503"/>
              <a:gd name="T89" fmla="*/ 54153 h 303"/>
              <a:gd name="T90" fmla="*/ 76351 w 503"/>
              <a:gd name="T91" fmla="*/ 54153 h 303"/>
              <a:gd name="T92" fmla="*/ 66012 w 503"/>
              <a:gd name="T93" fmla="*/ 60524 h 303"/>
              <a:gd name="T94" fmla="*/ 62831 w 503"/>
              <a:gd name="T95" fmla="*/ 60524 h 303"/>
              <a:gd name="T96" fmla="*/ 62831 w 503"/>
              <a:gd name="T97" fmla="*/ 57339 h 303"/>
              <a:gd name="T98" fmla="*/ 58854 w 503"/>
              <a:gd name="T99" fmla="*/ 54153 h 303"/>
              <a:gd name="T100" fmla="*/ 66012 w 503"/>
              <a:gd name="T101" fmla="*/ 50968 h 303"/>
              <a:gd name="T102" fmla="*/ 55673 w 503"/>
              <a:gd name="T103" fmla="*/ 47782 h 303"/>
              <a:gd name="T104" fmla="*/ 55673 w 503"/>
              <a:gd name="T105" fmla="*/ 44597 h 303"/>
              <a:gd name="T106" fmla="*/ 48515 w 503"/>
              <a:gd name="T107" fmla="*/ 44597 h 303"/>
              <a:gd name="T108" fmla="*/ 45334 w 503"/>
              <a:gd name="T109" fmla="*/ 50968 h 303"/>
              <a:gd name="T110" fmla="*/ 42152 w 503"/>
              <a:gd name="T111" fmla="*/ 50968 h 303"/>
              <a:gd name="T112" fmla="*/ 42152 w 503"/>
              <a:gd name="T113" fmla="*/ 54153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303">
                <a:moveTo>
                  <a:pt x="209" y="272"/>
                </a:moveTo>
                <a:lnTo>
                  <a:pt x="209" y="272"/>
                </a:lnTo>
                <a:lnTo>
                  <a:pt x="173" y="272"/>
                </a:lnTo>
                <a:lnTo>
                  <a:pt x="173" y="255"/>
                </a:lnTo>
                <a:lnTo>
                  <a:pt x="192" y="224"/>
                </a:lnTo>
                <a:lnTo>
                  <a:pt x="227" y="224"/>
                </a:lnTo>
                <a:lnTo>
                  <a:pt x="227" y="207"/>
                </a:lnTo>
                <a:lnTo>
                  <a:pt x="209" y="176"/>
                </a:lnTo>
                <a:lnTo>
                  <a:pt x="209" y="159"/>
                </a:lnTo>
                <a:lnTo>
                  <a:pt x="156" y="144"/>
                </a:lnTo>
                <a:lnTo>
                  <a:pt x="121" y="159"/>
                </a:lnTo>
                <a:lnTo>
                  <a:pt x="86" y="176"/>
                </a:lnTo>
                <a:lnTo>
                  <a:pt x="69" y="176"/>
                </a:lnTo>
                <a:lnTo>
                  <a:pt x="17" y="176"/>
                </a:lnTo>
                <a:lnTo>
                  <a:pt x="0" y="159"/>
                </a:lnTo>
                <a:lnTo>
                  <a:pt x="17" y="128"/>
                </a:lnTo>
                <a:lnTo>
                  <a:pt x="35" y="96"/>
                </a:lnTo>
                <a:lnTo>
                  <a:pt x="52" y="80"/>
                </a:lnTo>
                <a:lnTo>
                  <a:pt x="35" y="32"/>
                </a:lnTo>
                <a:lnTo>
                  <a:pt x="69" y="15"/>
                </a:lnTo>
                <a:lnTo>
                  <a:pt x="104" y="15"/>
                </a:lnTo>
                <a:lnTo>
                  <a:pt x="156" y="32"/>
                </a:lnTo>
                <a:lnTo>
                  <a:pt x="173" y="32"/>
                </a:lnTo>
                <a:lnTo>
                  <a:pt x="192" y="32"/>
                </a:lnTo>
                <a:lnTo>
                  <a:pt x="209" y="32"/>
                </a:lnTo>
                <a:lnTo>
                  <a:pt x="244" y="32"/>
                </a:lnTo>
                <a:lnTo>
                  <a:pt x="261" y="0"/>
                </a:lnTo>
                <a:lnTo>
                  <a:pt x="278" y="0"/>
                </a:lnTo>
                <a:lnTo>
                  <a:pt x="330" y="0"/>
                </a:lnTo>
                <a:lnTo>
                  <a:pt x="348" y="15"/>
                </a:lnTo>
                <a:lnTo>
                  <a:pt x="330" y="15"/>
                </a:lnTo>
                <a:lnTo>
                  <a:pt x="348" y="32"/>
                </a:lnTo>
                <a:lnTo>
                  <a:pt x="365" y="32"/>
                </a:lnTo>
                <a:lnTo>
                  <a:pt x="382" y="63"/>
                </a:lnTo>
                <a:lnTo>
                  <a:pt x="399" y="80"/>
                </a:lnTo>
                <a:lnTo>
                  <a:pt x="417" y="63"/>
                </a:lnTo>
                <a:lnTo>
                  <a:pt x="503" y="111"/>
                </a:lnTo>
                <a:lnTo>
                  <a:pt x="486" y="176"/>
                </a:lnTo>
                <a:lnTo>
                  <a:pt x="468" y="159"/>
                </a:lnTo>
                <a:lnTo>
                  <a:pt x="451" y="176"/>
                </a:lnTo>
                <a:lnTo>
                  <a:pt x="451" y="207"/>
                </a:lnTo>
                <a:lnTo>
                  <a:pt x="434" y="207"/>
                </a:lnTo>
                <a:lnTo>
                  <a:pt x="348" y="255"/>
                </a:lnTo>
                <a:lnTo>
                  <a:pt x="382" y="272"/>
                </a:lnTo>
                <a:lnTo>
                  <a:pt x="399" y="272"/>
                </a:lnTo>
                <a:lnTo>
                  <a:pt x="382" y="272"/>
                </a:lnTo>
                <a:lnTo>
                  <a:pt x="330" y="303"/>
                </a:lnTo>
                <a:lnTo>
                  <a:pt x="313" y="303"/>
                </a:lnTo>
                <a:lnTo>
                  <a:pt x="313" y="288"/>
                </a:lnTo>
                <a:lnTo>
                  <a:pt x="296" y="272"/>
                </a:lnTo>
                <a:lnTo>
                  <a:pt x="330" y="255"/>
                </a:lnTo>
                <a:lnTo>
                  <a:pt x="278" y="240"/>
                </a:lnTo>
                <a:lnTo>
                  <a:pt x="278" y="224"/>
                </a:lnTo>
                <a:lnTo>
                  <a:pt x="244" y="224"/>
                </a:lnTo>
                <a:lnTo>
                  <a:pt x="227" y="255"/>
                </a:lnTo>
                <a:lnTo>
                  <a:pt x="209" y="255"/>
                </a:lnTo>
                <a:lnTo>
                  <a:pt x="209" y="272"/>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27" name="Freeform 223"/>
          <p:cNvSpPr>
            <a:spLocks/>
          </p:cNvSpPr>
          <p:nvPr/>
        </p:nvSpPr>
        <p:spPr bwMode="auto">
          <a:xfrm>
            <a:off x="4738202" y="2407446"/>
            <a:ext cx="109648" cy="65485"/>
          </a:xfrm>
          <a:custGeom>
            <a:avLst/>
            <a:gdLst>
              <a:gd name="T0" fmla="*/ 17463 w 190"/>
              <a:gd name="T1" fmla="*/ 0 h 111"/>
              <a:gd name="T2" fmla="*/ 17463 w 190"/>
              <a:gd name="T3" fmla="*/ 0 h 111"/>
              <a:gd name="T4" fmla="*/ 17463 w 190"/>
              <a:gd name="T5" fmla="*/ 9439 h 111"/>
              <a:gd name="T6" fmla="*/ 14288 w 190"/>
              <a:gd name="T7" fmla="*/ 9439 h 111"/>
              <a:gd name="T8" fmla="*/ 10319 w 190"/>
              <a:gd name="T9" fmla="*/ 9439 h 111"/>
              <a:gd name="T10" fmla="*/ 7144 w 190"/>
              <a:gd name="T11" fmla="*/ 2360 h 111"/>
              <a:gd name="T12" fmla="*/ 3969 w 190"/>
              <a:gd name="T13" fmla="*/ 5506 h 111"/>
              <a:gd name="T14" fmla="*/ 0 w 190"/>
              <a:gd name="T15" fmla="*/ 11799 h 111"/>
              <a:gd name="T16" fmla="*/ 0 w 190"/>
              <a:gd name="T17" fmla="*/ 18878 h 111"/>
              <a:gd name="T18" fmla="*/ 3969 w 190"/>
              <a:gd name="T19" fmla="*/ 14945 h 111"/>
              <a:gd name="T20" fmla="*/ 17463 w 190"/>
              <a:gd name="T21" fmla="*/ 14945 h 111"/>
              <a:gd name="T22" fmla="*/ 19844 w 190"/>
              <a:gd name="T23" fmla="*/ 14945 h 111"/>
              <a:gd name="T24" fmla="*/ 30956 w 190"/>
              <a:gd name="T25" fmla="*/ 21238 h 111"/>
              <a:gd name="T26" fmla="*/ 38100 w 190"/>
              <a:gd name="T27" fmla="*/ 14945 h 111"/>
              <a:gd name="T28" fmla="*/ 34925 w 190"/>
              <a:gd name="T29" fmla="*/ 9439 h 111"/>
              <a:gd name="T30" fmla="*/ 34925 w 190"/>
              <a:gd name="T31" fmla="*/ 5506 h 111"/>
              <a:gd name="T32" fmla="*/ 34925 w 190"/>
              <a:gd name="T33" fmla="*/ 2360 h 111"/>
              <a:gd name="T34" fmla="*/ 27781 w 190"/>
              <a:gd name="T35" fmla="*/ 2360 h 111"/>
              <a:gd name="T36" fmla="*/ 19844 w 190"/>
              <a:gd name="T37" fmla="*/ 0 h 111"/>
              <a:gd name="T38" fmla="*/ 17463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28" name="Freeform 224"/>
          <p:cNvSpPr>
            <a:spLocks/>
          </p:cNvSpPr>
          <p:nvPr/>
        </p:nvSpPr>
        <p:spPr bwMode="auto">
          <a:xfrm>
            <a:off x="4737049" y="2453879"/>
            <a:ext cx="90026" cy="67866"/>
          </a:xfrm>
          <a:custGeom>
            <a:avLst/>
            <a:gdLst>
              <a:gd name="T0" fmla="*/ 0 w 155"/>
              <a:gd name="T1" fmla="*/ 9609 h 113"/>
              <a:gd name="T2" fmla="*/ 0 w 155"/>
              <a:gd name="T3" fmla="*/ 9609 h 113"/>
              <a:gd name="T4" fmla="*/ 0 w 155"/>
              <a:gd name="T5" fmla="*/ 7207 h 113"/>
              <a:gd name="T6" fmla="*/ 0 w 155"/>
              <a:gd name="T7" fmla="*/ 4004 h 113"/>
              <a:gd name="T8" fmla="*/ 3994 w 155"/>
              <a:gd name="T9" fmla="*/ 0 h 113"/>
              <a:gd name="T10" fmla="*/ 17575 w 155"/>
              <a:gd name="T11" fmla="*/ 0 h 113"/>
              <a:gd name="T12" fmla="*/ 20771 w 155"/>
              <a:gd name="T13" fmla="*/ 0 h 113"/>
              <a:gd name="T14" fmla="*/ 31156 w 155"/>
              <a:gd name="T15" fmla="*/ 7207 h 113"/>
              <a:gd name="T16" fmla="*/ 31156 w 155"/>
              <a:gd name="T17" fmla="*/ 9609 h 113"/>
              <a:gd name="T18" fmla="*/ 24765 w 155"/>
              <a:gd name="T19" fmla="*/ 13613 h 113"/>
              <a:gd name="T20" fmla="*/ 24765 w 155"/>
              <a:gd name="T21" fmla="*/ 19219 h 113"/>
              <a:gd name="T22" fmla="*/ 20771 w 155"/>
              <a:gd name="T23" fmla="*/ 19219 h 113"/>
              <a:gd name="T24" fmla="*/ 14380 w 155"/>
              <a:gd name="T25" fmla="*/ 23223 h 113"/>
              <a:gd name="T26" fmla="*/ 10385 w 155"/>
              <a:gd name="T27" fmla="*/ 23223 h 113"/>
              <a:gd name="T28" fmla="*/ 7190 w 155"/>
              <a:gd name="T29" fmla="*/ 19219 h 113"/>
              <a:gd name="T30" fmla="*/ 7190 w 155"/>
              <a:gd name="T31" fmla="*/ 9609 h 113"/>
              <a:gd name="T32" fmla="*/ 0 w 155"/>
              <a:gd name="T33" fmla="*/ 9609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29" name="Freeform 225"/>
          <p:cNvSpPr>
            <a:spLocks/>
          </p:cNvSpPr>
          <p:nvPr/>
        </p:nvSpPr>
        <p:spPr bwMode="auto">
          <a:xfrm>
            <a:off x="4778599" y="2368154"/>
            <a:ext cx="69251" cy="47625"/>
          </a:xfrm>
          <a:custGeom>
            <a:avLst/>
            <a:gdLst>
              <a:gd name="T0" fmla="*/ 3149 w 121"/>
              <a:gd name="T1" fmla="*/ 12543 h 81"/>
              <a:gd name="T2" fmla="*/ 3149 w 121"/>
              <a:gd name="T3" fmla="*/ 12543 h 81"/>
              <a:gd name="T4" fmla="*/ 0 w 121"/>
              <a:gd name="T5" fmla="*/ 9407 h 81"/>
              <a:gd name="T6" fmla="*/ 0 w 121"/>
              <a:gd name="T7" fmla="*/ 3136 h 81"/>
              <a:gd name="T8" fmla="*/ 3149 w 121"/>
              <a:gd name="T9" fmla="*/ 0 h 81"/>
              <a:gd name="T10" fmla="*/ 10233 w 121"/>
              <a:gd name="T11" fmla="*/ 0 h 81"/>
              <a:gd name="T12" fmla="*/ 23616 w 121"/>
              <a:gd name="T13" fmla="*/ 0 h 81"/>
              <a:gd name="T14" fmla="*/ 20467 w 121"/>
              <a:gd name="T15" fmla="*/ 3136 h 81"/>
              <a:gd name="T16" fmla="*/ 16531 w 121"/>
              <a:gd name="T17" fmla="*/ 3136 h 81"/>
              <a:gd name="T18" fmla="*/ 20467 w 121"/>
              <a:gd name="T19" fmla="*/ 12543 h 81"/>
              <a:gd name="T20" fmla="*/ 20467 w 121"/>
              <a:gd name="T21" fmla="*/ 15679 h 81"/>
              <a:gd name="T22" fmla="*/ 13382 w 121"/>
              <a:gd name="T23" fmla="*/ 15679 h 81"/>
              <a:gd name="T24" fmla="*/ 6298 w 121"/>
              <a:gd name="T25" fmla="*/ 12543 h 81"/>
              <a:gd name="T26" fmla="*/ 3149 w 121"/>
              <a:gd name="T27" fmla="*/ 12543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0" name="Freeform 226"/>
          <p:cNvSpPr>
            <a:spLocks/>
          </p:cNvSpPr>
          <p:nvPr/>
        </p:nvSpPr>
        <p:spPr bwMode="auto">
          <a:xfrm>
            <a:off x="4814378" y="2644379"/>
            <a:ext cx="60017" cy="66675"/>
          </a:xfrm>
          <a:custGeom>
            <a:avLst/>
            <a:gdLst>
              <a:gd name="T0" fmla="*/ 0 w 104"/>
              <a:gd name="T1" fmla="*/ 3204 h 111"/>
              <a:gd name="T2" fmla="*/ 0 w 104"/>
              <a:gd name="T3" fmla="*/ 3204 h 111"/>
              <a:gd name="T4" fmla="*/ 3969 w 104"/>
              <a:gd name="T5" fmla="*/ 3204 h 111"/>
              <a:gd name="T6" fmla="*/ 10319 w 104"/>
              <a:gd name="T7" fmla="*/ 12814 h 111"/>
              <a:gd name="T8" fmla="*/ 10319 w 104"/>
              <a:gd name="T9" fmla="*/ 22425 h 111"/>
              <a:gd name="T10" fmla="*/ 14288 w 104"/>
              <a:gd name="T11" fmla="*/ 16018 h 111"/>
              <a:gd name="T12" fmla="*/ 20638 w 104"/>
              <a:gd name="T13" fmla="*/ 16018 h 111"/>
              <a:gd name="T14" fmla="*/ 20638 w 104"/>
              <a:gd name="T15" fmla="*/ 12814 h 111"/>
              <a:gd name="T16" fmla="*/ 17463 w 104"/>
              <a:gd name="T17" fmla="*/ 6407 h 111"/>
              <a:gd name="T18" fmla="*/ 17463 w 104"/>
              <a:gd name="T19" fmla="*/ 3204 h 111"/>
              <a:gd name="T20" fmla="*/ 7144 w 104"/>
              <a:gd name="T21" fmla="*/ 0 h 111"/>
              <a:gd name="T22" fmla="*/ 0 w 104"/>
              <a:gd name="T23" fmla="*/ 3204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31" name="Freeform 227"/>
          <p:cNvSpPr>
            <a:spLocks/>
          </p:cNvSpPr>
          <p:nvPr/>
        </p:nvSpPr>
        <p:spPr bwMode="auto">
          <a:xfrm>
            <a:off x="4713965" y="2653904"/>
            <a:ext cx="151198" cy="104775"/>
          </a:xfrm>
          <a:custGeom>
            <a:avLst/>
            <a:gdLst>
              <a:gd name="T0" fmla="*/ 7171 w 261"/>
              <a:gd name="T1" fmla="*/ 25257 h 177"/>
              <a:gd name="T2" fmla="*/ 7171 w 261"/>
              <a:gd name="T3" fmla="*/ 25257 h 177"/>
              <a:gd name="T4" fmla="*/ 14342 w 261"/>
              <a:gd name="T5" fmla="*/ 25257 h 177"/>
              <a:gd name="T6" fmla="*/ 14342 w 261"/>
              <a:gd name="T7" fmla="*/ 28414 h 177"/>
              <a:gd name="T8" fmla="*/ 17529 w 261"/>
              <a:gd name="T9" fmla="*/ 31571 h 177"/>
              <a:gd name="T10" fmla="*/ 20717 w 261"/>
              <a:gd name="T11" fmla="*/ 31571 h 177"/>
              <a:gd name="T12" fmla="*/ 31075 w 261"/>
              <a:gd name="T13" fmla="*/ 34728 h 177"/>
              <a:gd name="T14" fmla="*/ 38246 w 261"/>
              <a:gd name="T15" fmla="*/ 28414 h 177"/>
              <a:gd name="T16" fmla="*/ 48604 w 261"/>
              <a:gd name="T17" fmla="*/ 31571 h 177"/>
              <a:gd name="T18" fmla="*/ 48604 w 261"/>
              <a:gd name="T19" fmla="*/ 28414 h 177"/>
              <a:gd name="T20" fmla="*/ 52588 w 261"/>
              <a:gd name="T21" fmla="*/ 25257 h 177"/>
              <a:gd name="T22" fmla="*/ 52588 w 261"/>
              <a:gd name="T23" fmla="*/ 22099 h 177"/>
              <a:gd name="T24" fmla="*/ 45417 w 261"/>
              <a:gd name="T25" fmla="*/ 22099 h 177"/>
              <a:gd name="T26" fmla="*/ 45417 w 261"/>
              <a:gd name="T27" fmla="*/ 18942 h 177"/>
              <a:gd name="T28" fmla="*/ 45417 w 261"/>
              <a:gd name="T29" fmla="*/ 9471 h 177"/>
              <a:gd name="T30" fmla="*/ 38246 w 261"/>
              <a:gd name="T31" fmla="*/ 0 h 177"/>
              <a:gd name="T32" fmla="*/ 35059 w 261"/>
              <a:gd name="T33" fmla="*/ 0 h 177"/>
              <a:gd name="T34" fmla="*/ 27888 w 261"/>
              <a:gd name="T35" fmla="*/ 3157 h 177"/>
              <a:gd name="T36" fmla="*/ 24701 w 261"/>
              <a:gd name="T37" fmla="*/ 3157 h 177"/>
              <a:gd name="T38" fmla="*/ 14342 w 261"/>
              <a:gd name="T39" fmla="*/ 3157 h 177"/>
              <a:gd name="T40" fmla="*/ 10358 w 261"/>
              <a:gd name="T41" fmla="*/ 3157 h 177"/>
              <a:gd name="T42" fmla="*/ 7171 w 261"/>
              <a:gd name="T43" fmla="*/ 15785 h 177"/>
              <a:gd name="T44" fmla="*/ 0 w 261"/>
              <a:gd name="T45" fmla="*/ 15785 h 177"/>
              <a:gd name="T46" fmla="*/ 7171 w 261"/>
              <a:gd name="T47" fmla="*/ 2525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2" name="Freeform 228"/>
          <p:cNvSpPr>
            <a:spLocks/>
          </p:cNvSpPr>
          <p:nvPr/>
        </p:nvSpPr>
        <p:spPr bwMode="auto">
          <a:xfrm>
            <a:off x="4713964" y="2796779"/>
            <a:ext cx="100415" cy="76200"/>
          </a:xfrm>
          <a:custGeom>
            <a:avLst/>
            <a:gdLst>
              <a:gd name="T0" fmla="*/ 6314 w 175"/>
              <a:gd name="T1" fmla="*/ 3175 h 128"/>
              <a:gd name="T2" fmla="*/ 6314 w 175"/>
              <a:gd name="T3" fmla="*/ 3175 h 128"/>
              <a:gd name="T4" fmla="*/ 17363 w 175"/>
              <a:gd name="T5" fmla="*/ 0 h 128"/>
              <a:gd name="T6" fmla="*/ 23677 w 175"/>
              <a:gd name="T7" fmla="*/ 0 h 128"/>
              <a:gd name="T8" fmla="*/ 30779 w 175"/>
              <a:gd name="T9" fmla="*/ 3175 h 128"/>
              <a:gd name="T10" fmla="*/ 33936 w 175"/>
              <a:gd name="T11" fmla="*/ 0 h 128"/>
              <a:gd name="T12" fmla="*/ 30779 w 175"/>
              <a:gd name="T13" fmla="*/ 6350 h 128"/>
              <a:gd name="T14" fmla="*/ 23677 w 175"/>
              <a:gd name="T15" fmla="*/ 3175 h 128"/>
              <a:gd name="T16" fmla="*/ 20520 w 175"/>
              <a:gd name="T17" fmla="*/ 6350 h 128"/>
              <a:gd name="T18" fmla="*/ 20520 w 175"/>
              <a:gd name="T19" fmla="*/ 9525 h 128"/>
              <a:gd name="T20" fmla="*/ 17363 w 175"/>
              <a:gd name="T21" fmla="*/ 9525 h 128"/>
              <a:gd name="T22" fmla="*/ 13417 w 175"/>
              <a:gd name="T23" fmla="*/ 6350 h 128"/>
              <a:gd name="T24" fmla="*/ 13417 w 175"/>
              <a:gd name="T25" fmla="*/ 9525 h 128"/>
              <a:gd name="T26" fmla="*/ 17363 w 175"/>
              <a:gd name="T27" fmla="*/ 15875 h 128"/>
              <a:gd name="T28" fmla="*/ 23677 w 175"/>
              <a:gd name="T29" fmla="*/ 22225 h 128"/>
              <a:gd name="T30" fmla="*/ 20520 w 175"/>
              <a:gd name="T31" fmla="*/ 22225 h 128"/>
              <a:gd name="T32" fmla="*/ 20520 w 175"/>
              <a:gd name="T33" fmla="*/ 25400 h 128"/>
              <a:gd name="T34" fmla="*/ 13417 w 175"/>
              <a:gd name="T35" fmla="*/ 22225 h 128"/>
              <a:gd name="T36" fmla="*/ 6314 w 175"/>
              <a:gd name="T37" fmla="*/ 22225 h 128"/>
              <a:gd name="T38" fmla="*/ 0 w 175"/>
              <a:gd name="T39" fmla="*/ 12700 h 128"/>
              <a:gd name="T40" fmla="*/ 6314 w 175"/>
              <a:gd name="T41" fmla="*/ 6350 h 128"/>
              <a:gd name="T42" fmla="*/ 6314 w 175"/>
              <a:gd name="T43" fmla="*/ 317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3" name="Freeform 229"/>
          <p:cNvSpPr>
            <a:spLocks/>
          </p:cNvSpPr>
          <p:nvPr/>
        </p:nvSpPr>
        <p:spPr bwMode="auto">
          <a:xfrm>
            <a:off x="4755514" y="2739629"/>
            <a:ext cx="99260" cy="67866"/>
          </a:xfrm>
          <a:custGeom>
            <a:avLst/>
            <a:gdLst>
              <a:gd name="T0" fmla="*/ 33934 w 173"/>
              <a:gd name="T1" fmla="*/ 4004 h 113"/>
              <a:gd name="T2" fmla="*/ 33934 w 173"/>
              <a:gd name="T3" fmla="*/ 4004 h 113"/>
              <a:gd name="T4" fmla="*/ 33934 w 173"/>
              <a:gd name="T5" fmla="*/ 7207 h 113"/>
              <a:gd name="T6" fmla="*/ 30777 w 173"/>
              <a:gd name="T7" fmla="*/ 7207 h 113"/>
              <a:gd name="T8" fmla="*/ 26832 w 173"/>
              <a:gd name="T9" fmla="*/ 13613 h 113"/>
              <a:gd name="T10" fmla="*/ 30777 w 173"/>
              <a:gd name="T11" fmla="*/ 16816 h 113"/>
              <a:gd name="T12" fmla="*/ 23675 w 173"/>
              <a:gd name="T13" fmla="*/ 16816 h 113"/>
              <a:gd name="T14" fmla="*/ 20518 w 173"/>
              <a:gd name="T15" fmla="*/ 19219 h 113"/>
              <a:gd name="T16" fmla="*/ 16572 w 173"/>
              <a:gd name="T17" fmla="*/ 23223 h 113"/>
              <a:gd name="T18" fmla="*/ 10259 w 173"/>
              <a:gd name="T19" fmla="*/ 19219 h 113"/>
              <a:gd name="T20" fmla="*/ 3157 w 173"/>
              <a:gd name="T21" fmla="*/ 19219 h 113"/>
              <a:gd name="T22" fmla="*/ 3157 w 173"/>
              <a:gd name="T23" fmla="*/ 16816 h 113"/>
              <a:gd name="T24" fmla="*/ 0 w 173"/>
              <a:gd name="T25" fmla="*/ 13613 h 113"/>
              <a:gd name="T26" fmla="*/ 3157 w 173"/>
              <a:gd name="T27" fmla="*/ 9609 h 113"/>
              <a:gd name="T28" fmla="*/ 0 w 173"/>
              <a:gd name="T29" fmla="*/ 4004 h 113"/>
              <a:gd name="T30" fmla="*/ 0 w 173"/>
              <a:gd name="T31" fmla="*/ 0 h 113"/>
              <a:gd name="T32" fmla="*/ 3157 w 173"/>
              <a:gd name="T33" fmla="*/ 4004 h 113"/>
              <a:gd name="T34" fmla="*/ 6313 w 173"/>
              <a:gd name="T35" fmla="*/ 4004 h 113"/>
              <a:gd name="T36" fmla="*/ 16572 w 173"/>
              <a:gd name="T37" fmla="*/ 7207 h 113"/>
              <a:gd name="T38" fmla="*/ 23675 w 173"/>
              <a:gd name="T39" fmla="*/ 0 h 113"/>
              <a:gd name="T40" fmla="*/ 33934 w 173"/>
              <a:gd name="T41" fmla="*/ 4004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4" name="Freeform 230"/>
          <p:cNvSpPr>
            <a:spLocks/>
          </p:cNvSpPr>
          <p:nvPr/>
        </p:nvSpPr>
        <p:spPr bwMode="auto">
          <a:xfrm>
            <a:off x="4623938" y="2493170"/>
            <a:ext cx="150044" cy="142875"/>
          </a:xfrm>
          <a:custGeom>
            <a:avLst/>
            <a:gdLst>
              <a:gd name="T0" fmla="*/ 44622 w 259"/>
              <a:gd name="T1" fmla="*/ 47824 h 239"/>
              <a:gd name="T2" fmla="*/ 44622 w 259"/>
              <a:gd name="T3" fmla="*/ 47824 h 239"/>
              <a:gd name="T4" fmla="*/ 48606 w 259"/>
              <a:gd name="T5" fmla="*/ 41448 h 239"/>
              <a:gd name="T6" fmla="*/ 51793 w 259"/>
              <a:gd name="T7" fmla="*/ 38259 h 239"/>
              <a:gd name="T8" fmla="*/ 48606 w 259"/>
              <a:gd name="T9" fmla="*/ 28695 h 239"/>
              <a:gd name="T10" fmla="*/ 48606 w 259"/>
              <a:gd name="T11" fmla="*/ 22318 h 239"/>
              <a:gd name="T12" fmla="*/ 51793 w 259"/>
              <a:gd name="T13" fmla="*/ 15941 h 239"/>
              <a:gd name="T14" fmla="*/ 48606 w 259"/>
              <a:gd name="T15" fmla="*/ 9565 h 239"/>
              <a:gd name="T16" fmla="*/ 44622 w 259"/>
              <a:gd name="T17" fmla="*/ 6377 h 239"/>
              <a:gd name="T18" fmla="*/ 38247 w 259"/>
              <a:gd name="T19" fmla="*/ 6377 h 239"/>
              <a:gd name="T20" fmla="*/ 27889 w 259"/>
              <a:gd name="T21" fmla="*/ 3188 h 239"/>
              <a:gd name="T22" fmla="*/ 27889 w 259"/>
              <a:gd name="T23" fmla="*/ 6377 h 239"/>
              <a:gd name="T24" fmla="*/ 24701 w 259"/>
              <a:gd name="T25" fmla="*/ 6377 h 239"/>
              <a:gd name="T26" fmla="*/ 20717 w 259"/>
              <a:gd name="T27" fmla="*/ 0 h 239"/>
              <a:gd name="T28" fmla="*/ 0 w 259"/>
              <a:gd name="T29" fmla="*/ 9565 h 239"/>
              <a:gd name="T30" fmla="*/ 3984 w 259"/>
              <a:gd name="T31" fmla="*/ 35071 h 239"/>
              <a:gd name="T32" fmla="*/ 3984 w 259"/>
              <a:gd name="T33" fmla="*/ 31883 h 239"/>
              <a:gd name="T34" fmla="*/ 7171 w 259"/>
              <a:gd name="T35" fmla="*/ 35071 h 239"/>
              <a:gd name="T36" fmla="*/ 14343 w 259"/>
              <a:gd name="T37" fmla="*/ 38259 h 239"/>
              <a:gd name="T38" fmla="*/ 17530 w 259"/>
              <a:gd name="T39" fmla="*/ 38259 h 239"/>
              <a:gd name="T40" fmla="*/ 24701 w 259"/>
              <a:gd name="T41" fmla="*/ 44636 h 239"/>
              <a:gd name="T42" fmla="*/ 27889 w 259"/>
              <a:gd name="T43" fmla="*/ 44636 h 239"/>
              <a:gd name="T44" fmla="*/ 31076 w 259"/>
              <a:gd name="T45" fmla="*/ 47824 h 239"/>
              <a:gd name="T46" fmla="*/ 38247 w 259"/>
              <a:gd name="T47" fmla="*/ 44636 h 239"/>
              <a:gd name="T48" fmla="*/ 44622 w 259"/>
              <a:gd name="T49" fmla="*/ 47824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5" name="Freeform 231"/>
          <p:cNvSpPr>
            <a:spLocks/>
          </p:cNvSpPr>
          <p:nvPr/>
        </p:nvSpPr>
        <p:spPr bwMode="auto">
          <a:xfrm>
            <a:off x="4704731" y="2778920"/>
            <a:ext cx="30009" cy="57150"/>
          </a:xfrm>
          <a:custGeom>
            <a:avLst/>
            <a:gdLst>
              <a:gd name="T0" fmla="*/ 0 w 52"/>
              <a:gd name="T1" fmla="*/ 0 h 96"/>
              <a:gd name="T2" fmla="*/ 0 w 52"/>
              <a:gd name="T3" fmla="*/ 0 h 96"/>
              <a:gd name="T4" fmla="*/ 3969 w 52"/>
              <a:gd name="T5" fmla="*/ 0 h 96"/>
              <a:gd name="T6" fmla="*/ 7144 w 52"/>
              <a:gd name="T7" fmla="*/ 3175 h 96"/>
              <a:gd name="T8" fmla="*/ 7144 w 52"/>
              <a:gd name="T9" fmla="*/ 5556 h 96"/>
              <a:gd name="T10" fmla="*/ 10319 w 52"/>
              <a:gd name="T11" fmla="*/ 9525 h 96"/>
              <a:gd name="T12" fmla="*/ 10319 w 52"/>
              <a:gd name="T13" fmla="*/ 12700 h 96"/>
              <a:gd name="T14" fmla="*/ 3969 w 52"/>
              <a:gd name="T15" fmla="*/ 19050 h 96"/>
              <a:gd name="T16" fmla="*/ 0 w 52"/>
              <a:gd name="T17" fmla="*/ 15875 h 96"/>
              <a:gd name="T18" fmla="*/ 0 w 52"/>
              <a:gd name="T19" fmla="*/ 5556 h 96"/>
              <a:gd name="T20" fmla="*/ 0 w 52"/>
              <a:gd name="T21" fmla="*/ 3175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6" name="Freeform 232"/>
          <p:cNvSpPr>
            <a:spLocks/>
          </p:cNvSpPr>
          <p:nvPr/>
        </p:nvSpPr>
        <p:spPr bwMode="auto">
          <a:xfrm>
            <a:off x="4653947" y="2644379"/>
            <a:ext cx="101568" cy="66675"/>
          </a:xfrm>
          <a:custGeom>
            <a:avLst/>
            <a:gdLst>
              <a:gd name="T0" fmla="*/ 14452 w 174"/>
              <a:gd name="T1" fmla="*/ 22425 h 111"/>
              <a:gd name="T2" fmla="*/ 14452 w 174"/>
              <a:gd name="T3" fmla="*/ 22425 h 111"/>
              <a:gd name="T4" fmla="*/ 20875 w 174"/>
              <a:gd name="T5" fmla="*/ 19222 h 111"/>
              <a:gd name="T6" fmla="*/ 28903 w 174"/>
              <a:gd name="T7" fmla="*/ 19222 h 111"/>
              <a:gd name="T8" fmla="*/ 32115 w 174"/>
              <a:gd name="T9" fmla="*/ 6407 h 111"/>
              <a:gd name="T10" fmla="*/ 36129 w 174"/>
              <a:gd name="T11" fmla="*/ 6407 h 111"/>
              <a:gd name="T12" fmla="*/ 32115 w 174"/>
              <a:gd name="T13" fmla="*/ 3204 h 111"/>
              <a:gd name="T14" fmla="*/ 24889 w 174"/>
              <a:gd name="T15" fmla="*/ 0 h 111"/>
              <a:gd name="T16" fmla="*/ 10437 w 174"/>
              <a:gd name="T17" fmla="*/ 6407 h 111"/>
              <a:gd name="T18" fmla="*/ 4014 w 174"/>
              <a:gd name="T19" fmla="*/ 6407 h 111"/>
              <a:gd name="T20" fmla="*/ 0 w 174"/>
              <a:gd name="T21" fmla="*/ 12814 h 111"/>
              <a:gd name="T22" fmla="*/ 0 w 174"/>
              <a:gd name="T23" fmla="*/ 16018 h 111"/>
              <a:gd name="T24" fmla="*/ 10437 w 174"/>
              <a:gd name="T25" fmla="*/ 22425 h 111"/>
              <a:gd name="T26" fmla="*/ 14452 w 174"/>
              <a:gd name="T27" fmla="*/ 224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37" name="Freeform 233"/>
          <p:cNvSpPr>
            <a:spLocks/>
          </p:cNvSpPr>
          <p:nvPr/>
        </p:nvSpPr>
        <p:spPr bwMode="auto">
          <a:xfrm>
            <a:off x="4645868" y="2711054"/>
            <a:ext cx="58864" cy="57150"/>
          </a:xfrm>
          <a:custGeom>
            <a:avLst/>
            <a:gdLst>
              <a:gd name="T0" fmla="*/ 16348 w 104"/>
              <a:gd name="T1" fmla="*/ 19050 h 96"/>
              <a:gd name="T2" fmla="*/ 16348 w 104"/>
              <a:gd name="T3" fmla="*/ 19050 h 96"/>
              <a:gd name="T4" fmla="*/ 13234 w 104"/>
              <a:gd name="T5" fmla="*/ 19050 h 96"/>
              <a:gd name="T6" fmla="*/ 16348 w 104"/>
              <a:gd name="T7" fmla="*/ 16669 h 96"/>
              <a:gd name="T8" fmla="*/ 19462 w 104"/>
              <a:gd name="T9" fmla="*/ 16669 h 96"/>
              <a:gd name="T10" fmla="*/ 19462 w 104"/>
              <a:gd name="T11" fmla="*/ 13494 h 96"/>
              <a:gd name="T12" fmla="*/ 19462 w 104"/>
              <a:gd name="T13" fmla="*/ 9525 h 96"/>
              <a:gd name="T14" fmla="*/ 19462 w 104"/>
              <a:gd name="T15" fmla="*/ 7144 h 96"/>
              <a:gd name="T16" fmla="*/ 16348 w 104"/>
              <a:gd name="T17" fmla="*/ 7144 h 96"/>
              <a:gd name="T18" fmla="*/ 16348 w 104"/>
              <a:gd name="T19" fmla="*/ 3969 h 96"/>
              <a:gd name="T20" fmla="*/ 6228 w 104"/>
              <a:gd name="T21" fmla="*/ 0 h 96"/>
              <a:gd name="T22" fmla="*/ 3114 w 104"/>
              <a:gd name="T23" fmla="*/ 3969 h 96"/>
              <a:gd name="T24" fmla="*/ 3114 w 104"/>
              <a:gd name="T25" fmla="*/ 0 h 96"/>
              <a:gd name="T26" fmla="*/ 0 w 104"/>
              <a:gd name="T27" fmla="*/ 3969 h 96"/>
              <a:gd name="T28" fmla="*/ 3114 w 104"/>
              <a:gd name="T29" fmla="*/ 7144 h 96"/>
              <a:gd name="T30" fmla="*/ 10120 w 104"/>
              <a:gd name="T31" fmla="*/ 16669 h 96"/>
              <a:gd name="T32" fmla="*/ 16348 w 104"/>
              <a:gd name="T33" fmla="*/ 1905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38" name="Freeform 234"/>
          <p:cNvSpPr>
            <a:spLocks/>
          </p:cNvSpPr>
          <p:nvPr/>
        </p:nvSpPr>
        <p:spPr bwMode="auto">
          <a:xfrm>
            <a:off x="4695497" y="2701529"/>
            <a:ext cx="69251" cy="85725"/>
          </a:xfrm>
          <a:custGeom>
            <a:avLst/>
            <a:gdLst>
              <a:gd name="T0" fmla="*/ 3149 w 121"/>
              <a:gd name="T1" fmla="*/ 9525 h 144"/>
              <a:gd name="T2" fmla="*/ 3149 w 121"/>
              <a:gd name="T3" fmla="*/ 9525 h 144"/>
              <a:gd name="T4" fmla="*/ 3149 w 121"/>
              <a:gd name="T5" fmla="*/ 6350 h 144"/>
              <a:gd name="T6" fmla="*/ 0 w 121"/>
              <a:gd name="T7" fmla="*/ 2381 h 144"/>
              <a:gd name="T8" fmla="*/ 6298 w 121"/>
              <a:gd name="T9" fmla="*/ 0 h 144"/>
              <a:gd name="T10" fmla="*/ 13382 w 121"/>
              <a:gd name="T11" fmla="*/ 9525 h 144"/>
              <a:gd name="T12" fmla="*/ 19680 w 121"/>
              <a:gd name="T13" fmla="*/ 9525 h 144"/>
              <a:gd name="T14" fmla="*/ 19680 w 121"/>
              <a:gd name="T15" fmla="*/ 11906 h 144"/>
              <a:gd name="T16" fmla="*/ 19680 w 121"/>
              <a:gd name="T17" fmla="*/ 15875 h 144"/>
              <a:gd name="T18" fmla="*/ 23616 w 121"/>
              <a:gd name="T19" fmla="*/ 21431 h 144"/>
              <a:gd name="T20" fmla="*/ 19680 w 121"/>
              <a:gd name="T21" fmla="*/ 25400 h 144"/>
              <a:gd name="T22" fmla="*/ 13382 w 121"/>
              <a:gd name="T23" fmla="*/ 25400 h 144"/>
              <a:gd name="T24" fmla="*/ 9446 w 121"/>
              <a:gd name="T25" fmla="*/ 28575 h 144"/>
              <a:gd name="T26" fmla="*/ 6298 w 121"/>
              <a:gd name="T27" fmla="*/ 25400 h 144"/>
              <a:gd name="T28" fmla="*/ 6298 w 121"/>
              <a:gd name="T29" fmla="*/ 21431 h 144"/>
              <a:gd name="T30" fmla="*/ 3149 w 121"/>
              <a:gd name="T31" fmla="*/ 19050 h 144"/>
              <a:gd name="T32" fmla="*/ 3149 w 121"/>
              <a:gd name="T33" fmla="*/ 15875 h 144"/>
              <a:gd name="T34" fmla="*/ 3149 w 121"/>
              <a:gd name="T35" fmla="*/ 11906 h 144"/>
              <a:gd name="T36" fmla="*/ 3149 w 121"/>
              <a:gd name="T37" fmla="*/ 95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39" name="Freeform 235"/>
          <p:cNvSpPr>
            <a:spLocks/>
          </p:cNvSpPr>
          <p:nvPr/>
        </p:nvSpPr>
        <p:spPr bwMode="auto">
          <a:xfrm>
            <a:off x="4725507" y="2778920"/>
            <a:ext cx="39242" cy="28575"/>
          </a:xfrm>
          <a:custGeom>
            <a:avLst/>
            <a:gdLst>
              <a:gd name="T0" fmla="*/ 3084 w 70"/>
              <a:gd name="T1" fmla="*/ 9525 h 48"/>
              <a:gd name="T2" fmla="*/ 3084 w 70"/>
              <a:gd name="T3" fmla="*/ 9525 h 48"/>
              <a:gd name="T4" fmla="*/ 0 w 70"/>
              <a:gd name="T5" fmla="*/ 5556 h 48"/>
              <a:gd name="T6" fmla="*/ 0 w 70"/>
              <a:gd name="T7" fmla="*/ 3175 h 48"/>
              <a:gd name="T8" fmla="*/ 3084 w 70"/>
              <a:gd name="T9" fmla="*/ 0 h 48"/>
              <a:gd name="T10" fmla="*/ 9253 w 70"/>
              <a:gd name="T11" fmla="*/ 0 h 48"/>
              <a:gd name="T12" fmla="*/ 13108 w 70"/>
              <a:gd name="T13" fmla="*/ 3175 h 48"/>
              <a:gd name="T14" fmla="*/ 13108 w 70"/>
              <a:gd name="T15" fmla="*/ 5556 h 48"/>
              <a:gd name="T16" fmla="*/ 3084 w 70"/>
              <a:gd name="T17" fmla="*/ 95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0" name="Freeform 236"/>
          <p:cNvSpPr>
            <a:spLocks/>
          </p:cNvSpPr>
          <p:nvPr/>
        </p:nvSpPr>
        <p:spPr bwMode="auto">
          <a:xfrm>
            <a:off x="4585851" y="2587229"/>
            <a:ext cx="108493" cy="57150"/>
          </a:xfrm>
          <a:custGeom>
            <a:avLst/>
            <a:gdLst>
              <a:gd name="T0" fmla="*/ 37306 w 188"/>
              <a:gd name="T1" fmla="*/ 11906 h 96"/>
              <a:gd name="T2" fmla="*/ 37306 w 188"/>
              <a:gd name="T3" fmla="*/ 11906 h 96"/>
              <a:gd name="T4" fmla="*/ 30956 w 188"/>
              <a:gd name="T5" fmla="*/ 6350 h 96"/>
              <a:gd name="T6" fmla="*/ 26988 w 188"/>
              <a:gd name="T7" fmla="*/ 6350 h 96"/>
              <a:gd name="T8" fmla="*/ 19844 w 188"/>
              <a:gd name="T9" fmla="*/ 2381 h 96"/>
              <a:gd name="T10" fmla="*/ 17463 w 188"/>
              <a:gd name="T11" fmla="*/ 0 h 96"/>
              <a:gd name="T12" fmla="*/ 17463 w 188"/>
              <a:gd name="T13" fmla="*/ 2381 h 96"/>
              <a:gd name="T14" fmla="*/ 14288 w 188"/>
              <a:gd name="T15" fmla="*/ 0 h 96"/>
              <a:gd name="T16" fmla="*/ 7144 w 188"/>
              <a:gd name="T17" fmla="*/ 2381 h 96"/>
              <a:gd name="T18" fmla="*/ 0 w 188"/>
              <a:gd name="T19" fmla="*/ 6350 h 96"/>
              <a:gd name="T20" fmla="*/ 3969 w 188"/>
              <a:gd name="T21" fmla="*/ 11906 h 96"/>
              <a:gd name="T22" fmla="*/ 9525 w 188"/>
              <a:gd name="T23" fmla="*/ 19050 h 96"/>
              <a:gd name="T24" fmla="*/ 17463 w 188"/>
              <a:gd name="T25" fmla="*/ 19050 h 96"/>
              <a:gd name="T26" fmla="*/ 17463 w 188"/>
              <a:gd name="T27" fmla="*/ 15875 h 96"/>
              <a:gd name="T28" fmla="*/ 26988 w 188"/>
              <a:gd name="T29" fmla="*/ 19050 h 96"/>
              <a:gd name="T30" fmla="*/ 37306 w 188"/>
              <a:gd name="T31" fmla="*/ 1190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1" name="Freeform 237"/>
          <p:cNvSpPr>
            <a:spLocks/>
          </p:cNvSpPr>
          <p:nvPr/>
        </p:nvSpPr>
        <p:spPr bwMode="auto">
          <a:xfrm>
            <a:off x="4664334" y="2625329"/>
            <a:ext cx="91181" cy="39291"/>
          </a:xfrm>
          <a:custGeom>
            <a:avLst/>
            <a:gdLst>
              <a:gd name="T0" fmla="*/ 0 w 157"/>
              <a:gd name="T1" fmla="*/ 7254 h 65"/>
              <a:gd name="T2" fmla="*/ 0 w 157"/>
              <a:gd name="T3" fmla="*/ 7254 h 65"/>
              <a:gd name="T4" fmla="*/ 0 w 157"/>
              <a:gd name="T5" fmla="*/ 13701 h 65"/>
              <a:gd name="T6" fmla="*/ 7189 w 157"/>
              <a:gd name="T7" fmla="*/ 13701 h 65"/>
              <a:gd name="T8" fmla="*/ 21568 w 157"/>
              <a:gd name="T9" fmla="*/ 7254 h 65"/>
              <a:gd name="T10" fmla="*/ 27958 w 157"/>
              <a:gd name="T11" fmla="*/ 9672 h 65"/>
              <a:gd name="T12" fmla="*/ 31952 w 157"/>
              <a:gd name="T13" fmla="*/ 4030 h 65"/>
              <a:gd name="T14" fmla="*/ 24763 w 157"/>
              <a:gd name="T15" fmla="*/ 0 h 65"/>
              <a:gd name="T16" fmla="*/ 17574 w 157"/>
              <a:gd name="T17" fmla="*/ 4030 h 65"/>
              <a:gd name="T18" fmla="*/ 14379 w 157"/>
              <a:gd name="T19" fmla="*/ 0 h 65"/>
              <a:gd name="T20" fmla="*/ 11183 w 157"/>
              <a:gd name="T21" fmla="*/ 0 h 65"/>
              <a:gd name="T22" fmla="*/ 0 w 157"/>
              <a:gd name="T23" fmla="*/ 7254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2" name="Freeform 238"/>
          <p:cNvSpPr>
            <a:spLocks/>
          </p:cNvSpPr>
          <p:nvPr/>
        </p:nvSpPr>
        <p:spPr bwMode="auto">
          <a:xfrm>
            <a:off x="4615859" y="2693195"/>
            <a:ext cx="88872" cy="85725"/>
          </a:xfrm>
          <a:custGeom>
            <a:avLst/>
            <a:gdLst>
              <a:gd name="T0" fmla="*/ 13321 w 156"/>
              <a:gd name="T1" fmla="*/ 0 h 144"/>
              <a:gd name="T2" fmla="*/ 13321 w 156"/>
              <a:gd name="T3" fmla="*/ 0 h 144"/>
              <a:gd name="T4" fmla="*/ 23507 w 156"/>
              <a:gd name="T5" fmla="*/ 5556 h 144"/>
              <a:gd name="T6" fmla="*/ 26642 w 156"/>
              <a:gd name="T7" fmla="*/ 5556 h 144"/>
              <a:gd name="T8" fmla="*/ 29776 w 156"/>
              <a:gd name="T9" fmla="*/ 9525 h 144"/>
              <a:gd name="T10" fmla="*/ 29776 w 156"/>
              <a:gd name="T11" fmla="*/ 12700 h 144"/>
              <a:gd name="T12" fmla="*/ 26642 w 156"/>
              <a:gd name="T13" fmla="*/ 12700 h 144"/>
              <a:gd name="T14" fmla="*/ 26642 w 156"/>
              <a:gd name="T15" fmla="*/ 9525 h 144"/>
              <a:gd name="T16" fmla="*/ 16455 w 156"/>
              <a:gd name="T17" fmla="*/ 5556 h 144"/>
              <a:gd name="T18" fmla="*/ 13321 w 156"/>
              <a:gd name="T19" fmla="*/ 9525 h 144"/>
              <a:gd name="T20" fmla="*/ 13321 w 156"/>
              <a:gd name="T21" fmla="*/ 5556 h 144"/>
              <a:gd name="T22" fmla="*/ 10186 w 156"/>
              <a:gd name="T23" fmla="*/ 9525 h 144"/>
              <a:gd name="T24" fmla="*/ 13321 w 156"/>
              <a:gd name="T25" fmla="*/ 12700 h 144"/>
              <a:gd name="T26" fmla="*/ 19589 w 156"/>
              <a:gd name="T27" fmla="*/ 22225 h 144"/>
              <a:gd name="T28" fmla="*/ 26642 w 156"/>
              <a:gd name="T29" fmla="*/ 24606 h 144"/>
              <a:gd name="T30" fmla="*/ 23507 w 156"/>
              <a:gd name="T31" fmla="*/ 28575 h 144"/>
              <a:gd name="T32" fmla="*/ 16455 w 156"/>
              <a:gd name="T33" fmla="*/ 22225 h 144"/>
              <a:gd name="T34" fmla="*/ 13321 w 156"/>
              <a:gd name="T35" fmla="*/ 22225 h 144"/>
              <a:gd name="T36" fmla="*/ 6269 w 156"/>
              <a:gd name="T37" fmla="*/ 15081 h 144"/>
              <a:gd name="T38" fmla="*/ 10186 w 156"/>
              <a:gd name="T39" fmla="*/ 15081 h 144"/>
              <a:gd name="T40" fmla="*/ 6269 w 156"/>
              <a:gd name="T41" fmla="*/ 15081 h 144"/>
              <a:gd name="T42" fmla="*/ 6269 w 156"/>
              <a:gd name="T43" fmla="*/ 9525 h 144"/>
              <a:gd name="T44" fmla="*/ 3134 w 156"/>
              <a:gd name="T45" fmla="*/ 9525 h 144"/>
              <a:gd name="T46" fmla="*/ 0 w 156"/>
              <a:gd name="T47" fmla="*/ 12700 h 144"/>
              <a:gd name="T48" fmla="*/ 0 w 156"/>
              <a:gd name="T49" fmla="*/ 9525 h 144"/>
              <a:gd name="T50" fmla="*/ 0 w 156"/>
              <a:gd name="T51" fmla="*/ 5556 h 144"/>
              <a:gd name="T52" fmla="*/ 3134 w 156"/>
              <a:gd name="T53" fmla="*/ 5556 h 144"/>
              <a:gd name="T54" fmla="*/ 6269 w 156"/>
              <a:gd name="T55" fmla="*/ 5556 h 144"/>
              <a:gd name="T56" fmla="*/ 10186 w 156"/>
              <a:gd name="T57" fmla="*/ 0 h 144"/>
              <a:gd name="T58" fmla="*/ 13321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43" name="Freeform 239"/>
          <p:cNvSpPr>
            <a:spLocks/>
          </p:cNvSpPr>
          <p:nvPr/>
        </p:nvSpPr>
        <p:spPr bwMode="auto">
          <a:xfrm>
            <a:off x="4683956" y="2758679"/>
            <a:ext cx="30009" cy="28575"/>
          </a:xfrm>
          <a:custGeom>
            <a:avLst/>
            <a:gdLst>
              <a:gd name="T0" fmla="*/ 0 w 52"/>
              <a:gd name="T1" fmla="*/ 6350 h 48"/>
              <a:gd name="T2" fmla="*/ 0 w 52"/>
              <a:gd name="T3" fmla="*/ 6350 h 48"/>
              <a:gd name="T4" fmla="*/ 7144 w 52"/>
              <a:gd name="T5" fmla="*/ 9525 h 48"/>
              <a:gd name="T6" fmla="*/ 7144 w 52"/>
              <a:gd name="T7" fmla="*/ 6350 h 48"/>
              <a:gd name="T8" fmla="*/ 10319 w 52"/>
              <a:gd name="T9" fmla="*/ 6350 h 48"/>
              <a:gd name="T10" fmla="*/ 10319 w 52"/>
              <a:gd name="T11" fmla="*/ 2381 h 48"/>
              <a:gd name="T12" fmla="*/ 7144 w 52"/>
              <a:gd name="T13" fmla="*/ 0 h 48"/>
              <a:gd name="T14" fmla="*/ 3969 w 52"/>
              <a:gd name="T15" fmla="*/ 0 h 48"/>
              <a:gd name="T16" fmla="*/ 0 w 52"/>
              <a:gd name="T17" fmla="*/ 2381 h 48"/>
              <a:gd name="T18" fmla="*/ 3969 w 52"/>
              <a:gd name="T19" fmla="*/ 2381 h 48"/>
              <a:gd name="T20" fmla="*/ 0 w 52"/>
              <a:gd name="T21" fmla="*/ 635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4" name="Freeform 240"/>
          <p:cNvSpPr>
            <a:spLocks/>
          </p:cNvSpPr>
          <p:nvPr/>
        </p:nvSpPr>
        <p:spPr bwMode="auto">
          <a:xfrm>
            <a:off x="4273068" y="2482454"/>
            <a:ext cx="41551" cy="39291"/>
          </a:xfrm>
          <a:custGeom>
            <a:avLst/>
            <a:gdLst>
              <a:gd name="T0" fmla="*/ 11269 w 71"/>
              <a:gd name="T1" fmla="*/ 13701 h 65"/>
              <a:gd name="T2" fmla="*/ 11269 w 71"/>
              <a:gd name="T3" fmla="*/ 9672 h 65"/>
              <a:gd name="T4" fmla="*/ 4025 w 71"/>
              <a:gd name="T5" fmla="*/ 9672 h 65"/>
              <a:gd name="T6" fmla="*/ 0 w 71"/>
              <a:gd name="T7" fmla="*/ 7254 h 65"/>
              <a:gd name="T8" fmla="*/ 4025 w 71"/>
              <a:gd name="T9" fmla="*/ 0 h 65"/>
              <a:gd name="T10" fmla="*/ 11269 w 71"/>
              <a:gd name="T11" fmla="*/ 4030 h 65"/>
              <a:gd name="T12" fmla="*/ 14489 w 71"/>
              <a:gd name="T13" fmla="*/ 9672 h 65"/>
              <a:gd name="T14" fmla="*/ 11269 w 71"/>
              <a:gd name="T15" fmla="*/ 1370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5" name="Freeform 241"/>
          <p:cNvSpPr>
            <a:spLocks/>
          </p:cNvSpPr>
          <p:nvPr/>
        </p:nvSpPr>
        <p:spPr bwMode="auto">
          <a:xfrm>
            <a:off x="4234979" y="2482454"/>
            <a:ext cx="68097" cy="96441"/>
          </a:xfrm>
          <a:custGeom>
            <a:avLst/>
            <a:gdLst>
              <a:gd name="T0" fmla="*/ 16529 w 119"/>
              <a:gd name="T1" fmla="*/ 0 h 161"/>
              <a:gd name="T2" fmla="*/ 13380 w 119"/>
              <a:gd name="T3" fmla="*/ 7188 h 161"/>
              <a:gd name="T4" fmla="*/ 16529 w 119"/>
              <a:gd name="T5" fmla="*/ 9584 h 161"/>
              <a:gd name="T6" fmla="*/ 22825 w 119"/>
              <a:gd name="T7" fmla="*/ 9584 h 161"/>
              <a:gd name="T8" fmla="*/ 22825 w 119"/>
              <a:gd name="T9" fmla="*/ 13578 h 161"/>
              <a:gd name="T10" fmla="*/ 22825 w 119"/>
              <a:gd name="T11" fmla="*/ 19168 h 161"/>
              <a:gd name="T12" fmla="*/ 19677 w 119"/>
              <a:gd name="T13" fmla="*/ 28753 h 161"/>
              <a:gd name="T14" fmla="*/ 3148 w 119"/>
              <a:gd name="T15" fmla="*/ 32746 h 161"/>
              <a:gd name="T16" fmla="*/ 0 w 119"/>
              <a:gd name="T17" fmla="*/ 28753 h 161"/>
              <a:gd name="T18" fmla="*/ 3148 w 119"/>
              <a:gd name="T19" fmla="*/ 28753 h 161"/>
              <a:gd name="T20" fmla="*/ 6297 w 119"/>
              <a:gd name="T21" fmla="*/ 19168 h 161"/>
              <a:gd name="T22" fmla="*/ 3148 w 119"/>
              <a:gd name="T23" fmla="*/ 16772 h 161"/>
              <a:gd name="T24" fmla="*/ 6297 w 119"/>
              <a:gd name="T25" fmla="*/ 13578 h 161"/>
              <a:gd name="T26" fmla="*/ 3148 w 119"/>
              <a:gd name="T27" fmla="*/ 13578 h 161"/>
              <a:gd name="T28" fmla="*/ 3148 w 119"/>
              <a:gd name="T29" fmla="*/ 9584 h 161"/>
              <a:gd name="T30" fmla="*/ 10232 w 119"/>
              <a:gd name="T31" fmla="*/ 9584 h 161"/>
              <a:gd name="T32" fmla="*/ 13380 w 119"/>
              <a:gd name="T33" fmla="*/ 7188 h 161"/>
              <a:gd name="T34" fmla="*/ 10232 w 119"/>
              <a:gd name="T35" fmla="*/ 7188 h 161"/>
              <a:gd name="T36" fmla="*/ 10232 w 119"/>
              <a:gd name="T37" fmla="*/ 3993 h 161"/>
              <a:gd name="T38" fmla="*/ 16529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6" name="Freeform 242"/>
          <p:cNvSpPr>
            <a:spLocks/>
          </p:cNvSpPr>
          <p:nvPr/>
        </p:nvSpPr>
        <p:spPr bwMode="auto">
          <a:xfrm>
            <a:off x="4254601" y="2750345"/>
            <a:ext cx="189286" cy="151210"/>
          </a:xfrm>
          <a:custGeom>
            <a:avLst/>
            <a:gdLst>
              <a:gd name="T0" fmla="*/ 3969 w 328"/>
              <a:gd name="T1" fmla="*/ 12650 h 255"/>
              <a:gd name="T2" fmla="*/ 3969 w 328"/>
              <a:gd name="T3" fmla="*/ 12650 h 255"/>
              <a:gd name="T4" fmla="*/ 16669 w 328"/>
              <a:gd name="T5" fmla="*/ 12650 h 255"/>
              <a:gd name="T6" fmla="*/ 16669 w 328"/>
              <a:gd name="T7" fmla="*/ 15022 h 255"/>
              <a:gd name="T8" fmla="*/ 14288 w 328"/>
              <a:gd name="T9" fmla="*/ 18975 h 255"/>
              <a:gd name="T10" fmla="*/ 14288 w 328"/>
              <a:gd name="T11" fmla="*/ 24510 h 255"/>
              <a:gd name="T12" fmla="*/ 9525 w 328"/>
              <a:gd name="T13" fmla="*/ 28463 h 255"/>
              <a:gd name="T14" fmla="*/ 14288 w 328"/>
              <a:gd name="T15" fmla="*/ 37951 h 255"/>
              <a:gd name="T16" fmla="*/ 9525 w 328"/>
              <a:gd name="T17" fmla="*/ 43485 h 255"/>
              <a:gd name="T18" fmla="*/ 19844 w 328"/>
              <a:gd name="T19" fmla="*/ 49810 h 255"/>
              <a:gd name="T20" fmla="*/ 23812 w 328"/>
              <a:gd name="T21" fmla="*/ 47438 h 255"/>
              <a:gd name="T22" fmla="*/ 37306 w 328"/>
              <a:gd name="T23" fmla="*/ 47438 h 255"/>
              <a:gd name="T24" fmla="*/ 51594 w 328"/>
              <a:gd name="T25" fmla="*/ 33997 h 255"/>
              <a:gd name="T26" fmla="*/ 47625 w 328"/>
              <a:gd name="T27" fmla="*/ 28463 h 255"/>
              <a:gd name="T28" fmla="*/ 54769 w 328"/>
              <a:gd name="T29" fmla="*/ 18975 h 255"/>
              <a:gd name="T30" fmla="*/ 65088 w 328"/>
              <a:gd name="T31" fmla="*/ 12650 h 255"/>
              <a:gd name="T32" fmla="*/ 65088 w 328"/>
              <a:gd name="T33" fmla="*/ 9488 h 255"/>
              <a:gd name="T34" fmla="*/ 47625 w 328"/>
              <a:gd name="T35" fmla="*/ 5534 h 255"/>
              <a:gd name="T36" fmla="*/ 40481 w 328"/>
              <a:gd name="T37" fmla="*/ 3163 h 255"/>
              <a:gd name="T38" fmla="*/ 37306 w 328"/>
              <a:gd name="T39" fmla="*/ 3163 h 255"/>
              <a:gd name="T40" fmla="*/ 30956 w 328"/>
              <a:gd name="T41" fmla="*/ 3163 h 255"/>
              <a:gd name="T42" fmla="*/ 27781 w 328"/>
              <a:gd name="T43" fmla="*/ 3163 h 255"/>
              <a:gd name="T44" fmla="*/ 7144 w 328"/>
              <a:gd name="T45" fmla="*/ 0 h 255"/>
              <a:gd name="T46" fmla="*/ 3969 w 328"/>
              <a:gd name="T47" fmla="*/ 3163 h 255"/>
              <a:gd name="T48" fmla="*/ 0 w 328"/>
              <a:gd name="T49" fmla="*/ 3163 h 255"/>
              <a:gd name="T50" fmla="*/ 0 w 328"/>
              <a:gd name="T51" fmla="*/ 5534 h 255"/>
              <a:gd name="T52" fmla="*/ 3969 w 328"/>
              <a:gd name="T53" fmla="*/ 12650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solidFill>
            <a:srgbClr val="77BBFE"/>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7" name="Freeform 243"/>
          <p:cNvSpPr>
            <a:spLocks/>
          </p:cNvSpPr>
          <p:nvPr/>
        </p:nvSpPr>
        <p:spPr bwMode="auto">
          <a:xfrm>
            <a:off x="4254601" y="2787254"/>
            <a:ext cx="48476" cy="95250"/>
          </a:xfrm>
          <a:custGeom>
            <a:avLst/>
            <a:gdLst>
              <a:gd name="T0" fmla="*/ 9525 w 84"/>
              <a:gd name="T1" fmla="*/ 31950 h 159"/>
              <a:gd name="T2" fmla="*/ 9525 w 84"/>
              <a:gd name="T3" fmla="*/ 31950 h 159"/>
              <a:gd name="T4" fmla="*/ 13494 w 84"/>
              <a:gd name="T5" fmla="*/ 25560 h 159"/>
              <a:gd name="T6" fmla="*/ 9525 w 84"/>
              <a:gd name="T7" fmla="*/ 15975 h 159"/>
              <a:gd name="T8" fmla="*/ 13494 w 84"/>
              <a:gd name="T9" fmla="*/ 12780 h 159"/>
              <a:gd name="T10" fmla="*/ 13494 w 84"/>
              <a:gd name="T11" fmla="*/ 6390 h 159"/>
              <a:gd name="T12" fmla="*/ 16669 w 84"/>
              <a:gd name="T13" fmla="*/ 3195 h 159"/>
              <a:gd name="T14" fmla="*/ 16669 w 84"/>
              <a:gd name="T15" fmla="*/ 0 h 159"/>
              <a:gd name="T16" fmla="*/ 3969 w 84"/>
              <a:gd name="T17" fmla="*/ 0 h 159"/>
              <a:gd name="T18" fmla="*/ 3969 w 84"/>
              <a:gd name="T19" fmla="*/ 6390 h 159"/>
              <a:gd name="T20" fmla="*/ 0 w 84"/>
              <a:gd name="T21" fmla="*/ 22365 h 159"/>
              <a:gd name="T22" fmla="*/ 3969 w 84"/>
              <a:gd name="T23" fmla="*/ 22365 h 159"/>
              <a:gd name="T24" fmla="*/ 0 w 84"/>
              <a:gd name="T25" fmla="*/ 31950 h 159"/>
              <a:gd name="T26" fmla="*/ 9525 w 84"/>
              <a:gd name="T27" fmla="*/ 3195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8" name="Freeform 244"/>
          <p:cNvSpPr>
            <a:spLocks/>
          </p:cNvSpPr>
          <p:nvPr/>
        </p:nvSpPr>
        <p:spPr bwMode="auto">
          <a:xfrm>
            <a:off x="4293843" y="2396729"/>
            <a:ext cx="130423" cy="219075"/>
          </a:xfrm>
          <a:custGeom>
            <a:avLst/>
            <a:gdLst>
              <a:gd name="T0" fmla="*/ 7208 w 224"/>
              <a:gd name="T1" fmla="*/ 72827 h 369"/>
              <a:gd name="T2" fmla="*/ 10411 w 224"/>
              <a:gd name="T3" fmla="*/ 69661 h 369"/>
              <a:gd name="T4" fmla="*/ 17618 w 224"/>
              <a:gd name="T5" fmla="*/ 72827 h 369"/>
              <a:gd name="T6" fmla="*/ 17618 w 224"/>
              <a:gd name="T7" fmla="*/ 69661 h 369"/>
              <a:gd name="T8" fmla="*/ 20822 w 224"/>
              <a:gd name="T9" fmla="*/ 66494 h 369"/>
              <a:gd name="T10" fmla="*/ 24826 w 224"/>
              <a:gd name="T11" fmla="*/ 69661 h 369"/>
              <a:gd name="T12" fmla="*/ 28029 w 224"/>
              <a:gd name="T13" fmla="*/ 66494 h 369"/>
              <a:gd name="T14" fmla="*/ 41644 w 224"/>
              <a:gd name="T15" fmla="*/ 66494 h 369"/>
              <a:gd name="T16" fmla="*/ 45648 w 224"/>
              <a:gd name="T17" fmla="*/ 63328 h 369"/>
              <a:gd name="T18" fmla="*/ 38440 w 224"/>
              <a:gd name="T19" fmla="*/ 63328 h 369"/>
              <a:gd name="T20" fmla="*/ 45648 w 224"/>
              <a:gd name="T21" fmla="*/ 53829 h 369"/>
              <a:gd name="T22" fmla="*/ 41644 w 224"/>
              <a:gd name="T23" fmla="*/ 50662 h 369"/>
              <a:gd name="T24" fmla="*/ 38440 w 224"/>
              <a:gd name="T25" fmla="*/ 50662 h 369"/>
              <a:gd name="T26" fmla="*/ 35237 w 224"/>
              <a:gd name="T27" fmla="*/ 50662 h 369"/>
              <a:gd name="T28" fmla="*/ 38440 w 224"/>
              <a:gd name="T29" fmla="*/ 47496 h 369"/>
              <a:gd name="T30" fmla="*/ 38440 w 224"/>
              <a:gd name="T31" fmla="*/ 44330 h 369"/>
              <a:gd name="T32" fmla="*/ 35237 w 224"/>
              <a:gd name="T33" fmla="*/ 37997 h 369"/>
              <a:gd name="T34" fmla="*/ 31233 w 224"/>
              <a:gd name="T35" fmla="*/ 34830 h 369"/>
              <a:gd name="T36" fmla="*/ 24826 w 224"/>
              <a:gd name="T37" fmla="*/ 25331 h 369"/>
              <a:gd name="T38" fmla="*/ 17618 w 224"/>
              <a:gd name="T39" fmla="*/ 22165 h 369"/>
              <a:gd name="T40" fmla="*/ 28029 w 224"/>
              <a:gd name="T41" fmla="*/ 9499 h 369"/>
              <a:gd name="T42" fmla="*/ 24826 w 224"/>
              <a:gd name="T43" fmla="*/ 6333 h 369"/>
              <a:gd name="T44" fmla="*/ 14415 w 224"/>
              <a:gd name="T45" fmla="*/ 9499 h 369"/>
              <a:gd name="T46" fmla="*/ 14415 w 224"/>
              <a:gd name="T47" fmla="*/ 3166 h 369"/>
              <a:gd name="T48" fmla="*/ 20822 w 224"/>
              <a:gd name="T49" fmla="*/ 0 h 369"/>
              <a:gd name="T50" fmla="*/ 17618 w 224"/>
              <a:gd name="T51" fmla="*/ 0 h 369"/>
              <a:gd name="T52" fmla="*/ 10411 w 224"/>
              <a:gd name="T53" fmla="*/ 0 h 369"/>
              <a:gd name="T54" fmla="*/ 4004 w 224"/>
              <a:gd name="T55" fmla="*/ 9499 h 369"/>
              <a:gd name="T56" fmla="*/ 0 w 224"/>
              <a:gd name="T57" fmla="*/ 9499 h 369"/>
              <a:gd name="T58" fmla="*/ 4004 w 224"/>
              <a:gd name="T59" fmla="*/ 12666 h 369"/>
              <a:gd name="T60" fmla="*/ 7208 w 224"/>
              <a:gd name="T61" fmla="*/ 12666 h 369"/>
              <a:gd name="T62" fmla="*/ 4004 w 224"/>
              <a:gd name="T63" fmla="*/ 18998 h 369"/>
              <a:gd name="T64" fmla="*/ 7208 w 224"/>
              <a:gd name="T65" fmla="*/ 18998 h 369"/>
              <a:gd name="T66" fmla="*/ 7208 w 224"/>
              <a:gd name="T67" fmla="*/ 22165 h 369"/>
              <a:gd name="T68" fmla="*/ 4004 w 224"/>
              <a:gd name="T69" fmla="*/ 25331 h 369"/>
              <a:gd name="T70" fmla="*/ 7208 w 224"/>
              <a:gd name="T71" fmla="*/ 25331 h 369"/>
              <a:gd name="T72" fmla="*/ 7208 w 224"/>
              <a:gd name="T73" fmla="*/ 28498 h 369"/>
              <a:gd name="T74" fmla="*/ 7208 w 224"/>
              <a:gd name="T75" fmla="*/ 25331 h 369"/>
              <a:gd name="T76" fmla="*/ 10411 w 224"/>
              <a:gd name="T77" fmla="*/ 28498 h 369"/>
              <a:gd name="T78" fmla="*/ 7208 w 224"/>
              <a:gd name="T79" fmla="*/ 31664 h 369"/>
              <a:gd name="T80" fmla="*/ 10411 w 224"/>
              <a:gd name="T81" fmla="*/ 34830 h 369"/>
              <a:gd name="T82" fmla="*/ 17618 w 224"/>
              <a:gd name="T83" fmla="*/ 31664 h 369"/>
              <a:gd name="T84" fmla="*/ 17618 w 224"/>
              <a:gd name="T85" fmla="*/ 34830 h 369"/>
              <a:gd name="T86" fmla="*/ 17618 w 224"/>
              <a:gd name="T87" fmla="*/ 37997 h 369"/>
              <a:gd name="T88" fmla="*/ 20822 w 224"/>
              <a:gd name="T89" fmla="*/ 37997 h 369"/>
              <a:gd name="T90" fmla="*/ 20822 w 224"/>
              <a:gd name="T91" fmla="*/ 44330 h 369"/>
              <a:gd name="T92" fmla="*/ 10411 w 224"/>
              <a:gd name="T93" fmla="*/ 44330 h 369"/>
              <a:gd name="T94" fmla="*/ 14415 w 224"/>
              <a:gd name="T95" fmla="*/ 47496 h 369"/>
              <a:gd name="T96" fmla="*/ 10411 w 224"/>
              <a:gd name="T97" fmla="*/ 50662 h 369"/>
              <a:gd name="T98" fmla="*/ 14415 w 224"/>
              <a:gd name="T99" fmla="*/ 50662 h 369"/>
              <a:gd name="T100" fmla="*/ 14415 w 224"/>
              <a:gd name="T101" fmla="*/ 53829 h 369"/>
              <a:gd name="T102" fmla="*/ 7208 w 224"/>
              <a:gd name="T103" fmla="*/ 56995 h 369"/>
              <a:gd name="T104" fmla="*/ 10411 w 224"/>
              <a:gd name="T105" fmla="*/ 60162 h 369"/>
              <a:gd name="T106" fmla="*/ 14415 w 224"/>
              <a:gd name="T107" fmla="*/ 60162 h 369"/>
              <a:gd name="T108" fmla="*/ 17618 w 224"/>
              <a:gd name="T109" fmla="*/ 63328 h 369"/>
              <a:gd name="T110" fmla="*/ 20822 w 224"/>
              <a:gd name="T111" fmla="*/ 60162 h 369"/>
              <a:gd name="T112" fmla="*/ 20822 w 224"/>
              <a:gd name="T113" fmla="*/ 63328 h 369"/>
              <a:gd name="T114" fmla="*/ 14415 w 224"/>
              <a:gd name="T115" fmla="*/ 63328 h 369"/>
              <a:gd name="T116" fmla="*/ 7208 w 224"/>
              <a:gd name="T117" fmla="*/ 72827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49" name="Freeform 245"/>
          <p:cNvSpPr>
            <a:spLocks/>
          </p:cNvSpPr>
          <p:nvPr/>
        </p:nvSpPr>
        <p:spPr bwMode="auto">
          <a:xfrm>
            <a:off x="4433499" y="2825354"/>
            <a:ext cx="20775" cy="19050"/>
          </a:xfrm>
          <a:custGeom>
            <a:avLst/>
            <a:gdLst>
              <a:gd name="T0" fmla="*/ 0 w 34"/>
              <a:gd name="T1" fmla="*/ 3079 h 33"/>
              <a:gd name="T2" fmla="*/ 0 w 34"/>
              <a:gd name="T3" fmla="*/ 3079 h 33"/>
              <a:gd name="T4" fmla="*/ 4202 w 34"/>
              <a:gd name="T5" fmla="*/ 6158 h 33"/>
              <a:gd name="T6" fmla="*/ 8404 w 34"/>
              <a:gd name="T7" fmla="*/ 3079 h 33"/>
              <a:gd name="T8" fmla="*/ 4202 w 34"/>
              <a:gd name="T9" fmla="*/ 0 h 33"/>
              <a:gd name="T10" fmla="*/ 0 w 34"/>
              <a:gd name="T11" fmla="*/ 3079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50" name="Freeform 246"/>
          <p:cNvSpPr>
            <a:spLocks/>
          </p:cNvSpPr>
          <p:nvPr/>
        </p:nvSpPr>
        <p:spPr bwMode="auto">
          <a:xfrm>
            <a:off x="4133412" y="3034904"/>
            <a:ext cx="11542" cy="9525"/>
          </a:xfrm>
          <a:custGeom>
            <a:avLst/>
            <a:gdLst>
              <a:gd name="T0" fmla="*/ 0 w 20"/>
              <a:gd name="T1" fmla="*/ 0 h 15"/>
              <a:gd name="T2" fmla="*/ 0 w 20"/>
              <a:gd name="T3" fmla="*/ 0 h 15"/>
              <a:gd name="T4" fmla="*/ 0 w 20"/>
              <a:gd name="T5" fmla="*/ 3387 h 15"/>
              <a:gd name="T6" fmla="*/ 3969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0" y="0"/>
                </a:moveTo>
                <a:lnTo>
                  <a:pt x="0" y="0"/>
                </a:lnTo>
                <a:lnTo>
                  <a:pt x="0" y="15"/>
                </a:lnTo>
                <a:lnTo>
                  <a:pt x="20" y="0"/>
                </a:lnTo>
                <a:lnTo>
                  <a:pt x="0"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51" name="Freeform 247"/>
          <p:cNvSpPr>
            <a:spLocks/>
          </p:cNvSpPr>
          <p:nvPr/>
        </p:nvSpPr>
        <p:spPr bwMode="auto">
          <a:xfrm>
            <a:off x="4323851" y="2587229"/>
            <a:ext cx="199674" cy="191691"/>
          </a:xfrm>
          <a:custGeom>
            <a:avLst/>
            <a:gdLst>
              <a:gd name="T0" fmla="*/ 41395 w 345"/>
              <a:gd name="T1" fmla="*/ 0 h 320"/>
              <a:gd name="T2" fmla="*/ 41395 w 345"/>
              <a:gd name="T3" fmla="*/ 0 h 320"/>
              <a:gd name="T4" fmla="*/ 34230 w 345"/>
              <a:gd name="T5" fmla="*/ 3195 h 320"/>
              <a:gd name="T6" fmla="*/ 34230 w 345"/>
              <a:gd name="T7" fmla="*/ 9585 h 320"/>
              <a:gd name="T8" fmla="*/ 27862 w 345"/>
              <a:gd name="T9" fmla="*/ 12779 h 320"/>
              <a:gd name="T10" fmla="*/ 23882 w 345"/>
              <a:gd name="T11" fmla="*/ 15974 h 320"/>
              <a:gd name="T12" fmla="*/ 20697 w 345"/>
              <a:gd name="T13" fmla="*/ 15974 h 320"/>
              <a:gd name="T14" fmla="*/ 17513 w 345"/>
              <a:gd name="T15" fmla="*/ 12779 h 320"/>
              <a:gd name="T16" fmla="*/ 14329 w 345"/>
              <a:gd name="T17" fmla="*/ 12779 h 320"/>
              <a:gd name="T18" fmla="*/ 17513 w 345"/>
              <a:gd name="T19" fmla="*/ 19169 h 320"/>
              <a:gd name="T20" fmla="*/ 10349 w 345"/>
              <a:gd name="T21" fmla="*/ 22364 h 320"/>
              <a:gd name="T22" fmla="*/ 10349 w 345"/>
              <a:gd name="T23" fmla="*/ 19169 h 320"/>
              <a:gd name="T24" fmla="*/ 0 w 345"/>
              <a:gd name="T25" fmla="*/ 22364 h 320"/>
              <a:gd name="T26" fmla="*/ 0 w 345"/>
              <a:gd name="T27" fmla="*/ 25559 h 320"/>
              <a:gd name="T28" fmla="*/ 14329 w 345"/>
              <a:gd name="T29" fmla="*/ 28754 h 320"/>
              <a:gd name="T30" fmla="*/ 20697 w 345"/>
              <a:gd name="T31" fmla="*/ 39137 h 320"/>
              <a:gd name="T32" fmla="*/ 20697 w 345"/>
              <a:gd name="T33" fmla="*/ 41533 h 320"/>
              <a:gd name="T34" fmla="*/ 17513 w 345"/>
              <a:gd name="T35" fmla="*/ 58306 h 320"/>
              <a:gd name="T36" fmla="*/ 23882 w 345"/>
              <a:gd name="T37" fmla="*/ 60702 h 320"/>
              <a:gd name="T38" fmla="*/ 41395 w 345"/>
              <a:gd name="T39" fmla="*/ 64696 h 320"/>
              <a:gd name="T40" fmla="*/ 41395 w 345"/>
              <a:gd name="T41" fmla="*/ 60702 h 320"/>
              <a:gd name="T42" fmla="*/ 48559 w 345"/>
              <a:gd name="T43" fmla="*/ 58306 h 320"/>
              <a:gd name="T44" fmla="*/ 58908 w 345"/>
              <a:gd name="T45" fmla="*/ 60702 h 320"/>
              <a:gd name="T46" fmla="*/ 62092 w 345"/>
              <a:gd name="T47" fmla="*/ 60702 h 320"/>
              <a:gd name="T48" fmla="*/ 65276 w 345"/>
              <a:gd name="T49" fmla="*/ 55111 h 320"/>
              <a:gd name="T50" fmla="*/ 62092 w 345"/>
              <a:gd name="T51" fmla="*/ 48721 h 320"/>
              <a:gd name="T52" fmla="*/ 62092 w 345"/>
              <a:gd name="T53" fmla="*/ 41533 h 320"/>
              <a:gd name="T54" fmla="*/ 62092 w 345"/>
              <a:gd name="T55" fmla="*/ 35942 h 320"/>
              <a:gd name="T56" fmla="*/ 58908 w 345"/>
              <a:gd name="T57" fmla="*/ 39137 h 320"/>
              <a:gd name="T58" fmla="*/ 58908 w 345"/>
              <a:gd name="T59" fmla="*/ 35942 h 320"/>
              <a:gd name="T60" fmla="*/ 62092 w 345"/>
              <a:gd name="T61" fmla="*/ 28754 h 320"/>
              <a:gd name="T62" fmla="*/ 65276 w 345"/>
              <a:gd name="T63" fmla="*/ 28754 h 320"/>
              <a:gd name="T64" fmla="*/ 69257 w 345"/>
              <a:gd name="T65" fmla="*/ 19169 h 320"/>
              <a:gd name="T66" fmla="*/ 58908 w 345"/>
              <a:gd name="T67" fmla="*/ 12779 h 320"/>
              <a:gd name="T68" fmla="*/ 54928 w 345"/>
              <a:gd name="T69" fmla="*/ 12779 h 320"/>
              <a:gd name="T70" fmla="*/ 51743 w 345"/>
              <a:gd name="T71" fmla="*/ 12779 h 320"/>
              <a:gd name="T72" fmla="*/ 51743 w 345"/>
              <a:gd name="T73" fmla="*/ 9585 h 320"/>
              <a:gd name="T74" fmla="*/ 48559 w 345"/>
              <a:gd name="T75" fmla="*/ 9585 h 320"/>
              <a:gd name="T76" fmla="*/ 48559 w 345"/>
              <a:gd name="T77" fmla="*/ 6390 h 320"/>
              <a:gd name="T78" fmla="*/ 41395 w 345"/>
              <a:gd name="T79" fmla="*/ 3195 h 320"/>
              <a:gd name="T80" fmla="*/ 41395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52" name="Freeform 248"/>
          <p:cNvSpPr>
            <a:spLocks/>
          </p:cNvSpPr>
          <p:nvPr/>
        </p:nvSpPr>
        <p:spPr bwMode="auto">
          <a:xfrm>
            <a:off x="4174962" y="3034904"/>
            <a:ext cx="8080" cy="9525"/>
          </a:xfrm>
          <a:custGeom>
            <a:avLst/>
            <a:gdLst>
              <a:gd name="T0" fmla="*/ 2084 w 16"/>
              <a:gd name="T1" fmla="*/ 0 h 15"/>
              <a:gd name="T2" fmla="*/ 2084 w 16"/>
              <a:gd name="T3" fmla="*/ 0 h 15"/>
              <a:gd name="T4" fmla="*/ 0 w 16"/>
              <a:gd name="T5" fmla="*/ 3387 h 15"/>
              <a:gd name="T6" fmla="*/ 2084 w 16"/>
              <a:gd name="T7" fmla="*/ 3387 h 15"/>
              <a:gd name="T8" fmla="*/ 2084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0"/>
                </a:moveTo>
                <a:lnTo>
                  <a:pt x="16" y="0"/>
                </a:lnTo>
                <a:lnTo>
                  <a:pt x="0" y="15"/>
                </a:lnTo>
                <a:lnTo>
                  <a:pt x="16" y="15"/>
                </a:lnTo>
                <a:lnTo>
                  <a:pt x="16"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53" name="Freeform 249"/>
          <p:cNvSpPr>
            <a:spLocks/>
          </p:cNvSpPr>
          <p:nvPr/>
        </p:nvSpPr>
        <p:spPr bwMode="auto">
          <a:xfrm>
            <a:off x="4523525" y="2425304"/>
            <a:ext cx="50784" cy="67866"/>
          </a:xfrm>
          <a:custGeom>
            <a:avLst/>
            <a:gdLst>
              <a:gd name="T0" fmla="*/ 3969 w 88"/>
              <a:gd name="T1" fmla="*/ 23019 h 114"/>
              <a:gd name="T2" fmla="*/ 3969 w 88"/>
              <a:gd name="T3" fmla="*/ 23019 h 114"/>
              <a:gd name="T4" fmla="*/ 7938 w 88"/>
              <a:gd name="T5" fmla="*/ 23019 h 114"/>
              <a:gd name="T6" fmla="*/ 10319 w 88"/>
              <a:gd name="T7" fmla="*/ 23019 h 114"/>
              <a:gd name="T8" fmla="*/ 14288 w 88"/>
              <a:gd name="T9" fmla="*/ 13494 h 114"/>
              <a:gd name="T10" fmla="*/ 17463 w 88"/>
              <a:gd name="T11" fmla="*/ 13494 h 114"/>
              <a:gd name="T12" fmla="*/ 17463 w 88"/>
              <a:gd name="T13" fmla="*/ 9525 h 114"/>
              <a:gd name="T14" fmla="*/ 14288 w 88"/>
              <a:gd name="T15" fmla="*/ 9525 h 114"/>
              <a:gd name="T16" fmla="*/ 14288 w 88"/>
              <a:gd name="T17" fmla="*/ 0 h 114"/>
              <a:gd name="T18" fmla="*/ 3969 w 88"/>
              <a:gd name="T19" fmla="*/ 3969 h 114"/>
              <a:gd name="T20" fmla="*/ 0 w 88"/>
              <a:gd name="T21" fmla="*/ 9525 h 114"/>
              <a:gd name="T22" fmla="*/ 0 w 88"/>
              <a:gd name="T23" fmla="*/ 16669 h 114"/>
              <a:gd name="T24" fmla="*/ 3969 w 88"/>
              <a:gd name="T25" fmla="*/ 19050 h 114"/>
              <a:gd name="T26" fmla="*/ 3969 w 88"/>
              <a:gd name="T27" fmla="*/ 23019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54" name="Freeform 250"/>
          <p:cNvSpPr>
            <a:spLocks/>
          </p:cNvSpPr>
          <p:nvPr/>
        </p:nvSpPr>
        <p:spPr bwMode="auto">
          <a:xfrm>
            <a:off x="4454274" y="2530079"/>
            <a:ext cx="58864" cy="66675"/>
          </a:xfrm>
          <a:custGeom>
            <a:avLst/>
            <a:gdLst>
              <a:gd name="T0" fmla="*/ 13234 w 104"/>
              <a:gd name="T1" fmla="*/ 22425 h 111"/>
              <a:gd name="T2" fmla="*/ 13234 w 104"/>
              <a:gd name="T3" fmla="*/ 22425 h 111"/>
              <a:gd name="T4" fmla="*/ 13234 w 104"/>
              <a:gd name="T5" fmla="*/ 12814 h 111"/>
              <a:gd name="T6" fmla="*/ 16348 w 104"/>
              <a:gd name="T7" fmla="*/ 9611 h 111"/>
              <a:gd name="T8" fmla="*/ 19462 w 104"/>
              <a:gd name="T9" fmla="*/ 0 h 111"/>
              <a:gd name="T10" fmla="*/ 10120 w 104"/>
              <a:gd name="T11" fmla="*/ 3204 h 111"/>
              <a:gd name="T12" fmla="*/ 13234 w 104"/>
              <a:gd name="T13" fmla="*/ 9611 h 111"/>
              <a:gd name="T14" fmla="*/ 10120 w 104"/>
              <a:gd name="T15" fmla="*/ 9611 h 111"/>
              <a:gd name="T16" fmla="*/ 10120 w 104"/>
              <a:gd name="T17" fmla="*/ 6407 h 111"/>
              <a:gd name="T18" fmla="*/ 6228 w 104"/>
              <a:gd name="T19" fmla="*/ 6407 h 111"/>
              <a:gd name="T20" fmla="*/ 0 w 104"/>
              <a:gd name="T21" fmla="*/ 19222 h 111"/>
              <a:gd name="T22" fmla="*/ 10120 w 104"/>
              <a:gd name="T23" fmla="*/ 19222 h 111"/>
              <a:gd name="T24" fmla="*/ 13234 w 104"/>
              <a:gd name="T25" fmla="*/ 2242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55" name="Freeform 251"/>
          <p:cNvSpPr>
            <a:spLocks/>
          </p:cNvSpPr>
          <p:nvPr/>
        </p:nvSpPr>
        <p:spPr bwMode="auto">
          <a:xfrm>
            <a:off x="4442732" y="2587229"/>
            <a:ext cx="50784" cy="38100"/>
          </a:xfrm>
          <a:custGeom>
            <a:avLst/>
            <a:gdLst>
              <a:gd name="T0" fmla="*/ 14288 w 88"/>
              <a:gd name="T1" fmla="*/ 12902 h 63"/>
              <a:gd name="T2" fmla="*/ 14288 w 88"/>
              <a:gd name="T3" fmla="*/ 12902 h 63"/>
              <a:gd name="T4" fmla="*/ 10319 w 88"/>
              <a:gd name="T5" fmla="*/ 12902 h 63"/>
              <a:gd name="T6" fmla="*/ 10319 w 88"/>
              <a:gd name="T7" fmla="*/ 9676 h 63"/>
              <a:gd name="T8" fmla="*/ 7144 w 88"/>
              <a:gd name="T9" fmla="*/ 9676 h 63"/>
              <a:gd name="T10" fmla="*/ 7144 w 88"/>
              <a:gd name="T11" fmla="*/ 6451 h 63"/>
              <a:gd name="T12" fmla="*/ 0 w 88"/>
              <a:gd name="T13" fmla="*/ 3225 h 63"/>
              <a:gd name="T14" fmla="*/ 0 w 88"/>
              <a:gd name="T15" fmla="*/ 0 h 63"/>
              <a:gd name="T16" fmla="*/ 3969 w 88"/>
              <a:gd name="T17" fmla="*/ 0 h 63"/>
              <a:gd name="T18" fmla="*/ 14288 w 88"/>
              <a:gd name="T19" fmla="*/ 0 h 63"/>
              <a:gd name="T20" fmla="*/ 17463 w 88"/>
              <a:gd name="T21" fmla="*/ 3225 h 63"/>
              <a:gd name="T22" fmla="*/ 17463 w 88"/>
              <a:gd name="T23" fmla="*/ 9676 h 63"/>
              <a:gd name="T24" fmla="*/ 14288 w 88"/>
              <a:gd name="T25" fmla="*/ 9676 h 63"/>
              <a:gd name="T26" fmla="*/ 14288 w 88"/>
              <a:gd name="T27" fmla="*/ 1290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56" name="Freeform 252"/>
          <p:cNvSpPr>
            <a:spLocks/>
          </p:cNvSpPr>
          <p:nvPr/>
        </p:nvSpPr>
        <p:spPr bwMode="auto">
          <a:xfrm>
            <a:off x="4543146" y="2636045"/>
            <a:ext cx="121190" cy="57150"/>
          </a:xfrm>
          <a:custGeom>
            <a:avLst/>
            <a:gdLst>
              <a:gd name="T0" fmla="*/ 0 w 209"/>
              <a:gd name="T1" fmla="*/ 12700 h 96"/>
              <a:gd name="T2" fmla="*/ 0 w 209"/>
              <a:gd name="T3" fmla="*/ 12700 h 96"/>
              <a:gd name="T4" fmla="*/ 7178 w 209"/>
              <a:gd name="T5" fmla="*/ 12700 h 96"/>
              <a:gd name="T6" fmla="*/ 21534 w 209"/>
              <a:gd name="T7" fmla="*/ 9525 h 96"/>
              <a:gd name="T8" fmla="*/ 21534 w 209"/>
              <a:gd name="T9" fmla="*/ 5556 h 96"/>
              <a:gd name="T10" fmla="*/ 24724 w 209"/>
              <a:gd name="T11" fmla="*/ 3175 h 96"/>
              <a:gd name="T12" fmla="*/ 31902 w 209"/>
              <a:gd name="T13" fmla="*/ 3175 h 96"/>
              <a:gd name="T14" fmla="*/ 31902 w 209"/>
              <a:gd name="T15" fmla="*/ 0 h 96"/>
              <a:gd name="T16" fmla="*/ 42270 w 209"/>
              <a:gd name="T17" fmla="*/ 3175 h 96"/>
              <a:gd name="T18" fmla="*/ 42270 w 209"/>
              <a:gd name="T19" fmla="*/ 9525 h 96"/>
              <a:gd name="T20" fmla="*/ 38282 w 209"/>
              <a:gd name="T21" fmla="*/ 15875 h 96"/>
              <a:gd name="T22" fmla="*/ 24724 w 209"/>
              <a:gd name="T23" fmla="*/ 19050 h 96"/>
              <a:gd name="T24" fmla="*/ 17546 w 209"/>
              <a:gd name="T25" fmla="*/ 15875 h 96"/>
              <a:gd name="T26" fmla="*/ 7178 w 209"/>
              <a:gd name="T27" fmla="*/ 15875 h 96"/>
              <a:gd name="T28" fmla="*/ 3988 w 209"/>
              <a:gd name="T29" fmla="*/ 15875 h 96"/>
              <a:gd name="T30" fmla="*/ 0 w 209"/>
              <a:gd name="T31" fmla="*/ 1270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57" name="Freeform 253"/>
          <p:cNvSpPr>
            <a:spLocks/>
          </p:cNvSpPr>
          <p:nvPr/>
        </p:nvSpPr>
        <p:spPr bwMode="auto">
          <a:xfrm>
            <a:off x="4493516" y="2672954"/>
            <a:ext cx="71559" cy="38100"/>
          </a:xfrm>
          <a:custGeom>
            <a:avLst/>
            <a:gdLst>
              <a:gd name="T0" fmla="*/ 7202 w 123"/>
              <a:gd name="T1" fmla="*/ 12902 h 63"/>
              <a:gd name="T2" fmla="*/ 7202 w 123"/>
              <a:gd name="T3" fmla="*/ 12902 h 63"/>
              <a:gd name="T4" fmla="*/ 14404 w 123"/>
              <a:gd name="T5" fmla="*/ 9676 h 63"/>
              <a:gd name="T6" fmla="*/ 18405 w 123"/>
              <a:gd name="T7" fmla="*/ 9676 h 63"/>
              <a:gd name="T8" fmla="*/ 18405 w 123"/>
              <a:gd name="T9" fmla="*/ 6451 h 63"/>
              <a:gd name="T10" fmla="*/ 21605 w 123"/>
              <a:gd name="T11" fmla="*/ 9676 h 63"/>
              <a:gd name="T12" fmla="*/ 24806 w 123"/>
              <a:gd name="T13" fmla="*/ 3225 h 63"/>
              <a:gd name="T14" fmla="*/ 21605 w 123"/>
              <a:gd name="T15" fmla="*/ 3225 h 63"/>
              <a:gd name="T16" fmla="*/ 18405 w 123"/>
              <a:gd name="T17" fmla="*/ 0 h 63"/>
              <a:gd name="T18" fmla="*/ 7202 w 123"/>
              <a:gd name="T19" fmla="*/ 0 h 63"/>
              <a:gd name="T20" fmla="*/ 4001 w 123"/>
              <a:gd name="T21" fmla="*/ 0 h 63"/>
              <a:gd name="T22" fmla="*/ 0 w 123"/>
              <a:gd name="T23" fmla="*/ 6451 h 63"/>
              <a:gd name="T24" fmla="*/ 0 w 123"/>
              <a:gd name="T25" fmla="*/ 9676 h 63"/>
              <a:gd name="T26" fmla="*/ 4001 w 123"/>
              <a:gd name="T27" fmla="*/ 6451 h 63"/>
              <a:gd name="T28" fmla="*/ 4001 w 123"/>
              <a:gd name="T29" fmla="*/ 12902 h 63"/>
              <a:gd name="T30" fmla="*/ 7202 w 123"/>
              <a:gd name="T31" fmla="*/ 12902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58" name="Freeform 254"/>
          <p:cNvSpPr>
            <a:spLocks/>
          </p:cNvSpPr>
          <p:nvPr/>
        </p:nvSpPr>
        <p:spPr bwMode="auto">
          <a:xfrm>
            <a:off x="4284610" y="2396729"/>
            <a:ext cx="18467" cy="28575"/>
          </a:xfrm>
          <a:custGeom>
            <a:avLst/>
            <a:gdLst>
              <a:gd name="T0" fmla="*/ 0 w 33"/>
              <a:gd name="T1" fmla="*/ 9525 h 48"/>
              <a:gd name="T2" fmla="*/ 3079 w 33"/>
              <a:gd name="T3" fmla="*/ 3969 h 48"/>
              <a:gd name="T4" fmla="*/ 6158 w 33"/>
              <a:gd name="T5" fmla="*/ 0 h 48"/>
              <a:gd name="T6" fmla="*/ 0 w 33"/>
              <a:gd name="T7" fmla="*/ 3969 h 48"/>
              <a:gd name="T8" fmla="*/ 0 w 33"/>
              <a:gd name="T9" fmla="*/ 9525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59" name="Freeform 255"/>
          <p:cNvSpPr>
            <a:spLocks/>
          </p:cNvSpPr>
          <p:nvPr/>
        </p:nvSpPr>
        <p:spPr bwMode="auto">
          <a:xfrm>
            <a:off x="4373482" y="2339579"/>
            <a:ext cx="10388" cy="10716"/>
          </a:xfrm>
          <a:custGeom>
            <a:avLst/>
            <a:gdLst>
              <a:gd name="T0" fmla="*/ 0 w 17"/>
              <a:gd name="T1" fmla="*/ 3969 h 18"/>
              <a:gd name="T2" fmla="*/ 0 w 17"/>
              <a:gd name="T3" fmla="*/ 3969 h 18"/>
              <a:gd name="T4" fmla="*/ 4202 w 17"/>
              <a:gd name="T5" fmla="*/ 0 h 18"/>
              <a:gd name="T6" fmla="*/ 4202 w 17"/>
              <a:gd name="T7" fmla="*/ 3969 h 18"/>
              <a:gd name="T8" fmla="*/ 0 w 17"/>
              <a:gd name="T9" fmla="*/ 396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60" name="Line 256"/>
          <p:cNvSpPr>
            <a:spLocks noChangeShapeType="1"/>
          </p:cNvSpPr>
          <p:nvPr/>
        </p:nvSpPr>
        <p:spPr bwMode="auto">
          <a:xfrm>
            <a:off x="4348090" y="2391966"/>
            <a:ext cx="10388" cy="9525"/>
          </a:xfrm>
          <a:prstGeom prst="line">
            <a:avLst/>
          </a:pr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61" name="Freeform 257"/>
          <p:cNvSpPr>
            <a:spLocks/>
          </p:cNvSpPr>
          <p:nvPr/>
        </p:nvSpPr>
        <p:spPr bwMode="auto">
          <a:xfrm>
            <a:off x="4493517" y="2493171"/>
            <a:ext cx="140810" cy="179785"/>
          </a:xfrm>
          <a:custGeom>
            <a:avLst/>
            <a:gdLst>
              <a:gd name="T0" fmla="*/ 27781 w 244"/>
              <a:gd name="T1" fmla="*/ 8702 h 303"/>
              <a:gd name="T2" fmla="*/ 27781 w 244"/>
              <a:gd name="T3" fmla="*/ 8702 h 303"/>
              <a:gd name="T4" fmla="*/ 42069 w 244"/>
              <a:gd name="T5" fmla="*/ 2373 h 303"/>
              <a:gd name="T6" fmla="*/ 42069 w 244"/>
              <a:gd name="T7" fmla="*/ 5538 h 303"/>
              <a:gd name="T8" fmla="*/ 38100 w 244"/>
              <a:gd name="T9" fmla="*/ 5538 h 303"/>
              <a:gd name="T10" fmla="*/ 45244 w 244"/>
              <a:gd name="T11" fmla="*/ 8702 h 303"/>
              <a:gd name="T12" fmla="*/ 48419 w 244"/>
              <a:gd name="T13" fmla="*/ 34019 h 303"/>
              <a:gd name="T14" fmla="*/ 45244 w 244"/>
              <a:gd name="T15" fmla="*/ 30854 h 303"/>
              <a:gd name="T16" fmla="*/ 38100 w 244"/>
              <a:gd name="T17" fmla="*/ 34019 h 303"/>
              <a:gd name="T18" fmla="*/ 31750 w 244"/>
              <a:gd name="T19" fmla="*/ 37183 h 303"/>
              <a:gd name="T20" fmla="*/ 34925 w 244"/>
              <a:gd name="T21" fmla="*/ 43512 h 303"/>
              <a:gd name="T22" fmla="*/ 42069 w 244"/>
              <a:gd name="T23" fmla="*/ 49841 h 303"/>
              <a:gd name="T24" fmla="*/ 38100 w 244"/>
              <a:gd name="T25" fmla="*/ 53006 h 303"/>
              <a:gd name="T26" fmla="*/ 38100 w 244"/>
              <a:gd name="T27" fmla="*/ 56170 h 303"/>
              <a:gd name="T28" fmla="*/ 24606 w 244"/>
              <a:gd name="T29" fmla="*/ 59335 h 303"/>
              <a:gd name="T30" fmla="*/ 18256 w 244"/>
              <a:gd name="T31" fmla="*/ 59335 h 303"/>
              <a:gd name="T32" fmla="*/ 7144 w 244"/>
              <a:gd name="T33" fmla="*/ 59335 h 303"/>
              <a:gd name="T34" fmla="*/ 11113 w 244"/>
              <a:gd name="T35" fmla="*/ 49841 h 303"/>
              <a:gd name="T36" fmla="*/ 0 w 244"/>
              <a:gd name="T37" fmla="*/ 43512 h 303"/>
              <a:gd name="T38" fmla="*/ 0 w 244"/>
              <a:gd name="T39" fmla="*/ 40348 h 303"/>
              <a:gd name="T40" fmla="*/ 0 w 244"/>
              <a:gd name="T41" fmla="*/ 34019 h 303"/>
              <a:gd name="T42" fmla="*/ 0 w 244"/>
              <a:gd name="T43" fmla="*/ 24525 h 303"/>
              <a:gd name="T44" fmla="*/ 3969 w 244"/>
              <a:gd name="T45" fmla="*/ 21361 h 303"/>
              <a:gd name="T46" fmla="*/ 7144 w 244"/>
              <a:gd name="T47" fmla="*/ 11867 h 303"/>
              <a:gd name="T48" fmla="*/ 14288 w 244"/>
              <a:gd name="T49" fmla="*/ 11867 h 303"/>
              <a:gd name="T50" fmla="*/ 18256 w 244"/>
              <a:gd name="T51" fmla="*/ 5538 h 303"/>
              <a:gd name="T52" fmla="*/ 14288 w 244"/>
              <a:gd name="T53" fmla="*/ 5538 h 303"/>
              <a:gd name="T54" fmla="*/ 18256 w 244"/>
              <a:gd name="T55" fmla="*/ 2373 h 303"/>
              <a:gd name="T56" fmla="*/ 14288 w 244"/>
              <a:gd name="T57" fmla="*/ 0 h 303"/>
              <a:gd name="T58" fmla="*/ 18256 w 244"/>
              <a:gd name="T59" fmla="*/ 0 h 303"/>
              <a:gd name="T60" fmla="*/ 21431 w 244"/>
              <a:gd name="T61" fmla="*/ 0 h 303"/>
              <a:gd name="T62" fmla="*/ 21431 w 244"/>
              <a:gd name="T63" fmla="*/ 2373 h 303"/>
              <a:gd name="T64" fmla="*/ 27781 w 244"/>
              <a:gd name="T65" fmla="*/ 5538 h 303"/>
              <a:gd name="T66" fmla="*/ 24606 w 244"/>
              <a:gd name="T67" fmla="*/ 8702 h 303"/>
              <a:gd name="T68" fmla="*/ 27781 w 244"/>
              <a:gd name="T69" fmla="*/ 8702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62" name="Freeform 258"/>
          <p:cNvSpPr>
            <a:spLocks/>
          </p:cNvSpPr>
          <p:nvPr/>
        </p:nvSpPr>
        <p:spPr bwMode="auto">
          <a:xfrm>
            <a:off x="4503904" y="2682479"/>
            <a:ext cx="190440" cy="182166"/>
          </a:xfrm>
          <a:custGeom>
            <a:avLst/>
            <a:gdLst>
              <a:gd name="T0" fmla="*/ 3969 w 330"/>
              <a:gd name="T1" fmla="*/ 23094 h 305"/>
              <a:gd name="T2" fmla="*/ 3969 w 330"/>
              <a:gd name="T3" fmla="*/ 23094 h 305"/>
              <a:gd name="T4" fmla="*/ 9525 w 330"/>
              <a:gd name="T5" fmla="*/ 19112 h 305"/>
              <a:gd name="T6" fmla="*/ 16669 w 330"/>
              <a:gd name="T7" fmla="*/ 23094 h 305"/>
              <a:gd name="T8" fmla="*/ 23813 w 330"/>
              <a:gd name="T9" fmla="*/ 32651 h 305"/>
              <a:gd name="T10" fmla="*/ 27781 w 330"/>
              <a:gd name="T11" fmla="*/ 32651 h 305"/>
              <a:gd name="T12" fmla="*/ 30956 w 330"/>
              <a:gd name="T13" fmla="*/ 38225 h 305"/>
              <a:gd name="T14" fmla="*/ 38100 w 330"/>
              <a:gd name="T15" fmla="*/ 42207 h 305"/>
              <a:gd name="T16" fmla="*/ 44450 w 330"/>
              <a:gd name="T17" fmla="*/ 47781 h 305"/>
              <a:gd name="T18" fmla="*/ 47625 w 330"/>
              <a:gd name="T19" fmla="*/ 47781 h 305"/>
              <a:gd name="T20" fmla="*/ 52388 w 330"/>
              <a:gd name="T21" fmla="*/ 57337 h 305"/>
              <a:gd name="T22" fmla="*/ 47625 w 330"/>
              <a:gd name="T23" fmla="*/ 61319 h 305"/>
              <a:gd name="T24" fmla="*/ 52388 w 330"/>
              <a:gd name="T25" fmla="*/ 61319 h 305"/>
              <a:gd name="T26" fmla="*/ 55563 w 330"/>
              <a:gd name="T27" fmla="*/ 57337 h 305"/>
              <a:gd name="T28" fmla="*/ 55563 w 330"/>
              <a:gd name="T29" fmla="*/ 54948 h 305"/>
              <a:gd name="T30" fmla="*/ 55563 w 330"/>
              <a:gd name="T31" fmla="*/ 51763 h 305"/>
              <a:gd name="T32" fmla="*/ 55563 w 330"/>
              <a:gd name="T33" fmla="*/ 45392 h 305"/>
              <a:gd name="T34" fmla="*/ 61913 w 330"/>
              <a:gd name="T35" fmla="*/ 51763 h 305"/>
              <a:gd name="T36" fmla="*/ 65881 w 330"/>
              <a:gd name="T37" fmla="*/ 47781 h 305"/>
              <a:gd name="T38" fmla="*/ 47625 w 330"/>
              <a:gd name="T39" fmla="*/ 38225 h 305"/>
              <a:gd name="T40" fmla="*/ 52388 w 330"/>
              <a:gd name="T41" fmla="*/ 35836 h 305"/>
              <a:gd name="T42" fmla="*/ 47625 w 330"/>
              <a:gd name="T43" fmla="*/ 35836 h 305"/>
              <a:gd name="T44" fmla="*/ 41275 w 330"/>
              <a:gd name="T45" fmla="*/ 32651 h 305"/>
              <a:gd name="T46" fmla="*/ 38100 w 330"/>
              <a:gd name="T47" fmla="*/ 26280 h 305"/>
              <a:gd name="T48" fmla="*/ 30956 w 330"/>
              <a:gd name="T49" fmla="*/ 19112 h 305"/>
              <a:gd name="T50" fmla="*/ 30956 w 330"/>
              <a:gd name="T51" fmla="*/ 9556 h 305"/>
              <a:gd name="T52" fmla="*/ 34131 w 330"/>
              <a:gd name="T53" fmla="*/ 9556 h 305"/>
              <a:gd name="T54" fmla="*/ 38100 w 330"/>
              <a:gd name="T55" fmla="*/ 9556 h 305"/>
              <a:gd name="T56" fmla="*/ 38100 w 330"/>
              <a:gd name="T57" fmla="*/ 7167 h 305"/>
              <a:gd name="T58" fmla="*/ 38100 w 330"/>
              <a:gd name="T59" fmla="*/ 3982 h 305"/>
              <a:gd name="T60" fmla="*/ 30956 w 330"/>
              <a:gd name="T61" fmla="*/ 0 h 305"/>
              <a:gd name="T62" fmla="*/ 19844 w 330"/>
              <a:gd name="T63" fmla="*/ 0 h 305"/>
              <a:gd name="T64" fmla="*/ 16669 w 330"/>
              <a:gd name="T65" fmla="*/ 7167 h 305"/>
              <a:gd name="T66" fmla="*/ 14288 w 330"/>
              <a:gd name="T67" fmla="*/ 3982 h 305"/>
              <a:gd name="T68" fmla="*/ 14288 w 330"/>
              <a:gd name="T69" fmla="*/ 7167 h 305"/>
              <a:gd name="T70" fmla="*/ 9525 w 330"/>
              <a:gd name="T71" fmla="*/ 7167 h 305"/>
              <a:gd name="T72" fmla="*/ 3969 w 330"/>
              <a:gd name="T73" fmla="*/ 9556 h 305"/>
              <a:gd name="T74" fmla="*/ 0 w 330"/>
              <a:gd name="T75" fmla="*/ 9556 h 305"/>
              <a:gd name="T76" fmla="*/ 0 w 330"/>
              <a:gd name="T77" fmla="*/ 16723 h 305"/>
              <a:gd name="T78" fmla="*/ 3969 w 330"/>
              <a:gd name="T79" fmla="*/ 2309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63" name="Freeform 259"/>
          <p:cNvSpPr>
            <a:spLocks/>
          </p:cNvSpPr>
          <p:nvPr/>
        </p:nvSpPr>
        <p:spPr bwMode="auto">
          <a:xfrm>
            <a:off x="4483129" y="2615804"/>
            <a:ext cx="10388" cy="9525"/>
          </a:xfrm>
          <a:custGeom>
            <a:avLst/>
            <a:gdLst>
              <a:gd name="T0" fmla="*/ 0 w 17"/>
              <a:gd name="T1" fmla="*/ 3387 h 15"/>
              <a:gd name="T2" fmla="*/ 0 w 17"/>
              <a:gd name="T3" fmla="*/ 3387 h 15"/>
              <a:gd name="T4" fmla="*/ 0 w 17"/>
              <a:gd name="T5" fmla="*/ 0 h 15"/>
              <a:gd name="T6" fmla="*/ 4202 w 17"/>
              <a:gd name="T7" fmla="*/ 0 h 15"/>
              <a:gd name="T8" fmla="*/ 4202 w 17"/>
              <a:gd name="T9" fmla="*/ 3387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64" name="Freeform 260"/>
          <p:cNvSpPr>
            <a:spLocks/>
          </p:cNvSpPr>
          <p:nvPr/>
        </p:nvSpPr>
        <p:spPr bwMode="auto">
          <a:xfrm>
            <a:off x="4615859" y="2682479"/>
            <a:ext cx="39242" cy="28575"/>
          </a:xfrm>
          <a:custGeom>
            <a:avLst/>
            <a:gdLst>
              <a:gd name="T0" fmla="*/ 13108 w 70"/>
              <a:gd name="T1" fmla="*/ 3969 h 48"/>
              <a:gd name="T2" fmla="*/ 13108 w 70"/>
              <a:gd name="T3" fmla="*/ 3969 h 48"/>
              <a:gd name="T4" fmla="*/ 9253 w 70"/>
              <a:gd name="T5" fmla="*/ 3969 h 48"/>
              <a:gd name="T6" fmla="*/ 6169 w 70"/>
              <a:gd name="T7" fmla="*/ 9525 h 48"/>
              <a:gd name="T8" fmla="*/ 3084 w 70"/>
              <a:gd name="T9" fmla="*/ 9525 h 48"/>
              <a:gd name="T10" fmla="*/ 0 w 70"/>
              <a:gd name="T11" fmla="*/ 9525 h 48"/>
              <a:gd name="T12" fmla="*/ 0 w 70"/>
              <a:gd name="T13" fmla="*/ 7144 h 48"/>
              <a:gd name="T14" fmla="*/ 0 w 70"/>
              <a:gd name="T15" fmla="*/ 3969 h 48"/>
              <a:gd name="T16" fmla="*/ 13108 w 70"/>
              <a:gd name="T17" fmla="*/ 0 h 48"/>
              <a:gd name="T18" fmla="*/ 13108 w 70"/>
              <a:gd name="T19" fmla="*/ 396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65" name="Freeform 261"/>
          <p:cNvSpPr>
            <a:spLocks/>
          </p:cNvSpPr>
          <p:nvPr/>
        </p:nvSpPr>
        <p:spPr bwMode="auto">
          <a:xfrm>
            <a:off x="4725506" y="1988345"/>
            <a:ext cx="169665" cy="361950"/>
          </a:xfrm>
          <a:custGeom>
            <a:avLst/>
            <a:gdLst>
              <a:gd name="T0" fmla="*/ 44450 w 294"/>
              <a:gd name="T1" fmla="*/ 15849 h 609"/>
              <a:gd name="T2" fmla="*/ 44450 w 294"/>
              <a:gd name="T3" fmla="*/ 15849 h 609"/>
              <a:gd name="T4" fmla="*/ 44450 w 294"/>
              <a:gd name="T5" fmla="*/ 25358 h 609"/>
              <a:gd name="T6" fmla="*/ 51594 w 294"/>
              <a:gd name="T7" fmla="*/ 31698 h 609"/>
              <a:gd name="T8" fmla="*/ 47625 w 294"/>
              <a:gd name="T9" fmla="*/ 41207 h 609"/>
              <a:gd name="T10" fmla="*/ 51594 w 294"/>
              <a:gd name="T11" fmla="*/ 57056 h 609"/>
              <a:gd name="T12" fmla="*/ 47625 w 294"/>
              <a:gd name="T13" fmla="*/ 66566 h 609"/>
              <a:gd name="T14" fmla="*/ 55563 w 294"/>
              <a:gd name="T15" fmla="*/ 76075 h 609"/>
              <a:gd name="T16" fmla="*/ 51594 w 294"/>
              <a:gd name="T17" fmla="*/ 82414 h 609"/>
              <a:gd name="T18" fmla="*/ 58738 w 294"/>
              <a:gd name="T19" fmla="*/ 87962 h 609"/>
              <a:gd name="T20" fmla="*/ 58738 w 294"/>
              <a:gd name="T21" fmla="*/ 91924 h 609"/>
              <a:gd name="T22" fmla="*/ 47625 w 294"/>
              <a:gd name="T23" fmla="*/ 106980 h 609"/>
              <a:gd name="T24" fmla="*/ 37306 w 294"/>
              <a:gd name="T25" fmla="*/ 114112 h 609"/>
              <a:gd name="T26" fmla="*/ 34131 w 294"/>
              <a:gd name="T27" fmla="*/ 114112 h 609"/>
              <a:gd name="T28" fmla="*/ 16669 w 294"/>
              <a:gd name="T29" fmla="*/ 120452 h 609"/>
              <a:gd name="T30" fmla="*/ 3969 w 294"/>
              <a:gd name="T31" fmla="*/ 114112 h 609"/>
              <a:gd name="T32" fmla="*/ 7144 w 294"/>
              <a:gd name="T33" fmla="*/ 104603 h 609"/>
              <a:gd name="T34" fmla="*/ 3969 w 294"/>
              <a:gd name="T35" fmla="*/ 95094 h 609"/>
              <a:gd name="T36" fmla="*/ 7144 w 294"/>
              <a:gd name="T37" fmla="*/ 87962 h 609"/>
              <a:gd name="T38" fmla="*/ 20638 w 294"/>
              <a:gd name="T39" fmla="*/ 69735 h 609"/>
              <a:gd name="T40" fmla="*/ 23813 w 294"/>
              <a:gd name="T41" fmla="*/ 66566 h 609"/>
              <a:gd name="T42" fmla="*/ 23813 w 294"/>
              <a:gd name="T43" fmla="*/ 60226 h 609"/>
              <a:gd name="T44" fmla="*/ 20638 w 294"/>
              <a:gd name="T45" fmla="*/ 57056 h 609"/>
              <a:gd name="T46" fmla="*/ 16669 w 294"/>
              <a:gd name="T47" fmla="*/ 57056 h 609"/>
              <a:gd name="T48" fmla="*/ 14288 w 294"/>
              <a:gd name="T49" fmla="*/ 28528 h 609"/>
              <a:gd name="T50" fmla="*/ 0 w 294"/>
              <a:gd name="T51" fmla="*/ 15849 h 609"/>
              <a:gd name="T52" fmla="*/ 3969 w 294"/>
              <a:gd name="T53" fmla="*/ 12679 h 609"/>
              <a:gd name="T54" fmla="*/ 10319 w 294"/>
              <a:gd name="T55" fmla="*/ 19019 h 609"/>
              <a:gd name="T56" fmla="*/ 14288 w 294"/>
              <a:gd name="T57" fmla="*/ 19019 h 609"/>
              <a:gd name="T58" fmla="*/ 16669 w 294"/>
              <a:gd name="T59" fmla="*/ 19019 h 609"/>
              <a:gd name="T60" fmla="*/ 23813 w 294"/>
              <a:gd name="T61" fmla="*/ 19019 h 609"/>
              <a:gd name="T62" fmla="*/ 27781 w 294"/>
              <a:gd name="T63" fmla="*/ 15849 h 609"/>
              <a:gd name="T64" fmla="*/ 30956 w 294"/>
              <a:gd name="T65" fmla="*/ 3170 h 609"/>
              <a:gd name="T66" fmla="*/ 37306 w 294"/>
              <a:gd name="T67" fmla="*/ 0 h 609"/>
              <a:gd name="T68" fmla="*/ 47625 w 294"/>
              <a:gd name="T69" fmla="*/ 6340 h 609"/>
              <a:gd name="T70" fmla="*/ 44450 w 294"/>
              <a:gd name="T71" fmla="*/ 15849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66" name="Freeform 262"/>
          <p:cNvSpPr>
            <a:spLocks/>
          </p:cNvSpPr>
          <p:nvPr/>
        </p:nvSpPr>
        <p:spPr bwMode="auto">
          <a:xfrm>
            <a:off x="4473895" y="1939529"/>
            <a:ext cx="421277" cy="467916"/>
          </a:xfrm>
          <a:custGeom>
            <a:avLst/>
            <a:gdLst>
              <a:gd name="T0" fmla="*/ 34178 w 729"/>
              <a:gd name="T1" fmla="*/ 149415 h 785"/>
              <a:gd name="T2" fmla="*/ 30999 w 729"/>
              <a:gd name="T3" fmla="*/ 143057 h 785"/>
              <a:gd name="T4" fmla="*/ 27819 w 729"/>
              <a:gd name="T5" fmla="*/ 147031 h 785"/>
              <a:gd name="T6" fmla="*/ 10333 w 729"/>
              <a:gd name="T7" fmla="*/ 156568 h 785"/>
              <a:gd name="T8" fmla="*/ 7154 w 729"/>
              <a:gd name="T9" fmla="*/ 143057 h 785"/>
              <a:gd name="T10" fmla="*/ 3974 w 729"/>
              <a:gd name="T11" fmla="*/ 143057 h 785"/>
              <a:gd name="T12" fmla="*/ 3974 w 729"/>
              <a:gd name="T13" fmla="*/ 133520 h 785"/>
              <a:gd name="T14" fmla="*/ 3974 w 729"/>
              <a:gd name="T15" fmla="*/ 120804 h 785"/>
              <a:gd name="T16" fmla="*/ 14307 w 729"/>
              <a:gd name="T17" fmla="*/ 108882 h 785"/>
              <a:gd name="T18" fmla="*/ 24640 w 729"/>
              <a:gd name="T19" fmla="*/ 99345 h 785"/>
              <a:gd name="T20" fmla="*/ 34178 w 729"/>
              <a:gd name="T21" fmla="*/ 85834 h 785"/>
              <a:gd name="T22" fmla="*/ 48485 w 729"/>
              <a:gd name="T23" fmla="*/ 63581 h 785"/>
              <a:gd name="T24" fmla="*/ 61997 w 729"/>
              <a:gd name="T25" fmla="*/ 42122 h 785"/>
              <a:gd name="T26" fmla="*/ 44511 w 729"/>
              <a:gd name="T27" fmla="*/ 47686 h 785"/>
              <a:gd name="T28" fmla="*/ 54844 w 729"/>
              <a:gd name="T29" fmla="*/ 42122 h 785"/>
              <a:gd name="T30" fmla="*/ 61997 w 729"/>
              <a:gd name="T31" fmla="*/ 28611 h 785"/>
              <a:gd name="T32" fmla="*/ 65177 w 729"/>
              <a:gd name="T33" fmla="*/ 32585 h 785"/>
              <a:gd name="T34" fmla="*/ 69151 w 729"/>
              <a:gd name="T35" fmla="*/ 32585 h 785"/>
              <a:gd name="T36" fmla="*/ 65177 w 729"/>
              <a:gd name="T37" fmla="*/ 25432 h 785"/>
              <a:gd name="T38" fmla="*/ 76305 w 729"/>
              <a:gd name="T39" fmla="*/ 15895 h 785"/>
              <a:gd name="T40" fmla="*/ 89817 w 729"/>
              <a:gd name="T41" fmla="*/ 13511 h 785"/>
              <a:gd name="T42" fmla="*/ 107303 w 729"/>
              <a:gd name="T43" fmla="*/ 6358 h 785"/>
              <a:gd name="T44" fmla="*/ 113662 w 729"/>
              <a:gd name="T45" fmla="*/ 0 h 785"/>
              <a:gd name="T46" fmla="*/ 117636 w 729"/>
              <a:gd name="T47" fmla="*/ 3974 h 785"/>
              <a:gd name="T48" fmla="*/ 123995 w 729"/>
              <a:gd name="T49" fmla="*/ 0 h 785"/>
              <a:gd name="T50" fmla="*/ 145456 w 729"/>
              <a:gd name="T51" fmla="*/ 13511 h 785"/>
              <a:gd name="T52" fmla="*/ 131149 w 729"/>
              <a:gd name="T53" fmla="*/ 15895 h 785"/>
              <a:gd name="T54" fmla="*/ 141481 w 729"/>
              <a:gd name="T55" fmla="*/ 23048 h 785"/>
              <a:gd name="T56" fmla="*/ 138302 w 729"/>
              <a:gd name="T57" fmla="*/ 25432 h 785"/>
              <a:gd name="T58" fmla="*/ 135123 w 729"/>
              <a:gd name="T59" fmla="*/ 23048 h 785"/>
              <a:gd name="T60" fmla="*/ 117636 w 729"/>
              <a:gd name="T61" fmla="*/ 19074 h 785"/>
              <a:gd name="T62" fmla="*/ 110483 w 729"/>
              <a:gd name="T63" fmla="*/ 34970 h 785"/>
              <a:gd name="T64" fmla="*/ 100150 w 729"/>
              <a:gd name="T65" fmla="*/ 34970 h 785"/>
              <a:gd name="T66" fmla="*/ 89817 w 729"/>
              <a:gd name="T67" fmla="*/ 28611 h 785"/>
              <a:gd name="T68" fmla="*/ 82663 w 729"/>
              <a:gd name="T69" fmla="*/ 32585 h 785"/>
              <a:gd name="T70" fmla="*/ 76305 w 729"/>
              <a:gd name="T71" fmla="*/ 38149 h 785"/>
              <a:gd name="T72" fmla="*/ 72330 w 729"/>
              <a:gd name="T73" fmla="*/ 44507 h 785"/>
              <a:gd name="T74" fmla="*/ 65177 w 729"/>
              <a:gd name="T75" fmla="*/ 47686 h 785"/>
              <a:gd name="T76" fmla="*/ 61997 w 729"/>
              <a:gd name="T77" fmla="*/ 57223 h 785"/>
              <a:gd name="T78" fmla="*/ 54844 w 729"/>
              <a:gd name="T79" fmla="*/ 70734 h 785"/>
              <a:gd name="T80" fmla="*/ 48485 w 729"/>
              <a:gd name="T81" fmla="*/ 85834 h 785"/>
              <a:gd name="T82" fmla="*/ 44511 w 729"/>
              <a:gd name="T83" fmla="*/ 95371 h 785"/>
              <a:gd name="T84" fmla="*/ 38152 w 729"/>
              <a:gd name="T85" fmla="*/ 111267 h 785"/>
              <a:gd name="T86" fmla="*/ 41332 w 729"/>
              <a:gd name="T87" fmla="*/ 127957 h 785"/>
              <a:gd name="T88" fmla="*/ 38152 w 729"/>
              <a:gd name="T89" fmla="*/ 139878 h 785"/>
              <a:gd name="T90" fmla="*/ 34178 w 729"/>
              <a:gd name="T91" fmla="*/ 149415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67" name="Freeform 263"/>
          <p:cNvSpPr>
            <a:spLocks/>
          </p:cNvSpPr>
          <p:nvPr/>
        </p:nvSpPr>
        <p:spPr bwMode="auto">
          <a:xfrm>
            <a:off x="4574308" y="2035971"/>
            <a:ext cx="199674" cy="446485"/>
          </a:xfrm>
          <a:custGeom>
            <a:avLst/>
            <a:gdLst>
              <a:gd name="T0" fmla="*/ 0 w 346"/>
              <a:gd name="T1" fmla="*/ 117475 h 750"/>
              <a:gd name="T2" fmla="*/ 0 w 346"/>
              <a:gd name="T3" fmla="*/ 117475 h 750"/>
              <a:gd name="T4" fmla="*/ 3969 w 346"/>
              <a:gd name="T5" fmla="*/ 117475 h 750"/>
              <a:gd name="T6" fmla="*/ 3969 w 346"/>
              <a:gd name="T7" fmla="*/ 107950 h 750"/>
              <a:gd name="T8" fmla="*/ 7144 w 346"/>
              <a:gd name="T9" fmla="*/ 104775 h 750"/>
              <a:gd name="T10" fmla="*/ 7144 w 346"/>
              <a:gd name="T11" fmla="*/ 95250 h 750"/>
              <a:gd name="T12" fmla="*/ 7144 w 346"/>
              <a:gd name="T13" fmla="*/ 91281 h 750"/>
              <a:gd name="T14" fmla="*/ 3969 w 346"/>
              <a:gd name="T15" fmla="*/ 78581 h 750"/>
              <a:gd name="T16" fmla="*/ 7144 w 346"/>
              <a:gd name="T17" fmla="*/ 66675 h 750"/>
              <a:gd name="T18" fmla="*/ 10319 w 346"/>
              <a:gd name="T19" fmla="*/ 63500 h 750"/>
              <a:gd name="T20" fmla="*/ 17463 w 346"/>
              <a:gd name="T21" fmla="*/ 60325 h 750"/>
              <a:gd name="T22" fmla="*/ 14288 w 346"/>
              <a:gd name="T23" fmla="*/ 53975 h 750"/>
              <a:gd name="T24" fmla="*/ 17463 w 346"/>
              <a:gd name="T25" fmla="*/ 47625 h 750"/>
              <a:gd name="T26" fmla="*/ 20638 w 346"/>
              <a:gd name="T27" fmla="*/ 38100 h 750"/>
              <a:gd name="T28" fmla="*/ 27781 w 346"/>
              <a:gd name="T29" fmla="*/ 28575 h 750"/>
              <a:gd name="T30" fmla="*/ 27781 w 346"/>
              <a:gd name="T31" fmla="*/ 24606 h 750"/>
              <a:gd name="T32" fmla="*/ 27781 w 346"/>
              <a:gd name="T33" fmla="*/ 21431 h 750"/>
              <a:gd name="T34" fmla="*/ 30956 w 346"/>
              <a:gd name="T35" fmla="*/ 15875 h 750"/>
              <a:gd name="T36" fmla="*/ 34131 w 346"/>
              <a:gd name="T37" fmla="*/ 11906 h 750"/>
              <a:gd name="T38" fmla="*/ 37306 w 346"/>
              <a:gd name="T39" fmla="*/ 11906 h 750"/>
              <a:gd name="T40" fmla="*/ 37306 w 346"/>
              <a:gd name="T41" fmla="*/ 5556 h 750"/>
              <a:gd name="T42" fmla="*/ 41275 w 346"/>
              <a:gd name="T43" fmla="*/ 5556 h 750"/>
              <a:gd name="T44" fmla="*/ 47625 w 346"/>
              <a:gd name="T45" fmla="*/ 5556 h 750"/>
              <a:gd name="T46" fmla="*/ 47625 w 346"/>
              <a:gd name="T47" fmla="*/ 0 h 750"/>
              <a:gd name="T48" fmla="*/ 51594 w 346"/>
              <a:gd name="T49" fmla="*/ 0 h 750"/>
              <a:gd name="T50" fmla="*/ 65881 w 346"/>
              <a:gd name="T51" fmla="*/ 11906 h 750"/>
              <a:gd name="T52" fmla="*/ 69056 w 346"/>
              <a:gd name="T53" fmla="*/ 40481 h 750"/>
              <a:gd name="T54" fmla="*/ 61913 w 346"/>
              <a:gd name="T55" fmla="*/ 40481 h 750"/>
              <a:gd name="T56" fmla="*/ 55563 w 346"/>
              <a:gd name="T57" fmla="*/ 47625 h 750"/>
              <a:gd name="T58" fmla="*/ 55563 w 346"/>
              <a:gd name="T59" fmla="*/ 50006 h 750"/>
              <a:gd name="T60" fmla="*/ 55563 w 346"/>
              <a:gd name="T61" fmla="*/ 53975 h 750"/>
              <a:gd name="T62" fmla="*/ 58738 w 346"/>
              <a:gd name="T63" fmla="*/ 57150 h 750"/>
              <a:gd name="T64" fmla="*/ 51594 w 346"/>
              <a:gd name="T65" fmla="*/ 63500 h 750"/>
              <a:gd name="T66" fmla="*/ 41275 w 346"/>
              <a:gd name="T67" fmla="*/ 73025 h 750"/>
              <a:gd name="T68" fmla="*/ 34131 w 346"/>
              <a:gd name="T69" fmla="*/ 81756 h 750"/>
              <a:gd name="T70" fmla="*/ 34131 w 346"/>
              <a:gd name="T71" fmla="*/ 97631 h 750"/>
              <a:gd name="T72" fmla="*/ 41275 w 346"/>
              <a:gd name="T73" fmla="*/ 107950 h 750"/>
              <a:gd name="T74" fmla="*/ 37306 w 346"/>
              <a:gd name="T75" fmla="*/ 111125 h 750"/>
              <a:gd name="T76" fmla="*/ 37306 w 346"/>
              <a:gd name="T77" fmla="*/ 114300 h 750"/>
              <a:gd name="T78" fmla="*/ 30956 w 346"/>
              <a:gd name="T79" fmla="*/ 120650 h 750"/>
              <a:gd name="T80" fmla="*/ 27781 w 346"/>
              <a:gd name="T81" fmla="*/ 142875 h 750"/>
              <a:gd name="T82" fmla="*/ 20638 w 346"/>
              <a:gd name="T83" fmla="*/ 142875 h 750"/>
              <a:gd name="T84" fmla="*/ 17463 w 346"/>
              <a:gd name="T85" fmla="*/ 146050 h 750"/>
              <a:gd name="T86" fmla="*/ 17463 w 346"/>
              <a:gd name="T87" fmla="*/ 149225 h 750"/>
              <a:gd name="T88" fmla="*/ 10319 w 346"/>
              <a:gd name="T89" fmla="*/ 149225 h 750"/>
              <a:gd name="T90" fmla="*/ 7144 w 346"/>
              <a:gd name="T91" fmla="*/ 142875 h 750"/>
              <a:gd name="T92" fmla="*/ 10319 w 346"/>
              <a:gd name="T93" fmla="*/ 139700 h 750"/>
              <a:gd name="T94" fmla="*/ 7144 w 346"/>
              <a:gd name="T95" fmla="*/ 136525 h 750"/>
              <a:gd name="T96" fmla="*/ 0 w 346"/>
              <a:gd name="T97" fmla="*/ 117475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68" name="Freeform 264"/>
          <p:cNvSpPr>
            <a:spLocks/>
          </p:cNvSpPr>
          <p:nvPr/>
        </p:nvSpPr>
        <p:spPr bwMode="auto">
          <a:xfrm>
            <a:off x="4585850" y="3739754"/>
            <a:ext cx="208907" cy="190500"/>
          </a:xfrm>
          <a:custGeom>
            <a:avLst/>
            <a:gdLst>
              <a:gd name="T0" fmla="*/ 23813 w 362"/>
              <a:gd name="T1" fmla="*/ 63500 h 320"/>
              <a:gd name="T2" fmla="*/ 23813 w 362"/>
              <a:gd name="T3" fmla="*/ 63500 h 320"/>
              <a:gd name="T4" fmla="*/ 19844 w 362"/>
              <a:gd name="T5" fmla="*/ 57150 h 320"/>
              <a:gd name="T6" fmla="*/ 14288 w 362"/>
              <a:gd name="T7" fmla="*/ 38100 h 320"/>
              <a:gd name="T8" fmla="*/ 14288 w 362"/>
              <a:gd name="T9" fmla="*/ 28575 h 320"/>
              <a:gd name="T10" fmla="*/ 0 w 362"/>
              <a:gd name="T11" fmla="*/ 3969 h 320"/>
              <a:gd name="T12" fmla="*/ 0 w 362"/>
              <a:gd name="T13" fmla="*/ 0 h 320"/>
              <a:gd name="T14" fmla="*/ 7144 w 362"/>
              <a:gd name="T15" fmla="*/ 0 h 320"/>
              <a:gd name="T16" fmla="*/ 14288 w 362"/>
              <a:gd name="T17" fmla="*/ 0 h 320"/>
              <a:gd name="T18" fmla="*/ 34131 w 362"/>
              <a:gd name="T19" fmla="*/ 3969 h 320"/>
              <a:gd name="T20" fmla="*/ 40481 w 362"/>
              <a:gd name="T21" fmla="*/ 3969 h 320"/>
              <a:gd name="T22" fmla="*/ 54769 w 362"/>
              <a:gd name="T23" fmla="*/ 7144 h 320"/>
              <a:gd name="T24" fmla="*/ 61913 w 362"/>
              <a:gd name="T25" fmla="*/ 3969 h 320"/>
              <a:gd name="T26" fmla="*/ 65088 w 362"/>
              <a:gd name="T27" fmla="*/ 0 h 320"/>
              <a:gd name="T28" fmla="*/ 72231 w 362"/>
              <a:gd name="T29" fmla="*/ 3969 h 320"/>
              <a:gd name="T30" fmla="*/ 65088 w 362"/>
              <a:gd name="T31" fmla="*/ 9525 h 320"/>
              <a:gd name="T32" fmla="*/ 61913 w 362"/>
              <a:gd name="T33" fmla="*/ 7144 h 320"/>
              <a:gd name="T34" fmla="*/ 51594 w 362"/>
              <a:gd name="T35" fmla="*/ 7144 h 320"/>
              <a:gd name="T36" fmla="*/ 47625 w 362"/>
              <a:gd name="T37" fmla="*/ 26194 h 320"/>
              <a:gd name="T38" fmla="*/ 44450 w 362"/>
              <a:gd name="T39" fmla="*/ 28575 h 320"/>
              <a:gd name="T40" fmla="*/ 44450 w 362"/>
              <a:gd name="T41" fmla="*/ 41275 h 320"/>
              <a:gd name="T42" fmla="*/ 44450 w 362"/>
              <a:gd name="T43" fmla="*/ 61119 h 320"/>
              <a:gd name="T44" fmla="*/ 37306 w 362"/>
              <a:gd name="T45" fmla="*/ 63500 h 320"/>
              <a:gd name="T46" fmla="*/ 30956 w 362"/>
              <a:gd name="T47" fmla="*/ 63500 h 320"/>
              <a:gd name="T48" fmla="*/ 27781 w 362"/>
              <a:gd name="T49" fmla="*/ 61119 h 320"/>
              <a:gd name="T50" fmla="*/ 23813 w 362"/>
              <a:gd name="T51" fmla="*/ 63500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69" name="Freeform 265"/>
          <p:cNvSpPr>
            <a:spLocks/>
          </p:cNvSpPr>
          <p:nvPr/>
        </p:nvSpPr>
        <p:spPr bwMode="auto">
          <a:xfrm>
            <a:off x="4653948" y="3815954"/>
            <a:ext cx="260845" cy="219075"/>
          </a:xfrm>
          <a:custGeom>
            <a:avLst/>
            <a:gdLst>
              <a:gd name="T0" fmla="*/ 82733 w 451"/>
              <a:gd name="T1" fmla="*/ 2381 h 368"/>
              <a:gd name="T2" fmla="*/ 86711 w 451"/>
              <a:gd name="T3" fmla="*/ 21431 h 368"/>
              <a:gd name="T4" fmla="*/ 82733 w 451"/>
              <a:gd name="T5" fmla="*/ 21431 h 368"/>
              <a:gd name="T6" fmla="*/ 79551 w 451"/>
              <a:gd name="T7" fmla="*/ 25400 h 368"/>
              <a:gd name="T8" fmla="*/ 82733 w 451"/>
              <a:gd name="T9" fmla="*/ 28575 h 368"/>
              <a:gd name="T10" fmla="*/ 86711 w 451"/>
              <a:gd name="T11" fmla="*/ 25400 h 368"/>
              <a:gd name="T12" fmla="*/ 89893 w 451"/>
              <a:gd name="T13" fmla="*/ 25400 h 368"/>
              <a:gd name="T14" fmla="*/ 89893 w 451"/>
              <a:gd name="T15" fmla="*/ 28575 h 368"/>
              <a:gd name="T16" fmla="*/ 89893 w 451"/>
              <a:gd name="T17" fmla="*/ 37306 h 368"/>
              <a:gd name="T18" fmla="*/ 82733 w 451"/>
              <a:gd name="T19" fmla="*/ 40481 h 368"/>
              <a:gd name="T20" fmla="*/ 76369 w 451"/>
              <a:gd name="T21" fmla="*/ 50006 h 368"/>
              <a:gd name="T22" fmla="*/ 66027 w 451"/>
              <a:gd name="T23" fmla="*/ 60325 h 368"/>
              <a:gd name="T24" fmla="*/ 58868 w 451"/>
              <a:gd name="T25" fmla="*/ 66675 h 368"/>
              <a:gd name="T26" fmla="*/ 48526 w 451"/>
              <a:gd name="T27" fmla="*/ 69850 h 368"/>
              <a:gd name="T28" fmla="*/ 42162 w 451"/>
              <a:gd name="T29" fmla="*/ 69850 h 368"/>
              <a:gd name="T30" fmla="*/ 31820 w 451"/>
              <a:gd name="T31" fmla="*/ 69850 h 368"/>
              <a:gd name="T32" fmla="*/ 20683 w 451"/>
              <a:gd name="T33" fmla="*/ 73025 h 368"/>
              <a:gd name="T34" fmla="*/ 17501 w 451"/>
              <a:gd name="T35" fmla="*/ 73025 h 368"/>
              <a:gd name="T36" fmla="*/ 14319 w 451"/>
              <a:gd name="T37" fmla="*/ 69850 h 368"/>
              <a:gd name="T38" fmla="*/ 10342 w 451"/>
              <a:gd name="T39" fmla="*/ 60325 h 368"/>
              <a:gd name="T40" fmla="*/ 10342 w 451"/>
              <a:gd name="T41" fmla="*/ 57150 h 368"/>
              <a:gd name="T42" fmla="*/ 3978 w 451"/>
              <a:gd name="T43" fmla="*/ 37306 h 368"/>
              <a:gd name="T44" fmla="*/ 0 w 451"/>
              <a:gd name="T45" fmla="*/ 37306 h 368"/>
              <a:gd name="T46" fmla="*/ 3978 w 451"/>
              <a:gd name="T47" fmla="*/ 34925 h 368"/>
              <a:gd name="T48" fmla="*/ 7160 w 451"/>
              <a:gd name="T49" fmla="*/ 37306 h 368"/>
              <a:gd name="T50" fmla="*/ 14319 w 451"/>
              <a:gd name="T51" fmla="*/ 37306 h 368"/>
              <a:gd name="T52" fmla="*/ 20683 w 451"/>
              <a:gd name="T53" fmla="*/ 34925 h 368"/>
              <a:gd name="T54" fmla="*/ 20683 w 451"/>
              <a:gd name="T55" fmla="*/ 15875 h 368"/>
              <a:gd name="T56" fmla="*/ 24661 w 451"/>
              <a:gd name="T57" fmla="*/ 19050 h 368"/>
              <a:gd name="T58" fmla="*/ 24661 w 451"/>
              <a:gd name="T59" fmla="*/ 25400 h 368"/>
              <a:gd name="T60" fmla="*/ 31820 w 451"/>
              <a:gd name="T61" fmla="*/ 25400 h 368"/>
              <a:gd name="T62" fmla="*/ 42162 w 451"/>
              <a:gd name="T63" fmla="*/ 19050 h 368"/>
              <a:gd name="T64" fmla="*/ 45344 w 451"/>
              <a:gd name="T65" fmla="*/ 21431 h 368"/>
              <a:gd name="T66" fmla="*/ 48526 w 451"/>
              <a:gd name="T67" fmla="*/ 19050 h 368"/>
              <a:gd name="T68" fmla="*/ 62845 w 451"/>
              <a:gd name="T69" fmla="*/ 6350 h 368"/>
              <a:gd name="T70" fmla="*/ 72391 w 451"/>
              <a:gd name="T71" fmla="*/ 0 h 368"/>
              <a:gd name="T72" fmla="*/ 79551 w 451"/>
              <a:gd name="T73" fmla="*/ 2381 h 368"/>
              <a:gd name="T74" fmla="*/ 82733 w 451"/>
              <a:gd name="T75" fmla="*/ 2381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70" name="Freeform 266"/>
          <p:cNvSpPr>
            <a:spLocks/>
          </p:cNvSpPr>
          <p:nvPr/>
        </p:nvSpPr>
        <p:spPr bwMode="auto">
          <a:xfrm>
            <a:off x="4713965" y="3749279"/>
            <a:ext cx="151198" cy="142875"/>
          </a:xfrm>
          <a:custGeom>
            <a:avLst/>
            <a:gdLst>
              <a:gd name="T0" fmla="*/ 0 w 261"/>
              <a:gd name="T1" fmla="*/ 38100 h 240"/>
              <a:gd name="T2" fmla="*/ 0 w 261"/>
              <a:gd name="T3" fmla="*/ 38100 h 240"/>
              <a:gd name="T4" fmla="*/ 3984 w 261"/>
              <a:gd name="T5" fmla="*/ 41275 h 240"/>
              <a:gd name="T6" fmla="*/ 3984 w 261"/>
              <a:gd name="T7" fmla="*/ 47625 h 240"/>
              <a:gd name="T8" fmla="*/ 10358 w 261"/>
              <a:gd name="T9" fmla="*/ 47625 h 240"/>
              <a:gd name="T10" fmla="*/ 20717 w 261"/>
              <a:gd name="T11" fmla="*/ 41275 h 240"/>
              <a:gd name="T12" fmla="*/ 24701 w 261"/>
              <a:gd name="T13" fmla="*/ 44450 h 240"/>
              <a:gd name="T14" fmla="*/ 27888 w 261"/>
              <a:gd name="T15" fmla="*/ 41275 h 240"/>
              <a:gd name="T16" fmla="*/ 42230 w 261"/>
              <a:gd name="T17" fmla="*/ 28575 h 240"/>
              <a:gd name="T18" fmla="*/ 52588 w 261"/>
              <a:gd name="T19" fmla="*/ 22225 h 240"/>
              <a:gd name="T20" fmla="*/ 45417 w 261"/>
              <a:gd name="T21" fmla="*/ 22225 h 240"/>
              <a:gd name="T22" fmla="*/ 42230 w 261"/>
              <a:gd name="T23" fmla="*/ 15875 h 240"/>
              <a:gd name="T24" fmla="*/ 35059 w 261"/>
              <a:gd name="T25" fmla="*/ 9525 h 240"/>
              <a:gd name="T26" fmla="*/ 27888 w 261"/>
              <a:gd name="T27" fmla="*/ 0 h 240"/>
              <a:gd name="T28" fmla="*/ 20717 w 261"/>
              <a:gd name="T29" fmla="*/ 6350 h 240"/>
              <a:gd name="T30" fmla="*/ 17529 w 261"/>
              <a:gd name="T31" fmla="*/ 3175 h 240"/>
              <a:gd name="T32" fmla="*/ 7171 w 261"/>
              <a:gd name="T33" fmla="*/ 3175 h 240"/>
              <a:gd name="T34" fmla="*/ 3984 w 261"/>
              <a:gd name="T35" fmla="*/ 22225 h 240"/>
              <a:gd name="T36" fmla="*/ 0 w 261"/>
              <a:gd name="T37" fmla="*/ 24606 h 240"/>
              <a:gd name="T38" fmla="*/ 0 w 261"/>
              <a:gd name="T39" fmla="*/ 3810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71" name="Freeform 267"/>
          <p:cNvSpPr>
            <a:spLocks/>
          </p:cNvSpPr>
          <p:nvPr/>
        </p:nvSpPr>
        <p:spPr bwMode="auto">
          <a:xfrm>
            <a:off x="4794757" y="3720705"/>
            <a:ext cx="130423" cy="103585"/>
          </a:xfrm>
          <a:custGeom>
            <a:avLst/>
            <a:gdLst>
              <a:gd name="T0" fmla="*/ 27905 w 225"/>
              <a:gd name="T1" fmla="*/ 0 h 175"/>
              <a:gd name="T2" fmla="*/ 27905 w 225"/>
              <a:gd name="T3" fmla="*/ 0 h 175"/>
              <a:gd name="T4" fmla="*/ 20729 w 225"/>
              <a:gd name="T5" fmla="*/ 0 h 175"/>
              <a:gd name="T6" fmla="*/ 20729 w 225"/>
              <a:gd name="T7" fmla="*/ 3157 h 175"/>
              <a:gd name="T8" fmla="*/ 10365 w 225"/>
              <a:gd name="T9" fmla="*/ 9471 h 175"/>
              <a:gd name="T10" fmla="*/ 0 w 225"/>
              <a:gd name="T11" fmla="*/ 9471 h 175"/>
              <a:gd name="T12" fmla="*/ 7176 w 225"/>
              <a:gd name="T13" fmla="*/ 18941 h 175"/>
              <a:gd name="T14" fmla="*/ 14351 w 225"/>
              <a:gd name="T15" fmla="*/ 24466 h 175"/>
              <a:gd name="T16" fmla="*/ 17540 w 225"/>
              <a:gd name="T17" fmla="*/ 31569 h 175"/>
              <a:gd name="T18" fmla="*/ 24716 w 225"/>
              <a:gd name="T19" fmla="*/ 31569 h 175"/>
              <a:gd name="T20" fmla="*/ 31094 w 225"/>
              <a:gd name="T21" fmla="*/ 33936 h 175"/>
              <a:gd name="T22" fmla="*/ 35080 w 225"/>
              <a:gd name="T23" fmla="*/ 33936 h 175"/>
              <a:gd name="T24" fmla="*/ 41459 w 225"/>
              <a:gd name="T25" fmla="*/ 22098 h 175"/>
              <a:gd name="T26" fmla="*/ 45445 w 225"/>
              <a:gd name="T27" fmla="*/ 9471 h 175"/>
              <a:gd name="T28" fmla="*/ 41459 w 225"/>
              <a:gd name="T29" fmla="*/ 3157 h 175"/>
              <a:gd name="T30" fmla="*/ 35080 w 225"/>
              <a:gd name="T31" fmla="*/ 0 h 175"/>
              <a:gd name="T32" fmla="*/ 27905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72" name="Freeform 268"/>
          <p:cNvSpPr>
            <a:spLocks/>
          </p:cNvSpPr>
          <p:nvPr/>
        </p:nvSpPr>
        <p:spPr bwMode="auto">
          <a:xfrm>
            <a:off x="4874396" y="3634979"/>
            <a:ext cx="169665" cy="257175"/>
          </a:xfrm>
          <a:custGeom>
            <a:avLst/>
            <a:gdLst>
              <a:gd name="T0" fmla="*/ 14336 w 293"/>
              <a:gd name="T1" fmla="*/ 85725 h 432"/>
              <a:gd name="T2" fmla="*/ 14336 w 293"/>
              <a:gd name="T3" fmla="*/ 85725 h 432"/>
              <a:gd name="T4" fmla="*/ 14336 w 293"/>
              <a:gd name="T5" fmla="*/ 82550 h 432"/>
              <a:gd name="T6" fmla="*/ 14336 w 293"/>
              <a:gd name="T7" fmla="*/ 79375 h 432"/>
              <a:gd name="T8" fmla="*/ 27876 w 293"/>
              <a:gd name="T9" fmla="*/ 76200 h 432"/>
              <a:gd name="T10" fmla="*/ 31062 w 293"/>
              <a:gd name="T11" fmla="*/ 73025 h 432"/>
              <a:gd name="T12" fmla="*/ 31062 w 293"/>
              <a:gd name="T13" fmla="*/ 63500 h 432"/>
              <a:gd name="T14" fmla="*/ 24690 w 293"/>
              <a:gd name="T15" fmla="*/ 50800 h 432"/>
              <a:gd name="T16" fmla="*/ 38230 w 293"/>
              <a:gd name="T17" fmla="*/ 38100 h 432"/>
              <a:gd name="T18" fmla="*/ 48584 w 293"/>
              <a:gd name="T19" fmla="*/ 34925 h 432"/>
              <a:gd name="T20" fmla="*/ 58938 w 293"/>
              <a:gd name="T21" fmla="*/ 24606 h 432"/>
              <a:gd name="T22" fmla="*/ 54956 w 293"/>
              <a:gd name="T23" fmla="*/ 0 h 432"/>
              <a:gd name="T24" fmla="*/ 48584 w 293"/>
              <a:gd name="T25" fmla="*/ 5556 h 432"/>
              <a:gd name="T26" fmla="*/ 34248 w 293"/>
              <a:gd name="T27" fmla="*/ 5556 h 432"/>
              <a:gd name="T28" fmla="*/ 27876 w 293"/>
              <a:gd name="T29" fmla="*/ 5556 h 432"/>
              <a:gd name="T30" fmla="*/ 24690 w 293"/>
              <a:gd name="T31" fmla="*/ 9525 h 432"/>
              <a:gd name="T32" fmla="*/ 27876 w 293"/>
              <a:gd name="T33" fmla="*/ 15875 h 432"/>
              <a:gd name="T34" fmla="*/ 31062 w 293"/>
              <a:gd name="T35" fmla="*/ 22225 h 432"/>
              <a:gd name="T36" fmla="*/ 31062 w 293"/>
              <a:gd name="T37" fmla="*/ 28575 h 432"/>
              <a:gd name="T38" fmla="*/ 27876 w 293"/>
              <a:gd name="T39" fmla="*/ 34925 h 432"/>
              <a:gd name="T40" fmla="*/ 24690 w 293"/>
              <a:gd name="T41" fmla="*/ 28575 h 432"/>
              <a:gd name="T42" fmla="*/ 24690 w 293"/>
              <a:gd name="T43" fmla="*/ 22225 h 432"/>
              <a:gd name="T44" fmla="*/ 20708 w 293"/>
              <a:gd name="T45" fmla="*/ 22225 h 432"/>
              <a:gd name="T46" fmla="*/ 17522 w 293"/>
              <a:gd name="T47" fmla="*/ 19050 h 432"/>
              <a:gd name="T48" fmla="*/ 0 w 293"/>
              <a:gd name="T49" fmla="*/ 24606 h 432"/>
              <a:gd name="T50" fmla="*/ 0 w 293"/>
              <a:gd name="T51" fmla="*/ 28575 h 432"/>
              <a:gd name="T52" fmla="*/ 7168 w 293"/>
              <a:gd name="T53" fmla="*/ 28575 h 432"/>
              <a:gd name="T54" fmla="*/ 14336 w 293"/>
              <a:gd name="T55" fmla="*/ 31750 h 432"/>
              <a:gd name="T56" fmla="*/ 17522 w 293"/>
              <a:gd name="T57" fmla="*/ 38100 h 432"/>
              <a:gd name="T58" fmla="*/ 14336 w 293"/>
              <a:gd name="T59" fmla="*/ 50800 h 432"/>
              <a:gd name="T60" fmla="*/ 7168 w 293"/>
              <a:gd name="T61" fmla="*/ 63500 h 432"/>
              <a:gd name="T62" fmla="*/ 10354 w 293"/>
              <a:gd name="T63" fmla="*/ 82550 h 432"/>
              <a:gd name="T64" fmla="*/ 10354 w 293"/>
              <a:gd name="T65" fmla="*/ 85725 h 432"/>
              <a:gd name="T66" fmla="*/ 14336 w 293"/>
              <a:gd name="T67" fmla="*/ 85725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73" name="Freeform 269"/>
          <p:cNvSpPr>
            <a:spLocks/>
          </p:cNvSpPr>
          <p:nvPr/>
        </p:nvSpPr>
        <p:spPr bwMode="auto">
          <a:xfrm>
            <a:off x="4914792" y="3625454"/>
            <a:ext cx="49631" cy="114300"/>
          </a:xfrm>
          <a:custGeom>
            <a:avLst/>
            <a:gdLst>
              <a:gd name="T0" fmla="*/ 3969 w 86"/>
              <a:gd name="T1" fmla="*/ 22225 h 192"/>
              <a:gd name="T2" fmla="*/ 3969 w 86"/>
              <a:gd name="T3" fmla="*/ 22225 h 192"/>
              <a:gd name="T4" fmla="*/ 0 w 86"/>
              <a:gd name="T5" fmla="*/ 19050 h 192"/>
              <a:gd name="T6" fmla="*/ 3969 w 86"/>
              <a:gd name="T7" fmla="*/ 13494 h 192"/>
              <a:gd name="T8" fmla="*/ 3969 w 86"/>
              <a:gd name="T9" fmla="*/ 9525 h 192"/>
              <a:gd name="T10" fmla="*/ 7144 w 86"/>
              <a:gd name="T11" fmla="*/ 7144 h 192"/>
              <a:gd name="T12" fmla="*/ 3969 w 86"/>
              <a:gd name="T13" fmla="*/ 0 h 192"/>
              <a:gd name="T14" fmla="*/ 7144 w 86"/>
              <a:gd name="T15" fmla="*/ 0 h 192"/>
              <a:gd name="T16" fmla="*/ 10319 w 86"/>
              <a:gd name="T17" fmla="*/ 0 h 192"/>
              <a:gd name="T18" fmla="*/ 14288 w 86"/>
              <a:gd name="T19" fmla="*/ 9525 h 192"/>
              <a:gd name="T20" fmla="*/ 10319 w 86"/>
              <a:gd name="T21" fmla="*/ 13494 h 192"/>
              <a:gd name="T22" fmla="*/ 14288 w 86"/>
              <a:gd name="T23" fmla="*/ 19050 h 192"/>
              <a:gd name="T24" fmla="*/ 17463 w 86"/>
              <a:gd name="T25" fmla="*/ 26194 h 192"/>
              <a:gd name="T26" fmla="*/ 17463 w 86"/>
              <a:gd name="T27" fmla="*/ 32544 h 192"/>
              <a:gd name="T28" fmla="*/ 14288 w 86"/>
              <a:gd name="T29" fmla="*/ 38100 h 192"/>
              <a:gd name="T30" fmla="*/ 10319 w 86"/>
              <a:gd name="T31" fmla="*/ 32544 h 192"/>
              <a:gd name="T32" fmla="*/ 10319 w 86"/>
              <a:gd name="T33" fmla="*/ 26194 h 192"/>
              <a:gd name="T34" fmla="*/ 7144 w 86"/>
              <a:gd name="T35" fmla="*/ 26194 h 192"/>
              <a:gd name="T36" fmla="*/ 3969 w 86"/>
              <a:gd name="T37" fmla="*/ 2222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74" name="Freeform 270"/>
          <p:cNvSpPr>
            <a:spLocks/>
          </p:cNvSpPr>
          <p:nvPr/>
        </p:nvSpPr>
        <p:spPr bwMode="auto">
          <a:xfrm>
            <a:off x="4884783" y="3881438"/>
            <a:ext cx="19622" cy="20241"/>
          </a:xfrm>
          <a:custGeom>
            <a:avLst/>
            <a:gdLst>
              <a:gd name="T0" fmla="*/ 7144 w 34"/>
              <a:gd name="T1" fmla="*/ 4217 h 32"/>
              <a:gd name="T2" fmla="*/ 7144 w 34"/>
              <a:gd name="T3" fmla="*/ 4217 h 32"/>
              <a:gd name="T4" fmla="*/ 7144 w 34"/>
              <a:gd name="T5" fmla="*/ 0 h 32"/>
              <a:gd name="T6" fmla="*/ 3175 w 34"/>
              <a:gd name="T7" fmla="*/ 0 h 32"/>
              <a:gd name="T8" fmla="*/ 0 w 34"/>
              <a:gd name="T9" fmla="*/ 4217 h 32"/>
              <a:gd name="T10" fmla="*/ 3175 w 34"/>
              <a:gd name="T11" fmla="*/ 7590 h 32"/>
              <a:gd name="T12" fmla="*/ 7144 w 34"/>
              <a:gd name="T13" fmla="*/ 4217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4" y="17"/>
                </a:moveTo>
                <a:lnTo>
                  <a:pt x="34" y="17"/>
                </a:lnTo>
                <a:lnTo>
                  <a:pt x="34" y="0"/>
                </a:lnTo>
                <a:lnTo>
                  <a:pt x="17" y="0"/>
                </a:lnTo>
                <a:lnTo>
                  <a:pt x="0" y="17"/>
                </a:lnTo>
                <a:lnTo>
                  <a:pt x="17" y="32"/>
                </a:lnTo>
                <a:lnTo>
                  <a:pt x="34" y="17"/>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5" name="Freeform 271"/>
          <p:cNvSpPr>
            <a:spLocks/>
          </p:cNvSpPr>
          <p:nvPr/>
        </p:nvSpPr>
        <p:spPr bwMode="auto">
          <a:xfrm>
            <a:off x="5085611" y="3663554"/>
            <a:ext cx="108493" cy="209550"/>
          </a:xfrm>
          <a:custGeom>
            <a:avLst/>
            <a:gdLst>
              <a:gd name="T0" fmla="*/ 0 w 189"/>
              <a:gd name="T1" fmla="*/ 50800 h 352"/>
              <a:gd name="T2" fmla="*/ 0 w 189"/>
              <a:gd name="T3" fmla="*/ 50800 h 352"/>
              <a:gd name="T4" fmla="*/ 3158 w 189"/>
              <a:gd name="T5" fmla="*/ 63500 h 352"/>
              <a:gd name="T6" fmla="*/ 6316 w 189"/>
              <a:gd name="T7" fmla="*/ 69850 h 352"/>
              <a:gd name="T8" fmla="*/ 16581 w 189"/>
              <a:gd name="T9" fmla="*/ 69850 h 352"/>
              <a:gd name="T10" fmla="*/ 20528 w 189"/>
              <a:gd name="T11" fmla="*/ 66675 h 352"/>
              <a:gd name="T12" fmla="*/ 30792 w 189"/>
              <a:gd name="T13" fmla="*/ 31750 h 352"/>
              <a:gd name="T14" fmla="*/ 33951 w 189"/>
              <a:gd name="T15" fmla="*/ 15875 h 352"/>
              <a:gd name="T16" fmla="*/ 37109 w 189"/>
              <a:gd name="T17" fmla="*/ 19050 h 352"/>
              <a:gd name="T18" fmla="*/ 37109 w 189"/>
              <a:gd name="T19" fmla="*/ 15875 h 352"/>
              <a:gd name="T20" fmla="*/ 33951 w 189"/>
              <a:gd name="T21" fmla="*/ 3175 h 352"/>
              <a:gd name="T22" fmla="*/ 30792 w 189"/>
              <a:gd name="T23" fmla="*/ 0 h 352"/>
              <a:gd name="T24" fmla="*/ 26845 w 189"/>
              <a:gd name="T25" fmla="*/ 5556 h 352"/>
              <a:gd name="T26" fmla="*/ 23687 w 189"/>
              <a:gd name="T27" fmla="*/ 5556 h 352"/>
              <a:gd name="T28" fmla="*/ 23687 w 189"/>
              <a:gd name="T29" fmla="*/ 12700 h 352"/>
              <a:gd name="T30" fmla="*/ 6316 w 189"/>
              <a:gd name="T31" fmla="*/ 22225 h 352"/>
              <a:gd name="T32" fmla="*/ 3158 w 189"/>
              <a:gd name="T33" fmla="*/ 28575 h 352"/>
              <a:gd name="T34" fmla="*/ 6316 w 189"/>
              <a:gd name="T35" fmla="*/ 41275 h 352"/>
              <a:gd name="T36" fmla="*/ 0 w 189"/>
              <a:gd name="T37" fmla="*/ 50800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6" name="Freeform 272"/>
          <p:cNvSpPr>
            <a:spLocks/>
          </p:cNvSpPr>
          <p:nvPr/>
        </p:nvSpPr>
        <p:spPr bwMode="auto">
          <a:xfrm>
            <a:off x="5306059" y="3787380"/>
            <a:ext cx="8080" cy="8335"/>
          </a:xfrm>
          <a:custGeom>
            <a:avLst/>
            <a:gdLst>
              <a:gd name="T0" fmla="*/ 0 w 16"/>
              <a:gd name="T1" fmla="*/ 2223 h 15"/>
              <a:gd name="T2" fmla="*/ 0 w 16"/>
              <a:gd name="T3" fmla="*/ 2223 h 15"/>
              <a:gd name="T4" fmla="*/ 2084 w 16"/>
              <a:gd name="T5" fmla="*/ 2223 h 15"/>
              <a:gd name="T6" fmla="*/ 0 w 16"/>
              <a:gd name="T7" fmla="*/ 0 h 15"/>
              <a:gd name="T8" fmla="*/ 0 w 16"/>
              <a:gd name="T9" fmla="*/ 22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0" y="15"/>
                </a:lnTo>
                <a:lnTo>
                  <a:pt x="16" y="15"/>
                </a:lnTo>
                <a:lnTo>
                  <a:pt x="0" y="0"/>
                </a:lnTo>
                <a:lnTo>
                  <a:pt x="0" y="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7" name="Freeform 273"/>
          <p:cNvSpPr>
            <a:spLocks/>
          </p:cNvSpPr>
          <p:nvPr/>
        </p:nvSpPr>
        <p:spPr bwMode="auto">
          <a:xfrm>
            <a:off x="4533913" y="3425429"/>
            <a:ext cx="9233" cy="9525"/>
          </a:xfrm>
          <a:custGeom>
            <a:avLst/>
            <a:gdLst>
              <a:gd name="T0" fmla="*/ 0 w 18"/>
              <a:gd name="T1" fmla="*/ 2822 h 18"/>
              <a:gd name="T2" fmla="*/ 0 w 18"/>
              <a:gd name="T3" fmla="*/ 2822 h 18"/>
              <a:gd name="T4" fmla="*/ 2822 w 18"/>
              <a:gd name="T5" fmla="*/ 0 h 18"/>
              <a:gd name="T6" fmla="*/ 0 w 18"/>
              <a:gd name="T7" fmla="*/ 0 h 18"/>
              <a:gd name="T8" fmla="*/ 0 w 18"/>
              <a:gd name="T9" fmla="*/ 282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18"/>
                </a:lnTo>
                <a:lnTo>
                  <a:pt x="18" y="0"/>
                </a:lnTo>
                <a:lnTo>
                  <a:pt x="0" y="0"/>
                </a:lnTo>
                <a:lnTo>
                  <a:pt x="0" y="18"/>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8" name="Freeform 274"/>
          <p:cNvSpPr>
            <a:spLocks/>
          </p:cNvSpPr>
          <p:nvPr/>
        </p:nvSpPr>
        <p:spPr bwMode="auto">
          <a:xfrm>
            <a:off x="4824766" y="3920729"/>
            <a:ext cx="40397" cy="38100"/>
          </a:xfrm>
          <a:custGeom>
            <a:avLst/>
            <a:gdLst>
              <a:gd name="T0" fmla="*/ 14495 w 69"/>
              <a:gd name="T1" fmla="*/ 6451 h 63"/>
              <a:gd name="T2" fmla="*/ 14495 w 69"/>
              <a:gd name="T3" fmla="*/ 6451 h 63"/>
              <a:gd name="T4" fmla="*/ 10468 w 69"/>
              <a:gd name="T5" fmla="*/ 9676 h 63"/>
              <a:gd name="T6" fmla="*/ 4026 w 69"/>
              <a:gd name="T7" fmla="*/ 12902 h 63"/>
              <a:gd name="T8" fmla="*/ 0 w 69"/>
              <a:gd name="T9" fmla="*/ 9676 h 63"/>
              <a:gd name="T10" fmla="*/ 7247 w 69"/>
              <a:gd name="T11" fmla="*/ 0 h 63"/>
              <a:gd name="T12" fmla="*/ 10468 w 69"/>
              <a:gd name="T13" fmla="*/ 3225 h 63"/>
              <a:gd name="T14" fmla="*/ 14495 w 69"/>
              <a:gd name="T15" fmla="*/ 6451 h 6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63"/>
              <a:gd name="T26" fmla="*/ 69 w 6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63">
                <a:moveTo>
                  <a:pt x="69" y="31"/>
                </a:moveTo>
                <a:lnTo>
                  <a:pt x="69" y="31"/>
                </a:lnTo>
                <a:lnTo>
                  <a:pt x="52" y="48"/>
                </a:lnTo>
                <a:lnTo>
                  <a:pt x="18" y="63"/>
                </a:lnTo>
                <a:lnTo>
                  <a:pt x="0" y="48"/>
                </a:lnTo>
                <a:lnTo>
                  <a:pt x="35" y="0"/>
                </a:lnTo>
                <a:lnTo>
                  <a:pt x="52" y="15"/>
                </a:lnTo>
                <a:lnTo>
                  <a:pt x="69" y="31"/>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79" name="Freeform 275"/>
          <p:cNvSpPr>
            <a:spLocks/>
          </p:cNvSpPr>
          <p:nvPr/>
        </p:nvSpPr>
        <p:spPr bwMode="auto">
          <a:xfrm>
            <a:off x="4865161" y="3492104"/>
            <a:ext cx="170819" cy="161925"/>
          </a:xfrm>
          <a:custGeom>
            <a:avLst/>
            <a:gdLst>
              <a:gd name="T0" fmla="*/ 20637 w 296"/>
              <a:gd name="T1" fmla="*/ 44779 h 270"/>
              <a:gd name="T2" fmla="*/ 20637 w 296"/>
              <a:gd name="T3" fmla="*/ 44779 h 270"/>
              <a:gd name="T4" fmla="*/ 10319 w 296"/>
              <a:gd name="T5" fmla="*/ 38382 h 270"/>
              <a:gd name="T6" fmla="*/ 7144 w 296"/>
              <a:gd name="T7" fmla="*/ 38382 h 270"/>
              <a:gd name="T8" fmla="*/ 0 w 296"/>
              <a:gd name="T9" fmla="*/ 28787 h 270"/>
              <a:gd name="T10" fmla="*/ 0 w 296"/>
              <a:gd name="T11" fmla="*/ 19191 h 270"/>
              <a:gd name="T12" fmla="*/ 7144 w 296"/>
              <a:gd name="T13" fmla="*/ 12794 h 270"/>
              <a:gd name="T14" fmla="*/ 7144 w 296"/>
              <a:gd name="T15" fmla="*/ 9596 h 270"/>
              <a:gd name="T16" fmla="*/ 7144 w 296"/>
              <a:gd name="T17" fmla="*/ 6397 h 270"/>
              <a:gd name="T18" fmla="*/ 7144 w 296"/>
              <a:gd name="T19" fmla="*/ 0 h 270"/>
              <a:gd name="T20" fmla="*/ 14288 w 296"/>
              <a:gd name="T21" fmla="*/ 0 h 270"/>
              <a:gd name="T22" fmla="*/ 23812 w 296"/>
              <a:gd name="T23" fmla="*/ 0 h 270"/>
              <a:gd name="T24" fmla="*/ 27781 w 296"/>
              <a:gd name="T25" fmla="*/ 0 h 270"/>
              <a:gd name="T26" fmla="*/ 44450 w 296"/>
              <a:gd name="T27" fmla="*/ 9596 h 270"/>
              <a:gd name="T28" fmla="*/ 44450 w 296"/>
              <a:gd name="T29" fmla="*/ 15993 h 270"/>
              <a:gd name="T30" fmla="*/ 55563 w 296"/>
              <a:gd name="T31" fmla="*/ 19191 h 270"/>
              <a:gd name="T32" fmla="*/ 52388 w 296"/>
              <a:gd name="T33" fmla="*/ 25588 h 270"/>
              <a:gd name="T34" fmla="*/ 55563 w 296"/>
              <a:gd name="T35" fmla="*/ 31985 h 270"/>
              <a:gd name="T36" fmla="*/ 55563 w 296"/>
              <a:gd name="T37" fmla="*/ 41581 h 270"/>
              <a:gd name="T38" fmla="*/ 55563 w 296"/>
              <a:gd name="T39" fmla="*/ 44779 h 270"/>
              <a:gd name="T40" fmla="*/ 58738 w 296"/>
              <a:gd name="T41" fmla="*/ 47978 h 270"/>
              <a:gd name="T42" fmla="*/ 52388 w 296"/>
              <a:gd name="T43" fmla="*/ 55174 h 270"/>
              <a:gd name="T44" fmla="*/ 37306 w 296"/>
              <a:gd name="T45" fmla="*/ 55174 h 270"/>
              <a:gd name="T46" fmla="*/ 30956 w 296"/>
              <a:gd name="T47" fmla="*/ 55174 h 270"/>
              <a:gd name="T48" fmla="*/ 27781 w 296"/>
              <a:gd name="T49" fmla="*/ 44779 h 270"/>
              <a:gd name="T50" fmla="*/ 23812 w 296"/>
              <a:gd name="T51" fmla="*/ 44779 h 270"/>
              <a:gd name="T52" fmla="*/ 20637 w 296"/>
              <a:gd name="T53" fmla="*/ 447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80" name="Freeform 276"/>
          <p:cNvSpPr>
            <a:spLocks/>
          </p:cNvSpPr>
          <p:nvPr/>
        </p:nvSpPr>
        <p:spPr bwMode="auto">
          <a:xfrm>
            <a:off x="4533913" y="3444479"/>
            <a:ext cx="91181" cy="95250"/>
          </a:xfrm>
          <a:custGeom>
            <a:avLst/>
            <a:gdLst>
              <a:gd name="T0" fmla="*/ 6271 w 160"/>
              <a:gd name="T1" fmla="*/ 7189 h 159"/>
              <a:gd name="T2" fmla="*/ 6271 w 160"/>
              <a:gd name="T3" fmla="*/ 7189 h 159"/>
              <a:gd name="T4" fmla="*/ 13325 w 160"/>
              <a:gd name="T5" fmla="*/ 7189 h 159"/>
              <a:gd name="T6" fmla="*/ 13325 w 160"/>
              <a:gd name="T7" fmla="*/ 0 h 159"/>
              <a:gd name="T8" fmla="*/ 23515 w 160"/>
              <a:gd name="T9" fmla="*/ 0 h 159"/>
              <a:gd name="T10" fmla="*/ 23515 w 160"/>
              <a:gd name="T11" fmla="*/ 7189 h 159"/>
              <a:gd name="T12" fmla="*/ 27434 w 160"/>
              <a:gd name="T13" fmla="*/ 3195 h 159"/>
              <a:gd name="T14" fmla="*/ 30569 w 160"/>
              <a:gd name="T15" fmla="*/ 7189 h 159"/>
              <a:gd name="T16" fmla="*/ 30569 w 160"/>
              <a:gd name="T17" fmla="*/ 9585 h 159"/>
              <a:gd name="T18" fmla="*/ 30569 w 160"/>
              <a:gd name="T19" fmla="*/ 22365 h 159"/>
              <a:gd name="T20" fmla="*/ 20380 w 160"/>
              <a:gd name="T21" fmla="*/ 22365 h 159"/>
              <a:gd name="T22" fmla="*/ 17244 w 160"/>
              <a:gd name="T23" fmla="*/ 25560 h 159"/>
              <a:gd name="T24" fmla="*/ 17244 w 160"/>
              <a:gd name="T25" fmla="*/ 28755 h 159"/>
              <a:gd name="T26" fmla="*/ 13325 w 160"/>
              <a:gd name="T27" fmla="*/ 28755 h 159"/>
              <a:gd name="T28" fmla="*/ 13325 w 160"/>
              <a:gd name="T29" fmla="*/ 31950 h 159"/>
              <a:gd name="T30" fmla="*/ 6271 w 160"/>
              <a:gd name="T31" fmla="*/ 25560 h 159"/>
              <a:gd name="T32" fmla="*/ 0 w 160"/>
              <a:gd name="T33" fmla="*/ 16774 h 159"/>
              <a:gd name="T34" fmla="*/ 3135 w 160"/>
              <a:gd name="T35" fmla="*/ 12780 h 159"/>
              <a:gd name="T36" fmla="*/ 3135 w 160"/>
              <a:gd name="T37" fmla="*/ 9585 h 159"/>
              <a:gd name="T38" fmla="*/ 6271 w 160"/>
              <a:gd name="T39" fmla="*/ 7189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1" name="Freeform 277"/>
          <p:cNvSpPr>
            <a:spLocks/>
          </p:cNvSpPr>
          <p:nvPr/>
        </p:nvSpPr>
        <p:spPr bwMode="auto">
          <a:xfrm>
            <a:off x="4574308" y="3425429"/>
            <a:ext cx="120035" cy="133350"/>
          </a:xfrm>
          <a:custGeom>
            <a:avLst/>
            <a:gdLst>
              <a:gd name="T0" fmla="*/ 27781 w 208"/>
              <a:gd name="T1" fmla="*/ 3161 h 225"/>
              <a:gd name="T2" fmla="*/ 27781 w 208"/>
              <a:gd name="T3" fmla="*/ 3161 h 225"/>
              <a:gd name="T4" fmla="*/ 27781 w 208"/>
              <a:gd name="T5" fmla="*/ 9483 h 225"/>
              <a:gd name="T6" fmla="*/ 10319 w 208"/>
              <a:gd name="T7" fmla="*/ 6322 h 225"/>
              <a:gd name="T8" fmla="*/ 10319 w 208"/>
              <a:gd name="T9" fmla="*/ 12644 h 225"/>
              <a:gd name="T10" fmla="*/ 14288 w 208"/>
              <a:gd name="T11" fmla="*/ 9483 h 225"/>
              <a:gd name="T12" fmla="*/ 17463 w 208"/>
              <a:gd name="T13" fmla="*/ 12644 h 225"/>
              <a:gd name="T14" fmla="*/ 17463 w 208"/>
              <a:gd name="T15" fmla="*/ 15804 h 225"/>
              <a:gd name="T16" fmla="*/ 17463 w 208"/>
              <a:gd name="T17" fmla="*/ 28448 h 225"/>
              <a:gd name="T18" fmla="*/ 7144 w 208"/>
              <a:gd name="T19" fmla="*/ 28448 h 225"/>
              <a:gd name="T20" fmla="*/ 3969 w 208"/>
              <a:gd name="T21" fmla="*/ 31609 h 225"/>
              <a:gd name="T22" fmla="*/ 3969 w 208"/>
              <a:gd name="T23" fmla="*/ 34770 h 225"/>
              <a:gd name="T24" fmla="*/ 0 w 208"/>
              <a:gd name="T25" fmla="*/ 34770 h 225"/>
              <a:gd name="T26" fmla="*/ 0 w 208"/>
              <a:gd name="T27" fmla="*/ 37931 h 225"/>
              <a:gd name="T28" fmla="*/ 7144 w 208"/>
              <a:gd name="T29" fmla="*/ 44252 h 225"/>
              <a:gd name="T30" fmla="*/ 7144 w 208"/>
              <a:gd name="T31" fmla="*/ 41092 h 225"/>
              <a:gd name="T32" fmla="*/ 10319 w 208"/>
              <a:gd name="T33" fmla="*/ 41092 h 225"/>
              <a:gd name="T34" fmla="*/ 17463 w 208"/>
              <a:gd name="T35" fmla="*/ 41092 h 225"/>
              <a:gd name="T36" fmla="*/ 23812 w 208"/>
              <a:gd name="T37" fmla="*/ 37931 h 225"/>
              <a:gd name="T38" fmla="*/ 27781 w 208"/>
              <a:gd name="T39" fmla="*/ 28448 h 225"/>
              <a:gd name="T40" fmla="*/ 34925 w 208"/>
              <a:gd name="T41" fmla="*/ 22126 h 225"/>
              <a:gd name="T42" fmla="*/ 41275 w 208"/>
              <a:gd name="T43" fmla="*/ 0 h 225"/>
              <a:gd name="T44" fmla="*/ 30956 w 208"/>
              <a:gd name="T45" fmla="*/ 3161 h 225"/>
              <a:gd name="T46" fmla="*/ 27781 w 208"/>
              <a:gd name="T47" fmla="*/ 3161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2" name="Freeform 278"/>
          <p:cNvSpPr>
            <a:spLocks/>
          </p:cNvSpPr>
          <p:nvPr/>
        </p:nvSpPr>
        <p:spPr bwMode="auto">
          <a:xfrm>
            <a:off x="4593929" y="3406379"/>
            <a:ext cx="301242" cy="276225"/>
          </a:xfrm>
          <a:custGeom>
            <a:avLst/>
            <a:gdLst>
              <a:gd name="T0" fmla="*/ 83664 w 520"/>
              <a:gd name="T1" fmla="*/ 0 h 462"/>
              <a:gd name="T2" fmla="*/ 83664 w 520"/>
              <a:gd name="T3" fmla="*/ 0 h 462"/>
              <a:gd name="T4" fmla="*/ 58963 w 520"/>
              <a:gd name="T5" fmla="*/ 0 h 462"/>
              <a:gd name="T6" fmla="*/ 55776 w 520"/>
              <a:gd name="T7" fmla="*/ 3189 h 462"/>
              <a:gd name="T8" fmla="*/ 45418 w 520"/>
              <a:gd name="T9" fmla="*/ 3189 h 462"/>
              <a:gd name="T10" fmla="*/ 41434 w 520"/>
              <a:gd name="T11" fmla="*/ 0 h 462"/>
              <a:gd name="T12" fmla="*/ 38247 w 520"/>
              <a:gd name="T13" fmla="*/ 0 h 462"/>
              <a:gd name="T14" fmla="*/ 35059 w 520"/>
              <a:gd name="T15" fmla="*/ 6377 h 462"/>
              <a:gd name="T16" fmla="*/ 27888 w 520"/>
              <a:gd name="T17" fmla="*/ 28699 h 462"/>
              <a:gd name="T18" fmla="*/ 20717 w 520"/>
              <a:gd name="T19" fmla="*/ 35076 h 462"/>
              <a:gd name="T20" fmla="*/ 17530 w 520"/>
              <a:gd name="T21" fmla="*/ 44642 h 462"/>
              <a:gd name="T22" fmla="*/ 10358 w 520"/>
              <a:gd name="T23" fmla="*/ 47831 h 462"/>
              <a:gd name="T24" fmla="*/ 3984 w 520"/>
              <a:gd name="T25" fmla="*/ 47831 h 462"/>
              <a:gd name="T26" fmla="*/ 0 w 520"/>
              <a:gd name="T27" fmla="*/ 54209 h 462"/>
              <a:gd name="T28" fmla="*/ 0 w 520"/>
              <a:gd name="T29" fmla="*/ 57397 h 462"/>
              <a:gd name="T30" fmla="*/ 7171 w 520"/>
              <a:gd name="T31" fmla="*/ 54209 h 462"/>
              <a:gd name="T32" fmla="*/ 20717 w 520"/>
              <a:gd name="T33" fmla="*/ 54209 h 462"/>
              <a:gd name="T34" fmla="*/ 24701 w 520"/>
              <a:gd name="T35" fmla="*/ 54209 h 462"/>
              <a:gd name="T36" fmla="*/ 24701 w 520"/>
              <a:gd name="T37" fmla="*/ 60586 h 462"/>
              <a:gd name="T38" fmla="*/ 31075 w 520"/>
              <a:gd name="T39" fmla="*/ 66964 h 462"/>
              <a:gd name="T40" fmla="*/ 38247 w 520"/>
              <a:gd name="T41" fmla="*/ 63775 h 462"/>
              <a:gd name="T42" fmla="*/ 38247 w 520"/>
              <a:gd name="T43" fmla="*/ 60586 h 462"/>
              <a:gd name="T44" fmla="*/ 45418 w 520"/>
              <a:gd name="T45" fmla="*/ 60586 h 462"/>
              <a:gd name="T46" fmla="*/ 51792 w 520"/>
              <a:gd name="T47" fmla="*/ 63775 h 462"/>
              <a:gd name="T48" fmla="*/ 51792 w 520"/>
              <a:gd name="T49" fmla="*/ 73341 h 462"/>
              <a:gd name="T50" fmla="*/ 55776 w 520"/>
              <a:gd name="T51" fmla="*/ 76530 h 462"/>
              <a:gd name="T52" fmla="*/ 51792 w 520"/>
              <a:gd name="T53" fmla="*/ 79719 h 462"/>
              <a:gd name="T54" fmla="*/ 51792 w 520"/>
              <a:gd name="T55" fmla="*/ 82907 h 462"/>
              <a:gd name="T56" fmla="*/ 62151 w 520"/>
              <a:gd name="T57" fmla="*/ 79719 h 462"/>
              <a:gd name="T58" fmla="*/ 76493 w 520"/>
              <a:gd name="T59" fmla="*/ 86096 h 462"/>
              <a:gd name="T60" fmla="*/ 79680 w 520"/>
              <a:gd name="T61" fmla="*/ 82907 h 462"/>
              <a:gd name="T62" fmla="*/ 90039 w 520"/>
              <a:gd name="T63" fmla="*/ 89285 h 462"/>
              <a:gd name="T64" fmla="*/ 94023 w 520"/>
              <a:gd name="T65" fmla="*/ 93271 h 462"/>
              <a:gd name="T66" fmla="*/ 94023 w 520"/>
              <a:gd name="T67" fmla="*/ 86096 h 462"/>
              <a:gd name="T68" fmla="*/ 90039 w 520"/>
              <a:gd name="T69" fmla="*/ 86096 h 462"/>
              <a:gd name="T70" fmla="*/ 90039 w 520"/>
              <a:gd name="T71" fmla="*/ 82907 h 462"/>
              <a:gd name="T72" fmla="*/ 90039 w 520"/>
              <a:gd name="T73" fmla="*/ 70152 h 462"/>
              <a:gd name="T74" fmla="*/ 90039 w 520"/>
              <a:gd name="T75" fmla="*/ 66964 h 462"/>
              <a:gd name="T76" fmla="*/ 100397 w 520"/>
              <a:gd name="T77" fmla="*/ 66964 h 462"/>
              <a:gd name="T78" fmla="*/ 94023 w 520"/>
              <a:gd name="T79" fmla="*/ 57397 h 462"/>
              <a:gd name="T80" fmla="*/ 94023 w 520"/>
              <a:gd name="T81" fmla="*/ 47831 h 462"/>
              <a:gd name="T82" fmla="*/ 94023 w 520"/>
              <a:gd name="T83" fmla="*/ 41454 h 462"/>
              <a:gd name="T84" fmla="*/ 94023 w 520"/>
              <a:gd name="T85" fmla="*/ 38265 h 462"/>
              <a:gd name="T86" fmla="*/ 90039 w 520"/>
              <a:gd name="T87" fmla="*/ 38265 h 462"/>
              <a:gd name="T88" fmla="*/ 94023 w 520"/>
              <a:gd name="T89" fmla="*/ 31887 h 462"/>
              <a:gd name="T90" fmla="*/ 97210 w 520"/>
              <a:gd name="T91" fmla="*/ 22321 h 462"/>
              <a:gd name="T92" fmla="*/ 100397 w 520"/>
              <a:gd name="T93" fmla="*/ 19132 h 462"/>
              <a:gd name="T94" fmla="*/ 104381 w 520"/>
              <a:gd name="T95" fmla="*/ 12755 h 462"/>
              <a:gd name="T96" fmla="*/ 100397 w 520"/>
              <a:gd name="T97" fmla="*/ 12755 h 462"/>
              <a:gd name="T98" fmla="*/ 100397 w 520"/>
              <a:gd name="T99" fmla="*/ 6377 h 462"/>
              <a:gd name="T100" fmla="*/ 97210 w 520"/>
              <a:gd name="T101" fmla="*/ 3189 h 462"/>
              <a:gd name="T102" fmla="*/ 86852 w 520"/>
              <a:gd name="T103" fmla="*/ 3189 h 462"/>
              <a:gd name="T104" fmla="*/ 8366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283" name="Freeform 279"/>
          <p:cNvSpPr>
            <a:spLocks/>
          </p:cNvSpPr>
          <p:nvPr/>
        </p:nvSpPr>
        <p:spPr bwMode="auto">
          <a:xfrm>
            <a:off x="4743973" y="3606404"/>
            <a:ext cx="190440" cy="142875"/>
          </a:xfrm>
          <a:custGeom>
            <a:avLst/>
            <a:gdLst>
              <a:gd name="T0" fmla="*/ 10319 w 330"/>
              <a:gd name="T1" fmla="*/ 12700 h 240"/>
              <a:gd name="T2" fmla="*/ 10319 w 330"/>
              <a:gd name="T3" fmla="*/ 12700 h 240"/>
              <a:gd name="T4" fmla="*/ 23813 w 330"/>
              <a:gd name="T5" fmla="*/ 19050 h 240"/>
              <a:gd name="T6" fmla="*/ 27781 w 330"/>
              <a:gd name="T7" fmla="*/ 15875 h 240"/>
              <a:gd name="T8" fmla="*/ 38100 w 330"/>
              <a:gd name="T9" fmla="*/ 22225 h 240"/>
              <a:gd name="T10" fmla="*/ 41275 w 330"/>
              <a:gd name="T11" fmla="*/ 24606 h 240"/>
              <a:gd name="T12" fmla="*/ 41275 w 330"/>
              <a:gd name="T13" fmla="*/ 19050 h 240"/>
              <a:gd name="T14" fmla="*/ 38100 w 330"/>
              <a:gd name="T15" fmla="*/ 19050 h 240"/>
              <a:gd name="T16" fmla="*/ 38100 w 330"/>
              <a:gd name="T17" fmla="*/ 15875 h 240"/>
              <a:gd name="T18" fmla="*/ 38100 w 330"/>
              <a:gd name="T19" fmla="*/ 3175 h 240"/>
              <a:gd name="T20" fmla="*/ 38100 w 330"/>
              <a:gd name="T21" fmla="*/ 0 h 240"/>
              <a:gd name="T22" fmla="*/ 48419 w 330"/>
              <a:gd name="T23" fmla="*/ 0 h 240"/>
              <a:gd name="T24" fmla="*/ 52388 w 330"/>
              <a:gd name="T25" fmla="*/ 0 h 240"/>
              <a:gd name="T26" fmla="*/ 62706 w 330"/>
              <a:gd name="T27" fmla="*/ 6350 h 240"/>
              <a:gd name="T28" fmla="*/ 65881 w 330"/>
              <a:gd name="T29" fmla="*/ 12700 h 240"/>
              <a:gd name="T30" fmla="*/ 62706 w 330"/>
              <a:gd name="T31" fmla="*/ 15875 h 240"/>
              <a:gd name="T32" fmla="*/ 62706 w 330"/>
              <a:gd name="T33" fmla="*/ 19050 h 240"/>
              <a:gd name="T34" fmla="*/ 58738 w 330"/>
              <a:gd name="T35" fmla="*/ 24606 h 240"/>
              <a:gd name="T36" fmla="*/ 62706 w 330"/>
              <a:gd name="T37" fmla="*/ 28575 h 240"/>
              <a:gd name="T38" fmla="*/ 44450 w 330"/>
              <a:gd name="T39" fmla="*/ 34925 h 240"/>
              <a:gd name="T40" fmla="*/ 44450 w 330"/>
              <a:gd name="T41" fmla="*/ 38100 h 240"/>
              <a:gd name="T42" fmla="*/ 38100 w 330"/>
              <a:gd name="T43" fmla="*/ 38100 h 240"/>
              <a:gd name="T44" fmla="*/ 38100 w 330"/>
              <a:gd name="T45" fmla="*/ 41275 h 240"/>
              <a:gd name="T46" fmla="*/ 27781 w 330"/>
              <a:gd name="T47" fmla="*/ 47625 h 240"/>
              <a:gd name="T48" fmla="*/ 17463 w 330"/>
              <a:gd name="T49" fmla="*/ 47625 h 240"/>
              <a:gd name="T50" fmla="*/ 10319 w 330"/>
              <a:gd name="T51" fmla="*/ 44450 h 240"/>
              <a:gd name="T52" fmla="*/ 7144 w 330"/>
              <a:gd name="T53" fmla="*/ 47625 h 240"/>
              <a:gd name="T54" fmla="*/ 0 w 330"/>
              <a:gd name="T55" fmla="*/ 41275 h 240"/>
              <a:gd name="T56" fmla="*/ 0 w 330"/>
              <a:gd name="T57" fmla="*/ 24606 h 240"/>
              <a:gd name="T58" fmla="*/ 14288 w 330"/>
              <a:gd name="T59" fmla="*/ 22225 h 240"/>
              <a:gd name="T60" fmla="*/ 10319 w 330"/>
              <a:gd name="T61" fmla="*/ 12700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4" name="Freeform 280"/>
          <p:cNvSpPr>
            <a:spLocks/>
          </p:cNvSpPr>
          <p:nvPr/>
        </p:nvSpPr>
        <p:spPr bwMode="auto">
          <a:xfrm>
            <a:off x="4585850" y="3568304"/>
            <a:ext cx="199674" cy="190500"/>
          </a:xfrm>
          <a:custGeom>
            <a:avLst/>
            <a:gdLst>
              <a:gd name="T0" fmla="*/ 0 w 345"/>
              <a:gd name="T1" fmla="*/ 56972 h 321"/>
              <a:gd name="T2" fmla="*/ 0 w 345"/>
              <a:gd name="T3" fmla="*/ 56972 h 321"/>
              <a:gd name="T4" fmla="*/ 7164 w 345"/>
              <a:gd name="T5" fmla="*/ 56972 h 321"/>
              <a:gd name="T6" fmla="*/ 14329 w 345"/>
              <a:gd name="T7" fmla="*/ 56972 h 321"/>
              <a:gd name="T8" fmla="*/ 34230 w 345"/>
              <a:gd name="T9" fmla="*/ 60137 h 321"/>
              <a:gd name="T10" fmla="*/ 41395 w 345"/>
              <a:gd name="T11" fmla="*/ 60137 h 321"/>
              <a:gd name="T12" fmla="*/ 54928 w 345"/>
              <a:gd name="T13" fmla="*/ 63302 h 321"/>
              <a:gd name="T14" fmla="*/ 62092 w 345"/>
              <a:gd name="T15" fmla="*/ 60137 h 321"/>
              <a:gd name="T16" fmla="*/ 54928 w 345"/>
              <a:gd name="T17" fmla="*/ 53807 h 321"/>
              <a:gd name="T18" fmla="*/ 54928 w 345"/>
              <a:gd name="T19" fmla="*/ 37981 h 321"/>
              <a:gd name="T20" fmla="*/ 69257 w 345"/>
              <a:gd name="T21" fmla="*/ 34816 h 321"/>
              <a:gd name="T22" fmla="*/ 65276 w 345"/>
              <a:gd name="T23" fmla="*/ 25321 h 321"/>
              <a:gd name="T24" fmla="*/ 54928 w 345"/>
              <a:gd name="T25" fmla="*/ 28486 h 321"/>
              <a:gd name="T26" fmla="*/ 54928 w 345"/>
              <a:gd name="T27" fmla="*/ 25321 h 321"/>
              <a:gd name="T28" fmla="*/ 58908 w 345"/>
              <a:gd name="T29" fmla="*/ 22156 h 321"/>
              <a:gd name="T30" fmla="*/ 54928 w 345"/>
              <a:gd name="T31" fmla="*/ 18991 h 321"/>
              <a:gd name="T32" fmla="*/ 54928 w 345"/>
              <a:gd name="T33" fmla="*/ 9495 h 321"/>
              <a:gd name="T34" fmla="*/ 48559 w 345"/>
              <a:gd name="T35" fmla="*/ 6330 h 321"/>
              <a:gd name="T36" fmla="*/ 41395 w 345"/>
              <a:gd name="T37" fmla="*/ 6330 h 321"/>
              <a:gd name="T38" fmla="*/ 41395 w 345"/>
              <a:gd name="T39" fmla="*/ 9495 h 321"/>
              <a:gd name="T40" fmla="*/ 34230 w 345"/>
              <a:gd name="T41" fmla="*/ 12660 h 321"/>
              <a:gd name="T42" fmla="*/ 27862 w 345"/>
              <a:gd name="T43" fmla="*/ 6330 h 321"/>
              <a:gd name="T44" fmla="*/ 27862 w 345"/>
              <a:gd name="T45" fmla="*/ 0 h 321"/>
              <a:gd name="T46" fmla="*/ 24678 w 345"/>
              <a:gd name="T47" fmla="*/ 0 h 321"/>
              <a:gd name="T48" fmla="*/ 10349 w 345"/>
              <a:gd name="T49" fmla="*/ 0 h 321"/>
              <a:gd name="T50" fmla="*/ 3980 w 345"/>
              <a:gd name="T51" fmla="*/ 3165 h 321"/>
              <a:gd name="T52" fmla="*/ 7164 w 345"/>
              <a:gd name="T53" fmla="*/ 12660 h 321"/>
              <a:gd name="T54" fmla="*/ 7164 w 345"/>
              <a:gd name="T55" fmla="*/ 15826 h 321"/>
              <a:gd name="T56" fmla="*/ 10349 w 345"/>
              <a:gd name="T57" fmla="*/ 28486 h 321"/>
              <a:gd name="T58" fmla="*/ 10349 w 345"/>
              <a:gd name="T59" fmla="*/ 34816 h 321"/>
              <a:gd name="T60" fmla="*/ 3980 w 345"/>
              <a:gd name="T61" fmla="*/ 37981 h 321"/>
              <a:gd name="T62" fmla="*/ 0 w 345"/>
              <a:gd name="T63" fmla="*/ 50642 h 321"/>
              <a:gd name="T64" fmla="*/ 0 w 345"/>
              <a:gd name="T65" fmla="*/ 56972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5" name="Freeform 281"/>
          <p:cNvSpPr>
            <a:spLocks/>
          </p:cNvSpPr>
          <p:nvPr/>
        </p:nvSpPr>
        <p:spPr bwMode="auto">
          <a:xfrm>
            <a:off x="4543146" y="2958704"/>
            <a:ext cx="251612" cy="228600"/>
          </a:xfrm>
          <a:custGeom>
            <a:avLst/>
            <a:gdLst>
              <a:gd name="T0" fmla="*/ 14320 w 435"/>
              <a:gd name="T1" fmla="*/ 54769 h 384"/>
              <a:gd name="T2" fmla="*/ 14320 w 435"/>
              <a:gd name="T3" fmla="*/ 54769 h 384"/>
              <a:gd name="T4" fmla="*/ 10342 w 435"/>
              <a:gd name="T5" fmla="*/ 47625 h 384"/>
              <a:gd name="T6" fmla="*/ 7160 w 435"/>
              <a:gd name="T7" fmla="*/ 47625 h 384"/>
              <a:gd name="T8" fmla="*/ 0 w 435"/>
              <a:gd name="T9" fmla="*/ 38100 h 384"/>
              <a:gd name="T10" fmla="*/ 3978 w 435"/>
              <a:gd name="T11" fmla="*/ 35719 h 384"/>
              <a:gd name="T12" fmla="*/ 3978 w 435"/>
              <a:gd name="T13" fmla="*/ 28575 h 384"/>
              <a:gd name="T14" fmla="*/ 3978 w 435"/>
              <a:gd name="T15" fmla="*/ 22225 h 384"/>
              <a:gd name="T16" fmla="*/ 0 w 435"/>
              <a:gd name="T17" fmla="*/ 19050 h 384"/>
              <a:gd name="T18" fmla="*/ 0 w 435"/>
              <a:gd name="T19" fmla="*/ 16669 h 384"/>
              <a:gd name="T20" fmla="*/ 3978 w 435"/>
              <a:gd name="T21" fmla="*/ 12700 h 384"/>
              <a:gd name="T22" fmla="*/ 3978 w 435"/>
              <a:gd name="T23" fmla="*/ 9525 h 384"/>
              <a:gd name="T24" fmla="*/ 10342 w 435"/>
              <a:gd name="T25" fmla="*/ 3175 h 384"/>
              <a:gd name="T26" fmla="*/ 10342 w 435"/>
              <a:gd name="T27" fmla="*/ 0 h 384"/>
              <a:gd name="T28" fmla="*/ 17503 w 435"/>
              <a:gd name="T29" fmla="*/ 0 h 384"/>
              <a:gd name="T30" fmla="*/ 27845 w 435"/>
              <a:gd name="T31" fmla="*/ 3175 h 384"/>
              <a:gd name="T32" fmla="*/ 35005 w 435"/>
              <a:gd name="T33" fmla="*/ 3175 h 384"/>
              <a:gd name="T34" fmla="*/ 35005 w 435"/>
              <a:gd name="T35" fmla="*/ 9525 h 384"/>
              <a:gd name="T36" fmla="*/ 55690 w 435"/>
              <a:gd name="T37" fmla="*/ 16669 h 384"/>
              <a:gd name="T38" fmla="*/ 58873 w 435"/>
              <a:gd name="T39" fmla="*/ 12700 h 384"/>
              <a:gd name="T40" fmla="*/ 58873 w 435"/>
              <a:gd name="T41" fmla="*/ 7144 h 384"/>
              <a:gd name="T42" fmla="*/ 70011 w 435"/>
              <a:gd name="T43" fmla="*/ 0 h 384"/>
              <a:gd name="T44" fmla="*/ 76375 w 435"/>
              <a:gd name="T45" fmla="*/ 3175 h 384"/>
              <a:gd name="T46" fmla="*/ 76375 w 435"/>
              <a:gd name="T47" fmla="*/ 7144 h 384"/>
              <a:gd name="T48" fmla="*/ 86718 w 435"/>
              <a:gd name="T49" fmla="*/ 7144 h 384"/>
              <a:gd name="T50" fmla="*/ 83535 w 435"/>
              <a:gd name="T51" fmla="*/ 19050 h 384"/>
              <a:gd name="T52" fmla="*/ 86718 w 435"/>
              <a:gd name="T53" fmla="*/ 26194 h 384"/>
              <a:gd name="T54" fmla="*/ 86718 w 435"/>
              <a:gd name="T55" fmla="*/ 60325 h 384"/>
              <a:gd name="T56" fmla="*/ 86718 w 435"/>
              <a:gd name="T57" fmla="*/ 69850 h 384"/>
              <a:gd name="T58" fmla="*/ 83535 w 435"/>
              <a:gd name="T59" fmla="*/ 73819 h 384"/>
              <a:gd name="T60" fmla="*/ 80353 w 435"/>
              <a:gd name="T61" fmla="*/ 76200 h 384"/>
              <a:gd name="T62" fmla="*/ 38188 w 435"/>
              <a:gd name="T63" fmla="*/ 54769 h 384"/>
              <a:gd name="T64" fmla="*/ 31823 w 435"/>
              <a:gd name="T65" fmla="*/ 57150 h 384"/>
              <a:gd name="T66" fmla="*/ 27845 w 435"/>
              <a:gd name="T67" fmla="*/ 54769 h 384"/>
              <a:gd name="T68" fmla="*/ 14320 w 435"/>
              <a:gd name="T69" fmla="*/ 54769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86" name="Freeform 282"/>
          <p:cNvSpPr>
            <a:spLocks/>
          </p:cNvSpPr>
          <p:nvPr/>
        </p:nvSpPr>
        <p:spPr bwMode="auto">
          <a:xfrm>
            <a:off x="4785524" y="2978946"/>
            <a:ext cx="178898" cy="170260"/>
          </a:xfrm>
          <a:custGeom>
            <a:avLst/>
            <a:gdLst>
              <a:gd name="T0" fmla="*/ 60922 w 311"/>
              <a:gd name="T1" fmla="*/ 49659 h 288"/>
              <a:gd name="T2" fmla="*/ 60922 w 311"/>
              <a:gd name="T3" fmla="*/ 49659 h 288"/>
              <a:gd name="T4" fmla="*/ 50637 w 311"/>
              <a:gd name="T5" fmla="*/ 55965 h 288"/>
              <a:gd name="T6" fmla="*/ 47472 w 311"/>
              <a:gd name="T7" fmla="*/ 52812 h 288"/>
              <a:gd name="T8" fmla="*/ 3165 w 311"/>
              <a:gd name="T9" fmla="*/ 52812 h 288"/>
              <a:gd name="T10" fmla="*/ 3165 w 311"/>
              <a:gd name="T11" fmla="*/ 18918 h 288"/>
              <a:gd name="T12" fmla="*/ 0 w 311"/>
              <a:gd name="T13" fmla="*/ 11824 h 288"/>
              <a:gd name="T14" fmla="*/ 3165 w 311"/>
              <a:gd name="T15" fmla="*/ 0 h 288"/>
              <a:gd name="T16" fmla="*/ 3165 w 311"/>
              <a:gd name="T17" fmla="*/ 2365 h 288"/>
              <a:gd name="T18" fmla="*/ 13450 w 311"/>
              <a:gd name="T19" fmla="*/ 2365 h 288"/>
              <a:gd name="T20" fmla="*/ 23736 w 311"/>
              <a:gd name="T21" fmla="*/ 5518 h 288"/>
              <a:gd name="T22" fmla="*/ 37186 w 311"/>
              <a:gd name="T23" fmla="*/ 2365 h 288"/>
              <a:gd name="T24" fmla="*/ 40351 w 311"/>
              <a:gd name="T25" fmla="*/ 2365 h 288"/>
              <a:gd name="T26" fmla="*/ 40351 w 311"/>
              <a:gd name="T27" fmla="*/ 5518 h 288"/>
              <a:gd name="T28" fmla="*/ 44307 w 311"/>
              <a:gd name="T29" fmla="*/ 2365 h 288"/>
              <a:gd name="T30" fmla="*/ 44307 w 311"/>
              <a:gd name="T31" fmla="*/ 5518 h 288"/>
              <a:gd name="T32" fmla="*/ 50637 w 311"/>
              <a:gd name="T33" fmla="*/ 2365 h 288"/>
              <a:gd name="T34" fmla="*/ 54593 w 311"/>
              <a:gd name="T35" fmla="*/ 14977 h 288"/>
              <a:gd name="T36" fmla="*/ 50637 w 311"/>
              <a:gd name="T37" fmla="*/ 24435 h 288"/>
              <a:gd name="T38" fmla="*/ 47472 w 311"/>
              <a:gd name="T39" fmla="*/ 18918 h 288"/>
              <a:gd name="T40" fmla="*/ 44307 w 311"/>
              <a:gd name="T41" fmla="*/ 9459 h 288"/>
              <a:gd name="T42" fmla="*/ 44307 w 311"/>
              <a:gd name="T43" fmla="*/ 11824 h 288"/>
              <a:gd name="T44" fmla="*/ 44307 w 311"/>
              <a:gd name="T45" fmla="*/ 14977 h 288"/>
              <a:gd name="T46" fmla="*/ 60922 w 311"/>
              <a:gd name="T47" fmla="*/ 49659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87" name="Freeform 283"/>
          <p:cNvSpPr>
            <a:spLocks/>
          </p:cNvSpPr>
          <p:nvPr/>
        </p:nvSpPr>
        <p:spPr bwMode="auto">
          <a:xfrm>
            <a:off x="5044060" y="3301604"/>
            <a:ext cx="160432" cy="200025"/>
          </a:xfrm>
          <a:custGeom>
            <a:avLst/>
            <a:gdLst>
              <a:gd name="T0" fmla="*/ 6327 w 279"/>
              <a:gd name="T1" fmla="*/ 40481 h 336"/>
              <a:gd name="T2" fmla="*/ 6327 w 279"/>
              <a:gd name="T3" fmla="*/ 40481 h 336"/>
              <a:gd name="T4" fmla="*/ 0 w 279"/>
              <a:gd name="T5" fmla="*/ 47625 h 336"/>
              <a:gd name="T6" fmla="*/ 0 w 279"/>
              <a:gd name="T7" fmla="*/ 64294 h 336"/>
              <a:gd name="T8" fmla="*/ 3164 w 279"/>
              <a:gd name="T9" fmla="*/ 66675 h 336"/>
              <a:gd name="T10" fmla="*/ 13445 w 279"/>
              <a:gd name="T11" fmla="*/ 57150 h 336"/>
              <a:gd name="T12" fmla="*/ 27682 w 279"/>
              <a:gd name="T13" fmla="*/ 47625 h 336"/>
              <a:gd name="T14" fmla="*/ 37964 w 279"/>
              <a:gd name="T15" fmla="*/ 38100 h 336"/>
              <a:gd name="T16" fmla="*/ 44291 w 279"/>
              <a:gd name="T17" fmla="*/ 31750 h 336"/>
              <a:gd name="T18" fmla="*/ 54573 w 279"/>
              <a:gd name="T19" fmla="*/ 7144 h 336"/>
              <a:gd name="T20" fmla="*/ 54573 w 279"/>
              <a:gd name="T21" fmla="*/ 0 h 336"/>
              <a:gd name="T22" fmla="*/ 51409 w 279"/>
              <a:gd name="T23" fmla="*/ 0 h 336"/>
              <a:gd name="T24" fmla="*/ 44291 w 279"/>
              <a:gd name="T25" fmla="*/ 2381 h 336"/>
              <a:gd name="T26" fmla="*/ 20564 w 279"/>
              <a:gd name="T27" fmla="*/ 9525 h 336"/>
              <a:gd name="T28" fmla="*/ 16609 w 279"/>
              <a:gd name="T29" fmla="*/ 7144 h 336"/>
              <a:gd name="T30" fmla="*/ 13445 w 279"/>
              <a:gd name="T31" fmla="*/ 2381 h 336"/>
              <a:gd name="T32" fmla="*/ 10282 w 279"/>
              <a:gd name="T33" fmla="*/ 7144 h 336"/>
              <a:gd name="T34" fmla="*/ 10282 w 279"/>
              <a:gd name="T35" fmla="*/ 9525 h 336"/>
              <a:gd name="T36" fmla="*/ 16609 w 279"/>
              <a:gd name="T37" fmla="*/ 16669 h 336"/>
              <a:gd name="T38" fmla="*/ 34009 w 279"/>
              <a:gd name="T39" fmla="*/ 19050 h 336"/>
              <a:gd name="T40" fmla="*/ 37964 w 279"/>
              <a:gd name="T41" fmla="*/ 19050 h 336"/>
              <a:gd name="T42" fmla="*/ 23727 w 279"/>
              <a:gd name="T43" fmla="*/ 34925 h 336"/>
              <a:gd name="T44" fmla="*/ 13445 w 279"/>
              <a:gd name="T45" fmla="*/ 34925 h 336"/>
              <a:gd name="T46" fmla="*/ 6327 w 279"/>
              <a:gd name="T47" fmla="*/ 40481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88" name="Freeform 284"/>
          <p:cNvSpPr>
            <a:spLocks/>
          </p:cNvSpPr>
          <p:nvPr/>
        </p:nvSpPr>
        <p:spPr bwMode="auto">
          <a:xfrm>
            <a:off x="4623939" y="3311129"/>
            <a:ext cx="210061" cy="123825"/>
          </a:xfrm>
          <a:custGeom>
            <a:avLst/>
            <a:gdLst>
              <a:gd name="T0" fmla="*/ 44572 w 363"/>
              <a:gd name="T1" fmla="*/ 0 h 210"/>
              <a:gd name="T2" fmla="*/ 44572 w 363"/>
              <a:gd name="T3" fmla="*/ 0 h 210"/>
              <a:gd name="T4" fmla="*/ 51736 w 363"/>
              <a:gd name="T5" fmla="*/ 6290 h 210"/>
              <a:gd name="T6" fmla="*/ 51736 w 363"/>
              <a:gd name="T7" fmla="*/ 12579 h 210"/>
              <a:gd name="T8" fmla="*/ 58899 w 363"/>
              <a:gd name="T9" fmla="*/ 15724 h 210"/>
              <a:gd name="T10" fmla="*/ 72430 w 363"/>
              <a:gd name="T11" fmla="*/ 31448 h 210"/>
              <a:gd name="T12" fmla="*/ 48552 w 363"/>
              <a:gd name="T13" fmla="*/ 31448 h 210"/>
              <a:gd name="T14" fmla="*/ 44572 w 363"/>
              <a:gd name="T15" fmla="*/ 34592 h 210"/>
              <a:gd name="T16" fmla="*/ 35021 w 363"/>
              <a:gd name="T17" fmla="*/ 34592 h 210"/>
              <a:gd name="T18" fmla="*/ 31042 w 363"/>
              <a:gd name="T19" fmla="*/ 31448 h 210"/>
              <a:gd name="T20" fmla="*/ 27858 w 363"/>
              <a:gd name="T21" fmla="*/ 31448 h 210"/>
              <a:gd name="T22" fmla="*/ 24674 w 363"/>
              <a:gd name="T23" fmla="*/ 36951 h 210"/>
              <a:gd name="T24" fmla="*/ 14327 w 363"/>
              <a:gd name="T25" fmla="*/ 40882 h 210"/>
              <a:gd name="T26" fmla="*/ 10347 w 363"/>
              <a:gd name="T27" fmla="*/ 40882 h 210"/>
              <a:gd name="T28" fmla="*/ 3980 w 363"/>
              <a:gd name="T29" fmla="*/ 31448 h 210"/>
              <a:gd name="T30" fmla="*/ 0 w 363"/>
              <a:gd name="T31" fmla="*/ 27517 h 210"/>
              <a:gd name="T32" fmla="*/ 7163 w 363"/>
              <a:gd name="T33" fmla="*/ 18869 h 210"/>
              <a:gd name="T34" fmla="*/ 24674 w 363"/>
              <a:gd name="T35" fmla="*/ 15724 h 210"/>
              <a:gd name="T36" fmla="*/ 27858 w 363"/>
              <a:gd name="T37" fmla="*/ 12579 h 210"/>
              <a:gd name="T38" fmla="*/ 24674 w 363"/>
              <a:gd name="T39" fmla="*/ 12579 h 210"/>
              <a:gd name="T40" fmla="*/ 35021 w 363"/>
              <a:gd name="T41" fmla="*/ 9434 h 210"/>
              <a:gd name="T42" fmla="*/ 41389 w 363"/>
              <a:gd name="T43" fmla="*/ 3145 h 210"/>
              <a:gd name="T44" fmla="*/ 44572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89" name="Freeform 285"/>
          <p:cNvSpPr>
            <a:spLocks/>
          </p:cNvSpPr>
          <p:nvPr/>
        </p:nvSpPr>
        <p:spPr bwMode="auto">
          <a:xfrm>
            <a:off x="4615859" y="3120629"/>
            <a:ext cx="158123" cy="247650"/>
          </a:xfrm>
          <a:custGeom>
            <a:avLst/>
            <a:gdLst>
              <a:gd name="T0" fmla="*/ 6327 w 275"/>
              <a:gd name="T1" fmla="*/ 3190 h 414"/>
              <a:gd name="T2" fmla="*/ 6327 w 275"/>
              <a:gd name="T3" fmla="*/ 3190 h 414"/>
              <a:gd name="T4" fmla="*/ 6327 w 275"/>
              <a:gd name="T5" fmla="*/ 9571 h 414"/>
              <a:gd name="T6" fmla="*/ 13445 w 275"/>
              <a:gd name="T7" fmla="*/ 15952 h 414"/>
              <a:gd name="T8" fmla="*/ 10281 w 275"/>
              <a:gd name="T9" fmla="*/ 35094 h 414"/>
              <a:gd name="T10" fmla="*/ 0 w 275"/>
              <a:gd name="T11" fmla="*/ 48653 h 414"/>
              <a:gd name="T12" fmla="*/ 0 w 275"/>
              <a:gd name="T13" fmla="*/ 51045 h 414"/>
              <a:gd name="T14" fmla="*/ 3163 w 275"/>
              <a:gd name="T15" fmla="*/ 54236 h 414"/>
              <a:gd name="T16" fmla="*/ 3163 w 275"/>
              <a:gd name="T17" fmla="*/ 58224 h 414"/>
              <a:gd name="T18" fmla="*/ 10281 w 275"/>
              <a:gd name="T19" fmla="*/ 70187 h 414"/>
              <a:gd name="T20" fmla="*/ 3163 w 275"/>
              <a:gd name="T21" fmla="*/ 70187 h 414"/>
              <a:gd name="T22" fmla="*/ 3163 w 275"/>
              <a:gd name="T23" fmla="*/ 73378 h 414"/>
              <a:gd name="T24" fmla="*/ 6327 w 275"/>
              <a:gd name="T25" fmla="*/ 77366 h 414"/>
              <a:gd name="T26" fmla="*/ 10281 w 275"/>
              <a:gd name="T27" fmla="*/ 83746 h 414"/>
              <a:gd name="T28" fmla="*/ 26889 w 275"/>
              <a:gd name="T29" fmla="*/ 79758 h 414"/>
              <a:gd name="T30" fmla="*/ 30053 w 275"/>
              <a:gd name="T31" fmla="*/ 77366 h 414"/>
              <a:gd name="T32" fmla="*/ 26889 w 275"/>
              <a:gd name="T33" fmla="*/ 77366 h 414"/>
              <a:gd name="T34" fmla="*/ 37171 w 275"/>
              <a:gd name="T35" fmla="*/ 73378 h 414"/>
              <a:gd name="T36" fmla="*/ 43498 w 275"/>
              <a:gd name="T37" fmla="*/ 67795 h 414"/>
              <a:gd name="T38" fmla="*/ 47452 w 275"/>
              <a:gd name="T39" fmla="*/ 63807 h 414"/>
              <a:gd name="T40" fmla="*/ 50615 w 275"/>
              <a:gd name="T41" fmla="*/ 63807 h 414"/>
              <a:gd name="T42" fmla="*/ 43498 w 275"/>
              <a:gd name="T43" fmla="*/ 54236 h 414"/>
              <a:gd name="T44" fmla="*/ 50615 w 275"/>
              <a:gd name="T45" fmla="*/ 41474 h 414"/>
              <a:gd name="T46" fmla="*/ 53779 w 275"/>
              <a:gd name="T47" fmla="*/ 41474 h 414"/>
              <a:gd name="T48" fmla="*/ 53779 w 275"/>
              <a:gd name="T49" fmla="*/ 38284 h 414"/>
              <a:gd name="T50" fmla="*/ 53779 w 275"/>
              <a:gd name="T51" fmla="*/ 22332 h 414"/>
              <a:gd name="T52" fmla="*/ 13445 w 275"/>
              <a:gd name="T53" fmla="*/ 0 h 414"/>
              <a:gd name="T54" fmla="*/ 6327 w 275"/>
              <a:gd name="T55" fmla="*/ 3190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90" name="Freeform 286"/>
          <p:cNvSpPr>
            <a:spLocks/>
          </p:cNvSpPr>
          <p:nvPr/>
        </p:nvSpPr>
        <p:spPr bwMode="auto">
          <a:xfrm>
            <a:off x="4975963" y="3206354"/>
            <a:ext cx="98106" cy="85725"/>
          </a:xfrm>
          <a:custGeom>
            <a:avLst/>
            <a:gdLst>
              <a:gd name="T0" fmla="*/ 29986 w 171"/>
              <a:gd name="T1" fmla="*/ 28575 h 144"/>
              <a:gd name="T2" fmla="*/ 29986 w 171"/>
              <a:gd name="T3" fmla="*/ 28575 h 144"/>
              <a:gd name="T4" fmla="*/ 33143 w 171"/>
              <a:gd name="T5" fmla="*/ 28575 h 144"/>
              <a:gd name="T6" fmla="*/ 22884 w 171"/>
              <a:gd name="T7" fmla="*/ 19050 h 144"/>
              <a:gd name="T8" fmla="*/ 16571 w 171"/>
              <a:gd name="T9" fmla="*/ 11906 h 144"/>
              <a:gd name="T10" fmla="*/ 10258 w 171"/>
              <a:gd name="T11" fmla="*/ 0 h 144"/>
              <a:gd name="T12" fmla="*/ 10258 w 171"/>
              <a:gd name="T13" fmla="*/ 2381 h 144"/>
              <a:gd name="T14" fmla="*/ 3156 w 171"/>
              <a:gd name="T15" fmla="*/ 5556 h 144"/>
              <a:gd name="T16" fmla="*/ 0 w 171"/>
              <a:gd name="T17" fmla="*/ 19050 h 144"/>
              <a:gd name="T18" fmla="*/ 3156 w 171"/>
              <a:gd name="T19" fmla="*/ 19050 h 144"/>
              <a:gd name="T20" fmla="*/ 6313 w 171"/>
              <a:gd name="T21" fmla="*/ 21431 h 144"/>
              <a:gd name="T22" fmla="*/ 6313 w 171"/>
              <a:gd name="T23" fmla="*/ 15081 h 144"/>
              <a:gd name="T24" fmla="*/ 10258 w 171"/>
              <a:gd name="T25" fmla="*/ 19050 h 144"/>
              <a:gd name="T26" fmla="*/ 19728 w 171"/>
              <a:gd name="T27" fmla="*/ 19050 h 144"/>
              <a:gd name="T28" fmla="*/ 29986 w 171"/>
              <a:gd name="T29" fmla="*/ 2857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91" name="Freeform 287"/>
          <p:cNvSpPr>
            <a:spLocks/>
          </p:cNvSpPr>
          <p:nvPr/>
        </p:nvSpPr>
        <p:spPr bwMode="auto">
          <a:xfrm>
            <a:off x="4743973" y="3130154"/>
            <a:ext cx="262000" cy="295275"/>
          </a:xfrm>
          <a:custGeom>
            <a:avLst/>
            <a:gdLst>
              <a:gd name="T0" fmla="*/ 80346 w 453"/>
              <a:gd name="T1" fmla="*/ 45335 h 495"/>
              <a:gd name="T2" fmla="*/ 80346 w 453"/>
              <a:gd name="T3" fmla="*/ 45335 h 495"/>
              <a:gd name="T4" fmla="*/ 83528 w 453"/>
              <a:gd name="T5" fmla="*/ 31814 h 495"/>
              <a:gd name="T6" fmla="*/ 90687 w 453"/>
              <a:gd name="T7" fmla="*/ 28633 h 495"/>
              <a:gd name="T8" fmla="*/ 90687 w 453"/>
              <a:gd name="T9" fmla="*/ 26247 h 495"/>
              <a:gd name="T10" fmla="*/ 86710 w 453"/>
              <a:gd name="T11" fmla="*/ 22270 h 495"/>
              <a:gd name="T12" fmla="*/ 83528 w 453"/>
              <a:gd name="T13" fmla="*/ 3181 h 495"/>
              <a:gd name="T14" fmla="*/ 76368 w 453"/>
              <a:gd name="T15" fmla="*/ 0 h 495"/>
              <a:gd name="T16" fmla="*/ 66027 w 453"/>
              <a:gd name="T17" fmla="*/ 7158 h 495"/>
              <a:gd name="T18" fmla="*/ 62845 w 453"/>
              <a:gd name="T19" fmla="*/ 3181 h 495"/>
              <a:gd name="T20" fmla="*/ 17501 w 453"/>
              <a:gd name="T21" fmla="*/ 3181 h 495"/>
              <a:gd name="T22" fmla="*/ 17501 w 453"/>
              <a:gd name="T23" fmla="*/ 12726 h 495"/>
              <a:gd name="T24" fmla="*/ 14319 w 453"/>
              <a:gd name="T25" fmla="*/ 16702 h 495"/>
              <a:gd name="T26" fmla="*/ 10342 w 453"/>
              <a:gd name="T27" fmla="*/ 19088 h 495"/>
              <a:gd name="T28" fmla="*/ 10342 w 453"/>
              <a:gd name="T29" fmla="*/ 35791 h 495"/>
              <a:gd name="T30" fmla="*/ 10342 w 453"/>
              <a:gd name="T31" fmla="*/ 38177 h 495"/>
              <a:gd name="T32" fmla="*/ 7160 w 453"/>
              <a:gd name="T33" fmla="*/ 38177 h 495"/>
              <a:gd name="T34" fmla="*/ 0 w 453"/>
              <a:gd name="T35" fmla="*/ 50903 h 495"/>
              <a:gd name="T36" fmla="*/ 7160 w 453"/>
              <a:gd name="T37" fmla="*/ 60447 h 495"/>
              <a:gd name="T38" fmla="*/ 3978 w 453"/>
              <a:gd name="T39" fmla="*/ 60447 h 495"/>
              <a:gd name="T40" fmla="*/ 10342 w 453"/>
              <a:gd name="T41" fmla="*/ 66810 h 495"/>
              <a:gd name="T42" fmla="*/ 10342 w 453"/>
              <a:gd name="T43" fmla="*/ 73968 h 495"/>
              <a:gd name="T44" fmla="*/ 17501 w 453"/>
              <a:gd name="T45" fmla="*/ 76354 h 495"/>
              <a:gd name="T46" fmla="*/ 31820 w 453"/>
              <a:gd name="T47" fmla="*/ 93056 h 495"/>
              <a:gd name="T48" fmla="*/ 35002 w 453"/>
              <a:gd name="T49" fmla="*/ 95442 h 495"/>
              <a:gd name="T50" fmla="*/ 45344 w 453"/>
              <a:gd name="T51" fmla="*/ 95442 h 495"/>
              <a:gd name="T52" fmla="*/ 48526 w 453"/>
              <a:gd name="T53" fmla="*/ 98624 h 495"/>
              <a:gd name="T54" fmla="*/ 55685 w 453"/>
              <a:gd name="T55" fmla="*/ 98624 h 495"/>
              <a:gd name="T56" fmla="*/ 66027 w 453"/>
              <a:gd name="T57" fmla="*/ 95442 h 495"/>
              <a:gd name="T58" fmla="*/ 69209 w 453"/>
              <a:gd name="T59" fmla="*/ 95442 h 495"/>
              <a:gd name="T60" fmla="*/ 76368 w 453"/>
              <a:gd name="T61" fmla="*/ 95442 h 495"/>
              <a:gd name="T62" fmla="*/ 76368 w 453"/>
              <a:gd name="T63" fmla="*/ 89080 h 495"/>
              <a:gd name="T64" fmla="*/ 73186 w 453"/>
              <a:gd name="T65" fmla="*/ 89080 h 495"/>
              <a:gd name="T66" fmla="*/ 66027 w 453"/>
              <a:gd name="T67" fmla="*/ 79535 h 495"/>
              <a:gd name="T68" fmla="*/ 62845 w 453"/>
              <a:gd name="T69" fmla="*/ 76354 h 495"/>
              <a:gd name="T70" fmla="*/ 66027 w 453"/>
              <a:gd name="T71" fmla="*/ 73968 h 495"/>
              <a:gd name="T72" fmla="*/ 69209 w 453"/>
              <a:gd name="T73" fmla="*/ 64424 h 495"/>
              <a:gd name="T74" fmla="*/ 80346 w 453"/>
              <a:gd name="T75" fmla="*/ 50903 h 495"/>
              <a:gd name="T76" fmla="*/ 80346 w 453"/>
              <a:gd name="T77" fmla="*/ 45335 h 4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495"/>
              <a:gd name="T119" fmla="*/ 453 w 453"/>
              <a:gd name="T120" fmla="*/ 495 h 4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495">
                <a:moveTo>
                  <a:pt x="401" y="225"/>
                </a:moveTo>
                <a:lnTo>
                  <a:pt x="401" y="225"/>
                </a:lnTo>
                <a:lnTo>
                  <a:pt x="419" y="160"/>
                </a:lnTo>
                <a:lnTo>
                  <a:pt x="453" y="144"/>
                </a:lnTo>
                <a:lnTo>
                  <a:pt x="453" y="129"/>
                </a:lnTo>
                <a:lnTo>
                  <a:pt x="436" y="112"/>
                </a:lnTo>
                <a:lnTo>
                  <a:pt x="419" y="16"/>
                </a:lnTo>
                <a:lnTo>
                  <a:pt x="382" y="0"/>
                </a:lnTo>
                <a:lnTo>
                  <a:pt x="330" y="33"/>
                </a:lnTo>
                <a:lnTo>
                  <a:pt x="313" y="16"/>
                </a:lnTo>
                <a:lnTo>
                  <a:pt x="88" y="16"/>
                </a:lnTo>
                <a:lnTo>
                  <a:pt x="88" y="64"/>
                </a:lnTo>
                <a:lnTo>
                  <a:pt x="71" y="81"/>
                </a:lnTo>
                <a:lnTo>
                  <a:pt x="52" y="96"/>
                </a:lnTo>
                <a:lnTo>
                  <a:pt x="52" y="177"/>
                </a:lnTo>
                <a:lnTo>
                  <a:pt x="52" y="192"/>
                </a:lnTo>
                <a:lnTo>
                  <a:pt x="35" y="192"/>
                </a:lnTo>
                <a:lnTo>
                  <a:pt x="0" y="255"/>
                </a:lnTo>
                <a:lnTo>
                  <a:pt x="35" y="303"/>
                </a:lnTo>
                <a:lnTo>
                  <a:pt x="17" y="303"/>
                </a:lnTo>
                <a:lnTo>
                  <a:pt x="52" y="336"/>
                </a:lnTo>
                <a:lnTo>
                  <a:pt x="52" y="369"/>
                </a:lnTo>
                <a:lnTo>
                  <a:pt x="88" y="384"/>
                </a:lnTo>
                <a:lnTo>
                  <a:pt x="158" y="465"/>
                </a:lnTo>
                <a:lnTo>
                  <a:pt x="175" y="480"/>
                </a:lnTo>
                <a:lnTo>
                  <a:pt x="227" y="480"/>
                </a:lnTo>
                <a:lnTo>
                  <a:pt x="244" y="495"/>
                </a:lnTo>
                <a:lnTo>
                  <a:pt x="278" y="495"/>
                </a:lnTo>
                <a:lnTo>
                  <a:pt x="330" y="480"/>
                </a:lnTo>
                <a:lnTo>
                  <a:pt x="348" y="480"/>
                </a:lnTo>
                <a:lnTo>
                  <a:pt x="382" y="480"/>
                </a:lnTo>
                <a:lnTo>
                  <a:pt x="382" y="447"/>
                </a:lnTo>
                <a:lnTo>
                  <a:pt x="365" y="447"/>
                </a:lnTo>
                <a:lnTo>
                  <a:pt x="330" y="399"/>
                </a:lnTo>
                <a:lnTo>
                  <a:pt x="313" y="384"/>
                </a:lnTo>
                <a:lnTo>
                  <a:pt x="330" y="369"/>
                </a:lnTo>
                <a:lnTo>
                  <a:pt x="348" y="321"/>
                </a:lnTo>
                <a:lnTo>
                  <a:pt x="401" y="255"/>
                </a:lnTo>
                <a:lnTo>
                  <a:pt x="401" y="225"/>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92" name="Freeform 288"/>
          <p:cNvSpPr>
            <a:spLocks/>
          </p:cNvSpPr>
          <p:nvPr/>
        </p:nvSpPr>
        <p:spPr bwMode="auto">
          <a:xfrm>
            <a:off x="4533912" y="3282554"/>
            <a:ext cx="121190" cy="171450"/>
          </a:xfrm>
          <a:custGeom>
            <a:avLst/>
            <a:gdLst>
              <a:gd name="T0" fmla="*/ 0 w 212"/>
              <a:gd name="T1" fmla="*/ 41275 h 288"/>
              <a:gd name="T2" fmla="*/ 0 w 212"/>
              <a:gd name="T3" fmla="*/ 41275 h 288"/>
              <a:gd name="T4" fmla="*/ 6290 w 212"/>
              <a:gd name="T5" fmla="*/ 31750 h 288"/>
              <a:gd name="T6" fmla="*/ 10221 w 212"/>
              <a:gd name="T7" fmla="*/ 31750 h 288"/>
              <a:gd name="T8" fmla="*/ 13366 w 212"/>
              <a:gd name="T9" fmla="*/ 34925 h 288"/>
              <a:gd name="T10" fmla="*/ 17298 w 212"/>
              <a:gd name="T11" fmla="*/ 31750 h 288"/>
              <a:gd name="T12" fmla="*/ 23588 w 212"/>
              <a:gd name="T13" fmla="*/ 22225 h 288"/>
              <a:gd name="T14" fmla="*/ 27519 w 212"/>
              <a:gd name="T15" fmla="*/ 13494 h 288"/>
              <a:gd name="T16" fmla="*/ 30664 w 212"/>
              <a:gd name="T17" fmla="*/ 7144 h 288"/>
              <a:gd name="T18" fmla="*/ 30664 w 212"/>
              <a:gd name="T19" fmla="*/ 3969 h 288"/>
              <a:gd name="T20" fmla="*/ 30664 w 212"/>
              <a:gd name="T21" fmla="*/ 0 h 288"/>
              <a:gd name="T22" fmla="*/ 30664 w 212"/>
              <a:gd name="T23" fmla="*/ 3969 h 288"/>
              <a:gd name="T24" fmla="*/ 37741 w 212"/>
              <a:gd name="T25" fmla="*/ 15875 h 288"/>
              <a:gd name="T26" fmla="*/ 30664 w 212"/>
              <a:gd name="T27" fmla="*/ 15875 h 288"/>
              <a:gd name="T28" fmla="*/ 30664 w 212"/>
              <a:gd name="T29" fmla="*/ 19050 h 288"/>
              <a:gd name="T30" fmla="*/ 34596 w 212"/>
              <a:gd name="T31" fmla="*/ 22225 h 288"/>
              <a:gd name="T32" fmla="*/ 37741 w 212"/>
              <a:gd name="T33" fmla="*/ 28575 h 288"/>
              <a:gd name="T34" fmla="*/ 30664 w 212"/>
              <a:gd name="T35" fmla="*/ 38100 h 288"/>
              <a:gd name="T36" fmla="*/ 34596 w 212"/>
              <a:gd name="T37" fmla="*/ 41275 h 288"/>
              <a:gd name="T38" fmla="*/ 40886 w 212"/>
              <a:gd name="T39" fmla="*/ 51594 h 288"/>
              <a:gd name="T40" fmla="*/ 40886 w 212"/>
              <a:gd name="T41" fmla="*/ 57150 h 288"/>
              <a:gd name="T42" fmla="*/ 23588 w 212"/>
              <a:gd name="T43" fmla="*/ 54769 h 288"/>
              <a:gd name="T44" fmla="*/ 13366 w 212"/>
              <a:gd name="T45" fmla="*/ 54769 h 288"/>
              <a:gd name="T46" fmla="*/ 6290 w 212"/>
              <a:gd name="T47" fmla="*/ 54769 h 288"/>
              <a:gd name="T48" fmla="*/ 6290 w 212"/>
              <a:gd name="T49" fmla="*/ 51594 h 288"/>
              <a:gd name="T50" fmla="*/ 3145 w 212"/>
              <a:gd name="T51" fmla="*/ 47625 h 288"/>
              <a:gd name="T52" fmla="*/ 0 w 212"/>
              <a:gd name="T53" fmla="*/ 44450 h 288"/>
              <a:gd name="T54" fmla="*/ 0 w 212"/>
              <a:gd name="T55" fmla="*/ 41275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93" name="Freeform 289"/>
          <p:cNvSpPr>
            <a:spLocks/>
          </p:cNvSpPr>
          <p:nvPr/>
        </p:nvSpPr>
        <p:spPr bwMode="auto">
          <a:xfrm>
            <a:off x="4543147" y="3444479"/>
            <a:ext cx="31163" cy="19050"/>
          </a:xfrm>
          <a:custGeom>
            <a:avLst/>
            <a:gdLst>
              <a:gd name="T0" fmla="*/ 11322 w 53"/>
              <a:gd name="T1" fmla="*/ 0 h 33"/>
              <a:gd name="T2" fmla="*/ 11322 w 53"/>
              <a:gd name="T3" fmla="*/ 0 h 33"/>
              <a:gd name="T4" fmla="*/ 11322 w 53"/>
              <a:gd name="T5" fmla="*/ 6158 h 33"/>
              <a:gd name="T6" fmla="*/ 4044 w 53"/>
              <a:gd name="T7" fmla="*/ 6158 h 33"/>
              <a:gd name="T8" fmla="*/ 0 w 53"/>
              <a:gd name="T9" fmla="*/ 6158 h 33"/>
              <a:gd name="T10" fmla="*/ 4044 w 53"/>
              <a:gd name="T11" fmla="*/ 0 h 33"/>
              <a:gd name="T12" fmla="*/ 1132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3" y="0"/>
                </a:moveTo>
                <a:lnTo>
                  <a:pt x="53" y="0"/>
                </a:lnTo>
                <a:lnTo>
                  <a:pt x="53" y="33"/>
                </a:lnTo>
                <a:lnTo>
                  <a:pt x="17" y="33"/>
                </a:lnTo>
                <a:lnTo>
                  <a:pt x="0" y="33"/>
                </a:lnTo>
                <a:lnTo>
                  <a:pt x="17" y="0"/>
                </a:lnTo>
                <a:lnTo>
                  <a:pt x="53" y="0"/>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94" name="Freeform 290"/>
          <p:cNvSpPr>
            <a:spLocks/>
          </p:cNvSpPr>
          <p:nvPr/>
        </p:nvSpPr>
        <p:spPr bwMode="auto">
          <a:xfrm>
            <a:off x="4925180" y="3253979"/>
            <a:ext cx="229682" cy="171450"/>
          </a:xfrm>
          <a:custGeom>
            <a:avLst/>
            <a:gdLst>
              <a:gd name="T0" fmla="*/ 48297 w 399"/>
              <a:gd name="T1" fmla="*/ 13494 h 288"/>
              <a:gd name="T2" fmla="*/ 48297 w 399"/>
              <a:gd name="T3" fmla="*/ 13494 h 288"/>
              <a:gd name="T4" fmla="*/ 48297 w 399"/>
              <a:gd name="T5" fmla="*/ 19050 h 288"/>
              <a:gd name="T6" fmla="*/ 48297 w 399"/>
              <a:gd name="T7" fmla="*/ 22225 h 288"/>
              <a:gd name="T8" fmla="*/ 51465 w 399"/>
              <a:gd name="T9" fmla="*/ 22225 h 288"/>
              <a:gd name="T10" fmla="*/ 51465 w 399"/>
              <a:gd name="T11" fmla="*/ 26194 h 288"/>
              <a:gd name="T12" fmla="*/ 58590 w 399"/>
              <a:gd name="T13" fmla="*/ 31750 h 288"/>
              <a:gd name="T14" fmla="*/ 75217 w 399"/>
              <a:gd name="T15" fmla="*/ 34925 h 288"/>
              <a:gd name="T16" fmla="*/ 78384 w 399"/>
              <a:gd name="T17" fmla="*/ 34925 h 288"/>
              <a:gd name="T18" fmla="*/ 64924 w 399"/>
              <a:gd name="T19" fmla="*/ 51594 h 288"/>
              <a:gd name="T20" fmla="*/ 54632 w 399"/>
              <a:gd name="T21" fmla="*/ 51594 h 288"/>
              <a:gd name="T22" fmla="*/ 48297 w 399"/>
              <a:gd name="T23" fmla="*/ 57150 h 288"/>
              <a:gd name="T24" fmla="*/ 40380 w 399"/>
              <a:gd name="T25" fmla="*/ 54769 h 288"/>
              <a:gd name="T26" fmla="*/ 30879 w 399"/>
              <a:gd name="T27" fmla="*/ 57150 h 288"/>
              <a:gd name="T28" fmla="*/ 13460 w 399"/>
              <a:gd name="T29" fmla="*/ 54769 h 288"/>
              <a:gd name="T30" fmla="*/ 13460 w 399"/>
              <a:gd name="T31" fmla="*/ 47625 h 288"/>
              <a:gd name="T32" fmla="*/ 10293 w 399"/>
              <a:gd name="T33" fmla="*/ 47625 h 288"/>
              <a:gd name="T34" fmla="*/ 3167 w 399"/>
              <a:gd name="T35" fmla="*/ 38100 h 288"/>
              <a:gd name="T36" fmla="*/ 0 w 399"/>
              <a:gd name="T37" fmla="*/ 34925 h 288"/>
              <a:gd name="T38" fmla="*/ 3167 w 399"/>
              <a:gd name="T39" fmla="*/ 31750 h 288"/>
              <a:gd name="T40" fmla="*/ 6334 w 399"/>
              <a:gd name="T41" fmla="*/ 22225 h 288"/>
              <a:gd name="T42" fmla="*/ 16627 w 399"/>
              <a:gd name="T43" fmla="*/ 9525 h 288"/>
              <a:gd name="T44" fmla="*/ 16627 w 399"/>
              <a:gd name="T45" fmla="*/ 3969 h 288"/>
              <a:gd name="T46" fmla="*/ 20586 w 399"/>
              <a:gd name="T47" fmla="*/ 3969 h 288"/>
              <a:gd name="T48" fmla="*/ 23753 w 399"/>
              <a:gd name="T49" fmla="*/ 7144 h 288"/>
              <a:gd name="T50" fmla="*/ 23753 w 399"/>
              <a:gd name="T51" fmla="*/ 0 h 288"/>
              <a:gd name="T52" fmla="*/ 26920 w 399"/>
              <a:gd name="T53" fmla="*/ 3969 h 288"/>
              <a:gd name="T54" fmla="*/ 37213 w 399"/>
              <a:gd name="T55" fmla="*/ 3969 h 288"/>
              <a:gd name="T56" fmla="*/ 48297 w 399"/>
              <a:gd name="T57" fmla="*/ 13494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95" name="Freeform 291"/>
          <p:cNvSpPr>
            <a:spLocks/>
          </p:cNvSpPr>
          <p:nvPr/>
        </p:nvSpPr>
        <p:spPr bwMode="auto">
          <a:xfrm>
            <a:off x="5064836" y="3292079"/>
            <a:ext cx="20775" cy="28575"/>
          </a:xfrm>
          <a:custGeom>
            <a:avLst/>
            <a:gdLst>
              <a:gd name="T0" fmla="*/ 4202 w 34"/>
              <a:gd name="T1" fmla="*/ 9525 h 48"/>
              <a:gd name="T2" fmla="*/ 4202 w 34"/>
              <a:gd name="T3" fmla="*/ 9525 h 48"/>
              <a:gd name="T4" fmla="*/ 0 w 34"/>
              <a:gd name="T5" fmla="*/ 9525 h 48"/>
              <a:gd name="T6" fmla="*/ 0 w 34"/>
              <a:gd name="T7" fmla="*/ 5556 h 48"/>
              <a:gd name="T8" fmla="*/ 0 w 34"/>
              <a:gd name="T9" fmla="*/ 0 h 48"/>
              <a:gd name="T10" fmla="*/ 4202 w 34"/>
              <a:gd name="T11" fmla="*/ 0 h 48"/>
              <a:gd name="T12" fmla="*/ 8404 w 34"/>
              <a:gd name="T13" fmla="*/ 0 h 48"/>
              <a:gd name="T14" fmla="*/ 8404 w 34"/>
              <a:gd name="T15" fmla="*/ 2381 h 48"/>
              <a:gd name="T16" fmla="*/ 4202 w 34"/>
              <a:gd name="T17" fmla="*/ 2381 h 48"/>
              <a:gd name="T18" fmla="*/ 8404 w 34"/>
              <a:gd name="T19" fmla="*/ 5556 h 48"/>
              <a:gd name="T20" fmla="*/ 4202 w 34"/>
              <a:gd name="T21" fmla="*/ 952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296" name="Freeform 292"/>
          <p:cNvSpPr>
            <a:spLocks/>
          </p:cNvSpPr>
          <p:nvPr/>
        </p:nvSpPr>
        <p:spPr bwMode="auto">
          <a:xfrm>
            <a:off x="4934412" y="3415904"/>
            <a:ext cx="130423" cy="133350"/>
          </a:xfrm>
          <a:custGeom>
            <a:avLst/>
            <a:gdLst>
              <a:gd name="T0" fmla="*/ 44254 w 227"/>
              <a:gd name="T1" fmla="*/ 3175 h 224"/>
              <a:gd name="T2" fmla="*/ 44254 w 227"/>
              <a:gd name="T3" fmla="*/ 3175 h 224"/>
              <a:gd name="T4" fmla="*/ 37932 w 227"/>
              <a:gd name="T5" fmla="*/ 0 h 224"/>
              <a:gd name="T6" fmla="*/ 27659 w 227"/>
              <a:gd name="T7" fmla="*/ 3175 h 224"/>
              <a:gd name="T8" fmla="*/ 10273 w 227"/>
              <a:gd name="T9" fmla="*/ 0 h 224"/>
              <a:gd name="T10" fmla="*/ 3161 w 227"/>
              <a:gd name="T11" fmla="*/ 0 h 224"/>
              <a:gd name="T12" fmla="*/ 0 w 227"/>
              <a:gd name="T13" fmla="*/ 0 h 224"/>
              <a:gd name="T14" fmla="*/ 3161 w 227"/>
              <a:gd name="T15" fmla="*/ 3175 h 224"/>
              <a:gd name="T16" fmla="*/ 6322 w 227"/>
              <a:gd name="T17" fmla="*/ 11906 h 224"/>
              <a:gd name="T18" fmla="*/ 0 w 227"/>
              <a:gd name="T19" fmla="*/ 22225 h 224"/>
              <a:gd name="T20" fmla="*/ 0 w 227"/>
              <a:gd name="T21" fmla="*/ 26194 h 224"/>
              <a:gd name="T22" fmla="*/ 3161 w 227"/>
              <a:gd name="T23" fmla="*/ 26194 h 224"/>
              <a:gd name="T24" fmla="*/ 20547 w 227"/>
              <a:gd name="T25" fmla="*/ 34925 h 224"/>
              <a:gd name="T26" fmla="*/ 20547 w 227"/>
              <a:gd name="T27" fmla="*/ 41275 h 224"/>
              <a:gd name="T28" fmla="*/ 30820 w 227"/>
              <a:gd name="T29" fmla="*/ 44450 h 224"/>
              <a:gd name="T30" fmla="*/ 33981 w 227"/>
              <a:gd name="T31" fmla="*/ 34925 h 224"/>
              <a:gd name="T32" fmla="*/ 37932 w 227"/>
              <a:gd name="T33" fmla="*/ 34925 h 224"/>
              <a:gd name="T34" fmla="*/ 41093 w 227"/>
              <a:gd name="T35" fmla="*/ 28575 h 224"/>
              <a:gd name="T36" fmla="*/ 37932 w 227"/>
              <a:gd name="T37" fmla="*/ 26194 h 224"/>
              <a:gd name="T38" fmla="*/ 37932 w 227"/>
              <a:gd name="T39" fmla="*/ 9525 h 224"/>
              <a:gd name="T40" fmla="*/ 44254 w 227"/>
              <a:gd name="T41" fmla="*/ 3175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297" name="Freeform 293"/>
          <p:cNvSpPr>
            <a:spLocks/>
          </p:cNvSpPr>
          <p:nvPr/>
        </p:nvSpPr>
        <p:spPr bwMode="auto">
          <a:xfrm>
            <a:off x="4865162" y="3415904"/>
            <a:ext cx="88872" cy="85725"/>
          </a:xfrm>
          <a:custGeom>
            <a:avLst/>
            <a:gdLst>
              <a:gd name="T0" fmla="*/ 23507 w 156"/>
              <a:gd name="T1" fmla="*/ 0 h 144"/>
              <a:gd name="T2" fmla="*/ 23507 w 156"/>
              <a:gd name="T3" fmla="*/ 0 h 144"/>
              <a:gd name="T4" fmla="*/ 26642 w 156"/>
              <a:gd name="T5" fmla="*/ 2381 h 144"/>
              <a:gd name="T6" fmla="*/ 29776 w 156"/>
              <a:gd name="T7" fmla="*/ 11906 h 144"/>
              <a:gd name="T8" fmla="*/ 23507 w 156"/>
              <a:gd name="T9" fmla="*/ 21431 h 144"/>
              <a:gd name="T10" fmla="*/ 23507 w 156"/>
              <a:gd name="T11" fmla="*/ 26194 h 144"/>
              <a:gd name="T12" fmla="*/ 13321 w 156"/>
              <a:gd name="T13" fmla="*/ 26194 h 144"/>
              <a:gd name="T14" fmla="*/ 6269 w 156"/>
              <a:gd name="T15" fmla="*/ 26194 h 144"/>
              <a:gd name="T16" fmla="*/ 0 w 156"/>
              <a:gd name="T17" fmla="*/ 28575 h 144"/>
              <a:gd name="T18" fmla="*/ 3134 w 156"/>
              <a:gd name="T19" fmla="*/ 19050 h 144"/>
              <a:gd name="T20" fmla="*/ 6269 w 156"/>
              <a:gd name="T21" fmla="*/ 15875 h 144"/>
              <a:gd name="T22" fmla="*/ 10186 w 156"/>
              <a:gd name="T23" fmla="*/ 9525 h 144"/>
              <a:gd name="T24" fmla="*/ 6269 w 156"/>
              <a:gd name="T25" fmla="*/ 9525 h 144"/>
              <a:gd name="T26" fmla="*/ 6269 w 156"/>
              <a:gd name="T27" fmla="*/ 2381 h 144"/>
              <a:gd name="T28" fmla="*/ 13321 w 156"/>
              <a:gd name="T29" fmla="*/ 2381 h 144"/>
              <a:gd name="T30" fmla="*/ 23507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98" name="Freeform 294"/>
          <p:cNvSpPr>
            <a:spLocks/>
          </p:cNvSpPr>
          <p:nvPr/>
        </p:nvSpPr>
        <p:spPr bwMode="auto">
          <a:xfrm>
            <a:off x="4854774" y="3492104"/>
            <a:ext cx="30009" cy="28575"/>
          </a:xfrm>
          <a:custGeom>
            <a:avLst/>
            <a:gdLst>
              <a:gd name="T0" fmla="*/ 10319 w 52"/>
              <a:gd name="T1" fmla="*/ 9728 h 47"/>
              <a:gd name="T2" fmla="*/ 10319 w 52"/>
              <a:gd name="T3" fmla="*/ 9728 h 47"/>
              <a:gd name="T4" fmla="*/ 3969 w 52"/>
              <a:gd name="T5" fmla="*/ 9728 h 47"/>
              <a:gd name="T6" fmla="*/ 0 w 52"/>
              <a:gd name="T7" fmla="*/ 9728 h 47"/>
              <a:gd name="T8" fmla="*/ 3969 w 52"/>
              <a:gd name="T9" fmla="*/ 3243 h 47"/>
              <a:gd name="T10" fmla="*/ 10319 w 52"/>
              <a:gd name="T11" fmla="*/ 0 h 47"/>
              <a:gd name="T12" fmla="*/ 10319 w 52"/>
              <a:gd name="T13" fmla="*/ 6485 h 47"/>
              <a:gd name="T14" fmla="*/ 10319 w 52"/>
              <a:gd name="T15" fmla="*/ 9728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a:moveTo>
                  <a:pt x="52" y="47"/>
                </a:moveTo>
                <a:lnTo>
                  <a:pt x="52" y="47"/>
                </a:lnTo>
                <a:lnTo>
                  <a:pt x="17" y="47"/>
                </a:lnTo>
                <a:lnTo>
                  <a:pt x="0" y="47"/>
                </a:lnTo>
                <a:lnTo>
                  <a:pt x="17" y="15"/>
                </a:lnTo>
                <a:lnTo>
                  <a:pt x="52" y="0"/>
                </a:lnTo>
                <a:lnTo>
                  <a:pt x="52" y="30"/>
                </a:lnTo>
                <a:lnTo>
                  <a:pt x="52" y="47"/>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299" name="Freeform 295"/>
          <p:cNvSpPr>
            <a:spLocks/>
          </p:cNvSpPr>
          <p:nvPr/>
        </p:nvSpPr>
        <p:spPr bwMode="auto">
          <a:xfrm>
            <a:off x="4865161" y="3520679"/>
            <a:ext cx="19622" cy="28575"/>
          </a:xfrm>
          <a:custGeom>
            <a:avLst/>
            <a:gdLst>
              <a:gd name="T0" fmla="*/ 6169 w 35"/>
              <a:gd name="T1" fmla="*/ 0 h 48"/>
              <a:gd name="T2" fmla="*/ 6169 w 35"/>
              <a:gd name="T3" fmla="*/ 0 h 48"/>
              <a:gd name="T4" fmla="*/ 6169 w 35"/>
              <a:gd name="T5" fmla="*/ 3175 h 48"/>
              <a:gd name="T6" fmla="*/ 0 w 35"/>
              <a:gd name="T7" fmla="*/ 9525 h 48"/>
              <a:gd name="T8" fmla="*/ 0 w 35"/>
              <a:gd name="T9" fmla="*/ 3175 h 48"/>
              <a:gd name="T10" fmla="*/ 0 w 35"/>
              <a:gd name="T11" fmla="*/ 0 h 48"/>
              <a:gd name="T12" fmla="*/ 6169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35" y="0"/>
                </a:moveTo>
                <a:lnTo>
                  <a:pt x="35" y="0"/>
                </a:lnTo>
                <a:lnTo>
                  <a:pt x="35" y="16"/>
                </a:lnTo>
                <a:lnTo>
                  <a:pt x="0" y="48"/>
                </a:lnTo>
                <a:lnTo>
                  <a:pt x="0" y="16"/>
                </a:lnTo>
                <a:lnTo>
                  <a:pt x="0" y="0"/>
                </a:lnTo>
                <a:lnTo>
                  <a:pt x="35" y="0"/>
                </a:lnTo>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00" name="Freeform 296"/>
          <p:cNvSpPr>
            <a:spLocks/>
          </p:cNvSpPr>
          <p:nvPr/>
        </p:nvSpPr>
        <p:spPr bwMode="auto">
          <a:xfrm>
            <a:off x="4193429" y="2912270"/>
            <a:ext cx="190440" cy="142875"/>
          </a:xfrm>
          <a:custGeom>
            <a:avLst/>
            <a:gdLst>
              <a:gd name="T0" fmla="*/ 58738 w 330"/>
              <a:gd name="T1" fmla="*/ 3969 h 240"/>
              <a:gd name="T2" fmla="*/ 58738 w 330"/>
              <a:gd name="T3" fmla="*/ 3969 h 240"/>
              <a:gd name="T4" fmla="*/ 62706 w 330"/>
              <a:gd name="T5" fmla="*/ 3969 h 240"/>
              <a:gd name="T6" fmla="*/ 65881 w 330"/>
              <a:gd name="T7" fmla="*/ 19050 h 240"/>
              <a:gd name="T8" fmla="*/ 52388 w 330"/>
              <a:gd name="T9" fmla="*/ 23019 h 240"/>
              <a:gd name="T10" fmla="*/ 52388 w 330"/>
              <a:gd name="T11" fmla="*/ 25400 h 240"/>
              <a:gd name="T12" fmla="*/ 41275 w 330"/>
              <a:gd name="T13" fmla="*/ 32544 h 240"/>
              <a:gd name="T14" fmla="*/ 27781 w 330"/>
              <a:gd name="T15" fmla="*/ 38100 h 240"/>
              <a:gd name="T16" fmla="*/ 23813 w 330"/>
              <a:gd name="T17" fmla="*/ 42069 h 240"/>
              <a:gd name="T18" fmla="*/ 23813 w 330"/>
              <a:gd name="T19" fmla="*/ 47625 h 240"/>
              <a:gd name="T20" fmla="*/ 0 w 330"/>
              <a:gd name="T21" fmla="*/ 44450 h 240"/>
              <a:gd name="T22" fmla="*/ 7144 w 330"/>
              <a:gd name="T23" fmla="*/ 44450 h 240"/>
              <a:gd name="T24" fmla="*/ 14288 w 330"/>
              <a:gd name="T25" fmla="*/ 38100 h 240"/>
              <a:gd name="T26" fmla="*/ 17463 w 330"/>
              <a:gd name="T27" fmla="*/ 32544 h 240"/>
              <a:gd name="T28" fmla="*/ 17463 w 330"/>
              <a:gd name="T29" fmla="*/ 25400 h 240"/>
              <a:gd name="T30" fmla="*/ 20638 w 330"/>
              <a:gd name="T31" fmla="*/ 19050 h 240"/>
              <a:gd name="T32" fmla="*/ 23813 w 330"/>
              <a:gd name="T33" fmla="*/ 13494 h 240"/>
              <a:gd name="T34" fmla="*/ 34131 w 330"/>
              <a:gd name="T35" fmla="*/ 9525 h 240"/>
              <a:gd name="T36" fmla="*/ 38100 w 330"/>
              <a:gd name="T37" fmla="*/ 0 h 240"/>
              <a:gd name="T38" fmla="*/ 41275 w 330"/>
              <a:gd name="T39" fmla="*/ 0 h 240"/>
              <a:gd name="T40" fmla="*/ 44450 w 330"/>
              <a:gd name="T41" fmla="*/ 3969 h 240"/>
              <a:gd name="T42" fmla="*/ 55563 w 330"/>
              <a:gd name="T43" fmla="*/ 3969 h 240"/>
              <a:gd name="T44" fmla="*/ 58738 w 330"/>
              <a:gd name="T45" fmla="*/ 3969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01" name="Freeform 297"/>
          <p:cNvSpPr>
            <a:spLocks/>
          </p:cNvSpPr>
          <p:nvPr/>
        </p:nvSpPr>
        <p:spPr bwMode="auto">
          <a:xfrm>
            <a:off x="4263834" y="2883695"/>
            <a:ext cx="320863" cy="304800"/>
          </a:xfrm>
          <a:custGeom>
            <a:avLst/>
            <a:gdLst>
              <a:gd name="T0" fmla="*/ 34988 w 555"/>
              <a:gd name="T1" fmla="*/ 12700 h 512"/>
              <a:gd name="T2" fmla="*/ 34988 w 555"/>
              <a:gd name="T3" fmla="*/ 12700 h 512"/>
              <a:gd name="T4" fmla="*/ 38169 w 555"/>
              <a:gd name="T5" fmla="*/ 12700 h 512"/>
              <a:gd name="T6" fmla="*/ 42145 w 555"/>
              <a:gd name="T7" fmla="*/ 28575 h 512"/>
              <a:gd name="T8" fmla="*/ 27831 w 555"/>
              <a:gd name="T9" fmla="*/ 31750 h 512"/>
              <a:gd name="T10" fmla="*/ 27831 w 555"/>
              <a:gd name="T11" fmla="*/ 34925 h 512"/>
              <a:gd name="T12" fmla="*/ 17494 w 555"/>
              <a:gd name="T13" fmla="*/ 41275 h 512"/>
              <a:gd name="T14" fmla="*/ 3976 w 555"/>
              <a:gd name="T15" fmla="*/ 47625 h 512"/>
              <a:gd name="T16" fmla="*/ 0 w 555"/>
              <a:gd name="T17" fmla="*/ 50800 h 512"/>
              <a:gd name="T18" fmla="*/ 0 w 555"/>
              <a:gd name="T19" fmla="*/ 57150 h 512"/>
              <a:gd name="T20" fmla="*/ 20675 w 555"/>
              <a:gd name="T21" fmla="*/ 69850 h 512"/>
              <a:gd name="T22" fmla="*/ 52482 w 555"/>
              <a:gd name="T23" fmla="*/ 92075 h 512"/>
              <a:gd name="T24" fmla="*/ 55663 w 555"/>
              <a:gd name="T25" fmla="*/ 95250 h 512"/>
              <a:gd name="T26" fmla="*/ 62819 w 555"/>
              <a:gd name="T27" fmla="*/ 98425 h 512"/>
              <a:gd name="T28" fmla="*/ 66000 w 555"/>
              <a:gd name="T29" fmla="*/ 101600 h 512"/>
              <a:gd name="T30" fmla="*/ 69181 w 555"/>
              <a:gd name="T31" fmla="*/ 101600 h 512"/>
              <a:gd name="T32" fmla="*/ 76337 w 555"/>
              <a:gd name="T33" fmla="*/ 101600 h 512"/>
              <a:gd name="T34" fmla="*/ 110530 w 555"/>
              <a:gd name="T35" fmla="*/ 79375 h 512"/>
              <a:gd name="T36" fmla="*/ 107349 w 555"/>
              <a:gd name="T37" fmla="*/ 73025 h 512"/>
              <a:gd name="T38" fmla="*/ 103373 w 555"/>
              <a:gd name="T39" fmla="*/ 73025 h 512"/>
              <a:gd name="T40" fmla="*/ 97012 w 555"/>
              <a:gd name="T41" fmla="*/ 63500 h 512"/>
              <a:gd name="T42" fmla="*/ 100193 w 555"/>
              <a:gd name="T43" fmla="*/ 60325 h 512"/>
              <a:gd name="T44" fmla="*/ 100193 w 555"/>
              <a:gd name="T45" fmla="*/ 53975 h 512"/>
              <a:gd name="T46" fmla="*/ 100193 w 555"/>
              <a:gd name="T47" fmla="*/ 47625 h 512"/>
              <a:gd name="T48" fmla="*/ 97012 w 555"/>
              <a:gd name="T49" fmla="*/ 44450 h 512"/>
              <a:gd name="T50" fmla="*/ 97012 w 555"/>
              <a:gd name="T51" fmla="*/ 41275 h 512"/>
              <a:gd name="T52" fmla="*/ 97012 w 555"/>
              <a:gd name="T53" fmla="*/ 31750 h 512"/>
              <a:gd name="T54" fmla="*/ 89855 w 555"/>
              <a:gd name="T55" fmla="*/ 28575 h 512"/>
              <a:gd name="T56" fmla="*/ 86675 w 555"/>
              <a:gd name="T57" fmla="*/ 22225 h 512"/>
              <a:gd name="T58" fmla="*/ 93036 w 555"/>
              <a:gd name="T59" fmla="*/ 15875 h 512"/>
              <a:gd name="T60" fmla="*/ 89855 w 555"/>
              <a:gd name="T61" fmla="*/ 3175 h 512"/>
              <a:gd name="T62" fmla="*/ 93036 w 555"/>
              <a:gd name="T63" fmla="*/ 0 h 512"/>
              <a:gd name="T64" fmla="*/ 89855 w 555"/>
              <a:gd name="T65" fmla="*/ 3175 h 512"/>
              <a:gd name="T66" fmla="*/ 79518 w 555"/>
              <a:gd name="T67" fmla="*/ 0 h 512"/>
              <a:gd name="T68" fmla="*/ 76337 w 555"/>
              <a:gd name="T69" fmla="*/ 3175 h 512"/>
              <a:gd name="T70" fmla="*/ 69181 w 555"/>
              <a:gd name="T71" fmla="*/ 0 h 512"/>
              <a:gd name="T72" fmla="*/ 62819 w 555"/>
              <a:gd name="T73" fmla="*/ 3175 h 512"/>
              <a:gd name="T74" fmla="*/ 52482 w 555"/>
              <a:gd name="T75" fmla="*/ 3175 h 512"/>
              <a:gd name="T76" fmla="*/ 34988 w 555"/>
              <a:gd name="T77" fmla="*/ 12700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02" name="Freeform 298"/>
          <p:cNvSpPr>
            <a:spLocks/>
          </p:cNvSpPr>
          <p:nvPr/>
        </p:nvSpPr>
        <p:spPr bwMode="auto">
          <a:xfrm>
            <a:off x="4513138" y="2883695"/>
            <a:ext cx="61172" cy="125016"/>
          </a:xfrm>
          <a:custGeom>
            <a:avLst/>
            <a:gdLst>
              <a:gd name="T0" fmla="*/ 21635 w 105"/>
              <a:gd name="T1" fmla="*/ 25522 h 209"/>
              <a:gd name="T2" fmla="*/ 21635 w 105"/>
              <a:gd name="T3" fmla="*/ 25522 h 209"/>
              <a:gd name="T4" fmla="*/ 21635 w 105"/>
              <a:gd name="T5" fmla="*/ 28712 h 209"/>
              <a:gd name="T6" fmla="*/ 14424 w 105"/>
              <a:gd name="T7" fmla="*/ 35092 h 209"/>
              <a:gd name="T8" fmla="*/ 14424 w 105"/>
              <a:gd name="T9" fmla="*/ 38282 h 209"/>
              <a:gd name="T10" fmla="*/ 11218 w 105"/>
              <a:gd name="T11" fmla="*/ 42270 h 209"/>
              <a:gd name="T12" fmla="*/ 11218 w 105"/>
              <a:gd name="T13" fmla="*/ 32700 h 209"/>
              <a:gd name="T14" fmla="*/ 4007 w 105"/>
              <a:gd name="T15" fmla="*/ 28712 h 209"/>
              <a:gd name="T16" fmla="*/ 0 w 105"/>
              <a:gd name="T17" fmla="*/ 23129 h 209"/>
              <a:gd name="T18" fmla="*/ 7212 w 105"/>
              <a:gd name="T19" fmla="*/ 15951 h 209"/>
              <a:gd name="T20" fmla="*/ 4007 w 105"/>
              <a:gd name="T21" fmla="*/ 3988 h 209"/>
              <a:gd name="T22" fmla="*/ 7212 w 105"/>
              <a:gd name="T23" fmla="*/ 0 h 209"/>
              <a:gd name="T24" fmla="*/ 14424 w 105"/>
              <a:gd name="T25" fmla="*/ 0 h 209"/>
              <a:gd name="T26" fmla="*/ 17629 w 105"/>
              <a:gd name="T27" fmla="*/ 3988 h 209"/>
              <a:gd name="T28" fmla="*/ 21635 w 105"/>
              <a:gd name="T29" fmla="*/ 0 h 209"/>
              <a:gd name="T30" fmla="*/ 17629 w 105"/>
              <a:gd name="T31" fmla="*/ 6380 h 209"/>
              <a:gd name="T32" fmla="*/ 21635 w 105"/>
              <a:gd name="T33" fmla="*/ 13558 h 209"/>
              <a:gd name="T34" fmla="*/ 14424 w 105"/>
              <a:gd name="T35" fmla="*/ 19141 h 209"/>
              <a:gd name="T36" fmla="*/ 14424 w 105"/>
              <a:gd name="T37" fmla="*/ 23129 h 209"/>
              <a:gd name="T38" fmla="*/ 21635 w 105"/>
              <a:gd name="T39" fmla="*/ 23129 h 209"/>
              <a:gd name="T40" fmla="*/ 21635 w 105"/>
              <a:gd name="T41" fmla="*/ 25522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03" name="Freeform 299"/>
          <p:cNvSpPr>
            <a:spLocks/>
          </p:cNvSpPr>
          <p:nvPr/>
        </p:nvSpPr>
        <p:spPr bwMode="auto">
          <a:xfrm>
            <a:off x="4204971" y="3092054"/>
            <a:ext cx="258536" cy="238125"/>
          </a:xfrm>
          <a:custGeom>
            <a:avLst/>
            <a:gdLst>
              <a:gd name="T0" fmla="*/ 41183 w 449"/>
              <a:gd name="T1" fmla="*/ 0 h 399"/>
              <a:gd name="T2" fmla="*/ 41183 w 449"/>
              <a:gd name="T3" fmla="*/ 0 h 399"/>
              <a:gd name="T4" fmla="*/ 71278 w 449"/>
              <a:gd name="T5" fmla="*/ 22281 h 399"/>
              <a:gd name="T6" fmla="*/ 75238 w 449"/>
              <a:gd name="T7" fmla="*/ 25464 h 399"/>
              <a:gd name="T8" fmla="*/ 81574 w 449"/>
              <a:gd name="T9" fmla="*/ 28647 h 399"/>
              <a:gd name="T10" fmla="*/ 85534 w 449"/>
              <a:gd name="T11" fmla="*/ 31830 h 399"/>
              <a:gd name="T12" fmla="*/ 88702 w 449"/>
              <a:gd name="T13" fmla="*/ 31830 h 399"/>
              <a:gd name="T14" fmla="*/ 88702 w 449"/>
              <a:gd name="T15" fmla="*/ 47744 h 399"/>
              <a:gd name="T16" fmla="*/ 85534 w 449"/>
              <a:gd name="T17" fmla="*/ 50927 h 399"/>
              <a:gd name="T18" fmla="*/ 68110 w 449"/>
              <a:gd name="T19" fmla="*/ 54110 h 399"/>
              <a:gd name="T20" fmla="*/ 60983 w 449"/>
              <a:gd name="T21" fmla="*/ 54110 h 399"/>
              <a:gd name="T22" fmla="*/ 54647 w 449"/>
              <a:gd name="T23" fmla="*/ 60476 h 399"/>
              <a:gd name="T24" fmla="*/ 47519 w 449"/>
              <a:gd name="T25" fmla="*/ 63659 h 399"/>
              <a:gd name="T26" fmla="*/ 41183 w 449"/>
              <a:gd name="T27" fmla="*/ 73208 h 399"/>
              <a:gd name="T28" fmla="*/ 37223 w 449"/>
              <a:gd name="T29" fmla="*/ 76391 h 399"/>
              <a:gd name="T30" fmla="*/ 34055 w 449"/>
              <a:gd name="T31" fmla="*/ 79574 h 399"/>
              <a:gd name="T32" fmla="*/ 30887 w 449"/>
              <a:gd name="T33" fmla="*/ 76391 h 399"/>
              <a:gd name="T34" fmla="*/ 26927 w 449"/>
              <a:gd name="T35" fmla="*/ 79574 h 399"/>
              <a:gd name="T36" fmla="*/ 23759 w 449"/>
              <a:gd name="T37" fmla="*/ 79574 h 399"/>
              <a:gd name="T38" fmla="*/ 16632 w 449"/>
              <a:gd name="T39" fmla="*/ 66842 h 399"/>
              <a:gd name="T40" fmla="*/ 10296 w 449"/>
              <a:gd name="T41" fmla="*/ 70025 h 399"/>
              <a:gd name="T42" fmla="*/ 3168 w 449"/>
              <a:gd name="T43" fmla="*/ 70025 h 399"/>
              <a:gd name="T44" fmla="*/ 6336 w 449"/>
              <a:gd name="T45" fmla="*/ 66842 h 399"/>
              <a:gd name="T46" fmla="*/ 0 w 449"/>
              <a:gd name="T47" fmla="*/ 54110 h 399"/>
              <a:gd name="T48" fmla="*/ 6336 w 449"/>
              <a:gd name="T49" fmla="*/ 50927 h 399"/>
              <a:gd name="T50" fmla="*/ 10296 w 449"/>
              <a:gd name="T51" fmla="*/ 54110 h 399"/>
              <a:gd name="T52" fmla="*/ 13464 w 449"/>
              <a:gd name="T53" fmla="*/ 50927 h 399"/>
              <a:gd name="T54" fmla="*/ 37223 w 449"/>
              <a:gd name="T55" fmla="*/ 50927 h 399"/>
              <a:gd name="T56" fmla="*/ 30887 w 449"/>
              <a:gd name="T57" fmla="*/ 0 h 399"/>
              <a:gd name="T58" fmla="*/ 41183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04" name="Freeform 300"/>
          <p:cNvSpPr>
            <a:spLocks/>
          </p:cNvSpPr>
          <p:nvPr/>
        </p:nvSpPr>
        <p:spPr bwMode="auto">
          <a:xfrm>
            <a:off x="4133411" y="3055145"/>
            <a:ext cx="190440" cy="200025"/>
          </a:xfrm>
          <a:custGeom>
            <a:avLst/>
            <a:gdLst>
              <a:gd name="T0" fmla="*/ 0 w 331"/>
              <a:gd name="T1" fmla="*/ 35029 h 335"/>
              <a:gd name="T2" fmla="*/ 0 w 331"/>
              <a:gd name="T3" fmla="*/ 35029 h 335"/>
              <a:gd name="T4" fmla="*/ 3165 w 331"/>
              <a:gd name="T5" fmla="*/ 32641 h 335"/>
              <a:gd name="T6" fmla="*/ 20575 w 331"/>
              <a:gd name="T7" fmla="*/ 32641 h 335"/>
              <a:gd name="T8" fmla="*/ 20575 w 331"/>
              <a:gd name="T9" fmla="*/ 25476 h 335"/>
              <a:gd name="T10" fmla="*/ 27697 w 331"/>
              <a:gd name="T11" fmla="*/ 23087 h 335"/>
              <a:gd name="T12" fmla="*/ 27697 w 331"/>
              <a:gd name="T13" fmla="*/ 6369 h 335"/>
              <a:gd name="T14" fmla="*/ 44316 w 331"/>
              <a:gd name="T15" fmla="*/ 6369 h 335"/>
              <a:gd name="T16" fmla="*/ 44316 w 331"/>
              <a:gd name="T17" fmla="*/ 0 h 335"/>
              <a:gd name="T18" fmla="*/ 64891 w 331"/>
              <a:gd name="T19" fmla="*/ 13534 h 335"/>
              <a:gd name="T20" fmla="*/ 54603 w 331"/>
              <a:gd name="T21" fmla="*/ 13534 h 335"/>
              <a:gd name="T22" fmla="*/ 61726 w 331"/>
              <a:gd name="T23" fmla="*/ 63690 h 335"/>
              <a:gd name="T24" fmla="*/ 37985 w 331"/>
              <a:gd name="T25" fmla="*/ 63690 h 335"/>
              <a:gd name="T26" fmla="*/ 34028 w 331"/>
              <a:gd name="T27" fmla="*/ 66874 h 335"/>
              <a:gd name="T28" fmla="*/ 30863 w 331"/>
              <a:gd name="T29" fmla="*/ 63690 h 335"/>
              <a:gd name="T30" fmla="*/ 23741 w 331"/>
              <a:gd name="T31" fmla="*/ 66874 h 335"/>
              <a:gd name="T32" fmla="*/ 20575 w 331"/>
              <a:gd name="T33" fmla="*/ 61301 h 335"/>
              <a:gd name="T34" fmla="*/ 10288 w 331"/>
              <a:gd name="T35" fmla="*/ 57321 h 335"/>
              <a:gd name="T36" fmla="*/ 3165 w 331"/>
              <a:gd name="T37" fmla="*/ 57321 h 335"/>
              <a:gd name="T38" fmla="*/ 0 w 331"/>
              <a:gd name="T39" fmla="*/ 61301 h 335"/>
              <a:gd name="T40" fmla="*/ 3165 w 331"/>
              <a:gd name="T41" fmla="*/ 47767 h 335"/>
              <a:gd name="T42" fmla="*/ 0 w 331"/>
              <a:gd name="T43" fmla="*/ 44583 h 335"/>
              <a:gd name="T44" fmla="*/ 3165 w 331"/>
              <a:gd name="T45" fmla="*/ 38214 h 335"/>
              <a:gd name="T46" fmla="*/ 0 w 331"/>
              <a:gd name="T47" fmla="*/ 35029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05" name="Freeform 301"/>
          <p:cNvSpPr>
            <a:spLocks/>
          </p:cNvSpPr>
          <p:nvPr/>
        </p:nvSpPr>
        <p:spPr bwMode="auto">
          <a:xfrm>
            <a:off x="4133412" y="3045620"/>
            <a:ext cx="130423" cy="114300"/>
          </a:xfrm>
          <a:custGeom>
            <a:avLst/>
            <a:gdLst>
              <a:gd name="T0" fmla="*/ 0 w 227"/>
              <a:gd name="T1" fmla="*/ 38100 h 192"/>
              <a:gd name="T2" fmla="*/ 0 w 227"/>
              <a:gd name="T3" fmla="*/ 38100 h 192"/>
              <a:gd name="T4" fmla="*/ 3161 w 227"/>
              <a:gd name="T5" fmla="*/ 35719 h 192"/>
              <a:gd name="T6" fmla="*/ 20547 w 227"/>
              <a:gd name="T7" fmla="*/ 35719 h 192"/>
              <a:gd name="T8" fmla="*/ 20547 w 227"/>
              <a:gd name="T9" fmla="*/ 28575 h 192"/>
              <a:gd name="T10" fmla="*/ 27659 w 227"/>
              <a:gd name="T11" fmla="*/ 26194 h 192"/>
              <a:gd name="T12" fmla="*/ 27659 w 227"/>
              <a:gd name="T13" fmla="*/ 9525 h 192"/>
              <a:gd name="T14" fmla="*/ 44254 w 227"/>
              <a:gd name="T15" fmla="*/ 9525 h 192"/>
              <a:gd name="T16" fmla="*/ 44254 w 227"/>
              <a:gd name="T17" fmla="*/ 3175 h 192"/>
              <a:gd name="T18" fmla="*/ 20547 w 227"/>
              <a:gd name="T19" fmla="*/ 0 h 192"/>
              <a:gd name="T20" fmla="*/ 17386 w 227"/>
              <a:gd name="T21" fmla="*/ 7144 h 192"/>
              <a:gd name="T22" fmla="*/ 13434 w 227"/>
              <a:gd name="T23" fmla="*/ 9525 h 192"/>
              <a:gd name="T24" fmla="*/ 10273 w 227"/>
              <a:gd name="T25" fmla="*/ 19050 h 192"/>
              <a:gd name="T26" fmla="*/ 0 w 227"/>
              <a:gd name="T27" fmla="*/ 31750 h 192"/>
              <a:gd name="T28" fmla="*/ 0 w 227"/>
              <a:gd name="T29" fmla="*/ 3810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06" name="Freeform 302"/>
          <p:cNvSpPr>
            <a:spLocks/>
          </p:cNvSpPr>
          <p:nvPr/>
        </p:nvSpPr>
        <p:spPr bwMode="auto">
          <a:xfrm>
            <a:off x="4132258" y="3273029"/>
            <a:ext cx="49631" cy="9525"/>
          </a:xfrm>
          <a:custGeom>
            <a:avLst/>
            <a:gdLst>
              <a:gd name="T0" fmla="*/ 0 w 87"/>
              <a:gd name="T1" fmla="*/ 3387 h 15"/>
              <a:gd name="T2" fmla="*/ 0 w 87"/>
              <a:gd name="T3" fmla="*/ 3387 h 15"/>
              <a:gd name="T4" fmla="*/ 3139 w 87"/>
              <a:gd name="T5" fmla="*/ 3387 h 15"/>
              <a:gd name="T6" fmla="*/ 10200 w 87"/>
              <a:gd name="T7" fmla="*/ 0 h 15"/>
              <a:gd name="T8" fmla="*/ 13339 w 87"/>
              <a:gd name="T9" fmla="*/ 3387 h 15"/>
              <a:gd name="T10" fmla="*/ 16477 w 87"/>
              <a:gd name="T11" fmla="*/ 0 h 15"/>
              <a:gd name="T12" fmla="*/ 10200 w 87"/>
              <a:gd name="T13" fmla="*/ 0 h 15"/>
              <a:gd name="T14" fmla="*/ 0 w 87"/>
              <a:gd name="T15" fmla="*/ 0 h 15"/>
              <a:gd name="T16" fmla="*/ 0 w 87"/>
              <a:gd name="T17" fmla="*/ 33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0" y="15"/>
                </a:moveTo>
                <a:lnTo>
                  <a:pt x="0" y="15"/>
                </a:lnTo>
                <a:lnTo>
                  <a:pt x="18" y="15"/>
                </a:lnTo>
                <a:lnTo>
                  <a:pt x="52" y="0"/>
                </a:lnTo>
                <a:lnTo>
                  <a:pt x="69" y="15"/>
                </a:lnTo>
                <a:lnTo>
                  <a:pt x="87" y="0"/>
                </a:lnTo>
                <a:lnTo>
                  <a:pt x="52" y="0"/>
                </a:lnTo>
                <a:lnTo>
                  <a:pt x="0" y="0"/>
                </a:lnTo>
                <a:lnTo>
                  <a:pt x="0" y="15"/>
                </a:lnTo>
              </a:path>
            </a:pathLst>
          </a:custGeom>
          <a:solidFill>
            <a:srgbClr val="B2B2B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07" name="Freeform 303"/>
          <p:cNvSpPr>
            <a:spLocks/>
          </p:cNvSpPr>
          <p:nvPr/>
        </p:nvSpPr>
        <p:spPr bwMode="auto">
          <a:xfrm>
            <a:off x="4132258" y="3292079"/>
            <a:ext cx="49631" cy="28575"/>
          </a:xfrm>
          <a:custGeom>
            <a:avLst/>
            <a:gdLst>
              <a:gd name="T0" fmla="*/ 10200 w 87"/>
              <a:gd name="T1" fmla="*/ 9525 h 48"/>
              <a:gd name="T2" fmla="*/ 10200 w 87"/>
              <a:gd name="T3" fmla="*/ 9525 h 48"/>
              <a:gd name="T4" fmla="*/ 16477 w 87"/>
              <a:gd name="T5" fmla="*/ 2381 h 48"/>
              <a:gd name="T6" fmla="*/ 16477 w 87"/>
              <a:gd name="T7" fmla="*/ 0 h 48"/>
              <a:gd name="T8" fmla="*/ 0 w 87"/>
              <a:gd name="T9" fmla="*/ 0 h 48"/>
              <a:gd name="T10" fmla="*/ 6277 w 87"/>
              <a:gd name="T11" fmla="*/ 2381 h 48"/>
              <a:gd name="T12" fmla="*/ 6277 w 87"/>
              <a:gd name="T13" fmla="*/ 5556 h 48"/>
              <a:gd name="T14" fmla="*/ 10200 w 87"/>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a:moveTo>
                  <a:pt x="52" y="48"/>
                </a:moveTo>
                <a:lnTo>
                  <a:pt x="52" y="48"/>
                </a:lnTo>
                <a:lnTo>
                  <a:pt x="87" y="15"/>
                </a:lnTo>
                <a:lnTo>
                  <a:pt x="87" y="0"/>
                </a:lnTo>
                <a:lnTo>
                  <a:pt x="0" y="0"/>
                </a:lnTo>
                <a:lnTo>
                  <a:pt x="35" y="15"/>
                </a:lnTo>
                <a:lnTo>
                  <a:pt x="35" y="30"/>
                </a:lnTo>
                <a:lnTo>
                  <a:pt x="52" y="48"/>
                </a:lnTo>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308" name="Freeform 304"/>
          <p:cNvSpPr>
            <a:spLocks/>
          </p:cNvSpPr>
          <p:nvPr/>
        </p:nvSpPr>
        <p:spPr bwMode="auto">
          <a:xfrm>
            <a:off x="4192275" y="3330179"/>
            <a:ext cx="41551" cy="47625"/>
          </a:xfrm>
          <a:custGeom>
            <a:avLst/>
            <a:gdLst>
              <a:gd name="T0" fmla="*/ 0 w 71"/>
              <a:gd name="T1" fmla="*/ 2352 h 81"/>
              <a:gd name="T2" fmla="*/ 0 w 71"/>
              <a:gd name="T3" fmla="*/ 2352 h 81"/>
              <a:gd name="T4" fmla="*/ 4025 w 71"/>
              <a:gd name="T5" fmla="*/ 0 h 81"/>
              <a:gd name="T6" fmla="*/ 7244 w 71"/>
              <a:gd name="T7" fmla="*/ 0 h 81"/>
              <a:gd name="T8" fmla="*/ 14489 w 71"/>
              <a:gd name="T9" fmla="*/ 6272 h 81"/>
              <a:gd name="T10" fmla="*/ 14489 w 71"/>
              <a:gd name="T11" fmla="*/ 9407 h 81"/>
              <a:gd name="T12" fmla="*/ 7244 w 71"/>
              <a:gd name="T13" fmla="*/ 15679 h 81"/>
              <a:gd name="T14" fmla="*/ 4025 w 71"/>
              <a:gd name="T15" fmla="*/ 11759 h 81"/>
              <a:gd name="T16" fmla="*/ 0 w 71"/>
              <a:gd name="T17" fmla="*/ 11759 h 81"/>
              <a:gd name="T18" fmla="*/ 0 w 71"/>
              <a:gd name="T19" fmla="*/ 235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0" y="15"/>
                </a:moveTo>
                <a:lnTo>
                  <a:pt x="0" y="15"/>
                </a:lnTo>
                <a:lnTo>
                  <a:pt x="19" y="0"/>
                </a:lnTo>
                <a:lnTo>
                  <a:pt x="36" y="0"/>
                </a:lnTo>
                <a:lnTo>
                  <a:pt x="71" y="33"/>
                </a:lnTo>
                <a:lnTo>
                  <a:pt x="71" y="48"/>
                </a:lnTo>
                <a:lnTo>
                  <a:pt x="36" y="81"/>
                </a:lnTo>
                <a:lnTo>
                  <a:pt x="19" y="63"/>
                </a:lnTo>
                <a:lnTo>
                  <a:pt x="0" y="63"/>
                </a:lnTo>
                <a:lnTo>
                  <a:pt x="0" y="15"/>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09" name="Freeform 305"/>
          <p:cNvSpPr>
            <a:spLocks/>
          </p:cNvSpPr>
          <p:nvPr/>
        </p:nvSpPr>
        <p:spPr bwMode="auto">
          <a:xfrm>
            <a:off x="4211896" y="3349229"/>
            <a:ext cx="71559" cy="66675"/>
          </a:xfrm>
          <a:custGeom>
            <a:avLst/>
            <a:gdLst>
              <a:gd name="T0" fmla="*/ 25816 w 122"/>
              <a:gd name="T1" fmla="*/ 22425 h 111"/>
              <a:gd name="T2" fmla="*/ 25816 w 122"/>
              <a:gd name="T3" fmla="*/ 22425 h 111"/>
              <a:gd name="T4" fmla="*/ 25816 w 122"/>
              <a:gd name="T5" fmla="*/ 16018 h 111"/>
              <a:gd name="T6" fmla="*/ 17749 w 122"/>
              <a:gd name="T7" fmla="*/ 12814 h 111"/>
              <a:gd name="T8" fmla="*/ 17749 w 122"/>
              <a:gd name="T9" fmla="*/ 6407 h 111"/>
              <a:gd name="T10" fmla="*/ 14522 w 122"/>
              <a:gd name="T11" fmla="*/ 6407 h 111"/>
              <a:gd name="T12" fmla="*/ 10488 w 122"/>
              <a:gd name="T13" fmla="*/ 0 h 111"/>
              <a:gd name="T14" fmla="*/ 7261 w 122"/>
              <a:gd name="T15" fmla="*/ 3204 h 111"/>
              <a:gd name="T16" fmla="*/ 0 w 122"/>
              <a:gd name="T17" fmla="*/ 9611 h 111"/>
              <a:gd name="T18" fmla="*/ 17749 w 122"/>
              <a:gd name="T19" fmla="*/ 22425 h 111"/>
              <a:gd name="T20" fmla="*/ 25816 w 122"/>
              <a:gd name="T21" fmla="*/ 2242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10" name="Freeform 306"/>
          <p:cNvSpPr>
            <a:spLocks/>
          </p:cNvSpPr>
          <p:nvPr/>
        </p:nvSpPr>
        <p:spPr bwMode="auto">
          <a:xfrm>
            <a:off x="4262680" y="3320654"/>
            <a:ext cx="100415" cy="95250"/>
          </a:xfrm>
          <a:custGeom>
            <a:avLst/>
            <a:gdLst>
              <a:gd name="T0" fmla="*/ 31135 w 173"/>
              <a:gd name="T1" fmla="*/ 28755 h 159"/>
              <a:gd name="T2" fmla="*/ 31135 w 173"/>
              <a:gd name="T3" fmla="*/ 28755 h 159"/>
              <a:gd name="T4" fmla="*/ 31135 w 173"/>
              <a:gd name="T5" fmla="*/ 19170 h 159"/>
              <a:gd name="T6" fmla="*/ 35127 w 173"/>
              <a:gd name="T7" fmla="*/ 12780 h 159"/>
              <a:gd name="T8" fmla="*/ 31135 w 173"/>
              <a:gd name="T9" fmla="*/ 6390 h 159"/>
              <a:gd name="T10" fmla="*/ 27942 w 173"/>
              <a:gd name="T11" fmla="*/ 3195 h 159"/>
              <a:gd name="T12" fmla="*/ 20757 w 173"/>
              <a:gd name="T13" fmla="*/ 3195 h 159"/>
              <a:gd name="T14" fmla="*/ 17564 w 173"/>
              <a:gd name="T15" fmla="*/ 0 h 159"/>
              <a:gd name="T16" fmla="*/ 14370 w 173"/>
              <a:gd name="T17" fmla="*/ 3195 h 159"/>
              <a:gd name="T18" fmla="*/ 10378 w 173"/>
              <a:gd name="T19" fmla="*/ 0 h 159"/>
              <a:gd name="T20" fmla="*/ 7185 w 173"/>
              <a:gd name="T21" fmla="*/ 3195 h 159"/>
              <a:gd name="T22" fmla="*/ 3992 w 173"/>
              <a:gd name="T23" fmla="*/ 3195 h 159"/>
              <a:gd name="T24" fmla="*/ 3992 w 173"/>
              <a:gd name="T25" fmla="*/ 6390 h 159"/>
              <a:gd name="T26" fmla="*/ 3992 w 173"/>
              <a:gd name="T27" fmla="*/ 9585 h 159"/>
              <a:gd name="T28" fmla="*/ 3992 w 173"/>
              <a:gd name="T29" fmla="*/ 12780 h 159"/>
              <a:gd name="T30" fmla="*/ 3992 w 173"/>
              <a:gd name="T31" fmla="*/ 15975 h 159"/>
              <a:gd name="T32" fmla="*/ 0 w 173"/>
              <a:gd name="T33" fmla="*/ 15975 h 159"/>
              <a:gd name="T34" fmla="*/ 0 w 173"/>
              <a:gd name="T35" fmla="*/ 22365 h 159"/>
              <a:gd name="T36" fmla="*/ 7185 w 173"/>
              <a:gd name="T37" fmla="*/ 25560 h 159"/>
              <a:gd name="T38" fmla="*/ 7185 w 173"/>
              <a:gd name="T39" fmla="*/ 31950 h 159"/>
              <a:gd name="T40" fmla="*/ 14370 w 173"/>
              <a:gd name="T41" fmla="*/ 28755 h 159"/>
              <a:gd name="T42" fmla="*/ 24749 w 173"/>
              <a:gd name="T43" fmla="*/ 28755 h 159"/>
              <a:gd name="T44" fmla="*/ 31135 w 173"/>
              <a:gd name="T45" fmla="*/ 28755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rgbClr val="1D9EFF"/>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000000"/>
              </a:solidFill>
            </a:endParaRPr>
          </a:p>
        </p:txBody>
      </p:sp>
      <p:sp>
        <p:nvSpPr>
          <p:cNvPr id="311" name="Freeform 307"/>
          <p:cNvSpPr>
            <a:spLocks/>
          </p:cNvSpPr>
          <p:nvPr/>
        </p:nvSpPr>
        <p:spPr bwMode="auto">
          <a:xfrm>
            <a:off x="4313464" y="3253979"/>
            <a:ext cx="118881" cy="85725"/>
          </a:xfrm>
          <a:custGeom>
            <a:avLst/>
            <a:gdLst>
              <a:gd name="T0" fmla="*/ 0 w 208"/>
              <a:gd name="T1" fmla="*/ 22225 h 144"/>
              <a:gd name="T2" fmla="*/ 0 w 208"/>
              <a:gd name="T3" fmla="*/ 22225 h 144"/>
              <a:gd name="T4" fmla="*/ 3144 w 208"/>
              <a:gd name="T5" fmla="*/ 19050 h 144"/>
              <a:gd name="T6" fmla="*/ 10220 w 208"/>
              <a:gd name="T7" fmla="*/ 9525 h 144"/>
              <a:gd name="T8" fmla="*/ 16509 w 208"/>
              <a:gd name="T9" fmla="*/ 7144 h 144"/>
              <a:gd name="T10" fmla="*/ 23584 w 208"/>
              <a:gd name="T11" fmla="*/ 0 h 144"/>
              <a:gd name="T12" fmla="*/ 29873 w 208"/>
              <a:gd name="T13" fmla="*/ 0 h 144"/>
              <a:gd name="T14" fmla="*/ 29873 w 208"/>
              <a:gd name="T15" fmla="*/ 7144 h 144"/>
              <a:gd name="T16" fmla="*/ 36948 w 208"/>
              <a:gd name="T17" fmla="*/ 13494 h 144"/>
              <a:gd name="T18" fmla="*/ 40092 w 208"/>
              <a:gd name="T19" fmla="*/ 13494 h 144"/>
              <a:gd name="T20" fmla="*/ 40092 w 208"/>
              <a:gd name="T21" fmla="*/ 15875 h 144"/>
              <a:gd name="T22" fmla="*/ 33803 w 208"/>
              <a:gd name="T23" fmla="*/ 19050 h 144"/>
              <a:gd name="T24" fmla="*/ 26728 w 208"/>
              <a:gd name="T25" fmla="*/ 19050 h 144"/>
              <a:gd name="T26" fmla="*/ 13364 w 208"/>
              <a:gd name="T27" fmla="*/ 19050 h 144"/>
              <a:gd name="T28" fmla="*/ 13364 w 208"/>
              <a:gd name="T29" fmla="*/ 22225 h 144"/>
              <a:gd name="T30" fmla="*/ 13364 w 208"/>
              <a:gd name="T31" fmla="*/ 28575 h 144"/>
              <a:gd name="T32" fmla="*/ 10220 w 208"/>
              <a:gd name="T33" fmla="*/ 26194 h 144"/>
              <a:gd name="T34" fmla="*/ 3144 w 208"/>
              <a:gd name="T35" fmla="*/ 26194 h 144"/>
              <a:gd name="T36" fmla="*/ 0 w 208"/>
              <a:gd name="T37" fmla="*/ 222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2" name="Freeform 308"/>
          <p:cNvSpPr>
            <a:spLocks/>
          </p:cNvSpPr>
          <p:nvPr/>
        </p:nvSpPr>
        <p:spPr bwMode="auto">
          <a:xfrm>
            <a:off x="4393103" y="3311129"/>
            <a:ext cx="30009" cy="76200"/>
          </a:xfrm>
          <a:custGeom>
            <a:avLst/>
            <a:gdLst>
              <a:gd name="T0" fmla="*/ 7144 w 52"/>
              <a:gd name="T1" fmla="*/ 0 h 129"/>
              <a:gd name="T2" fmla="*/ 7144 w 52"/>
              <a:gd name="T3" fmla="*/ 0 h 129"/>
              <a:gd name="T4" fmla="*/ 0 w 52"/>
              <a:gd name="T5" fmla="*/ 0 h 129"/>
              <a:gd name="T6" fmla="*/ 3969 w 52"/>
              <a:gd name="T7" fmla="*/ 12602 h 129"/>
              <a:gd name="T8" fmla="*/ 7144 w 52"/>
              <a:gd name="T9" fmla="*/ 22053 h 129"/>
              <a:gd name="T10" fmla="*/ 7144 w 52"/>
              <a:gd name="T11" fmla="*/ 25203 h 129"/>
              <a:gd name="T12" fmla="*/ 10319 w 52"/>
              <a:gd name="T13" fmla="*/ 25203 h 129"/>
              <a:gd name="T14" fmla="*/ 10319 w 52"/>
              <a:gd name="T15" fmla="*/ 12602 h 129"/>
              <a:gd name="T16" fmla="*/ 10319 w 52"/>
              <a:gd name="T17" fmla="*/ 6301 h 129"/>
              <a:gd name="T18" fmla="*/ 7144 w 52"/>
              <a:gd name="T19" fmla="*/ 3150 h 129"/>
              <a:gd name="T20" fmla="*/ 7144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3" name="Freeform 309"/>
          <p:cNvSpPr>
            <a:spLocks/>
          </p:cNvSpPr>
          <p:nvPr/>
        </p:nvSpPr>
        <p:spPr bwMode="auto">
          <a:xfrm>
            <a:off x="4403490" y="3120629"/>
            <a:ext cx="251612" cy="180975"/>
          </a:xfrm>
          <a:custGeom>
            <a:avLst/>
            <a:gdLst>
              <a:gd name="T0" fmla="*/ 73025 w 436"/>
              <a:gd name="T1" fmla="*/ 50968 h 303"/>
              <a:gd name="T2" fmla="*/ 73025 w 436"/>
              <a:gd name="T3" fmla="*/ 50968 h 303"/>
              <a:gd name="T4" fmla="*/ 73025 w 436"/>
              <a:gd name="T5" fmla="*/ 47782 h 303"/>
              <a:gd name="T6" fmla="*/ 83344 w 436"/>
              <a:gd name="T7" fmla="*/ 35040 h 303"/>
              <a:gd name="T8" fmla="*/ 86519 w 436"/>
              <a:gd name="T9" fmla="*/ 15927 h 303"/>
              <a:gd name="T10" fmla="*/ 80169 w 436"/>
              <a:gd name="T11" fmla="*/ 9556 h 303"/>
              <a:gd name="T12" fmla="*/ 80169 w 436"/>
              <a:gd name="T13" fmla="*/ 3185 h 303"/>
              <a:gd name="T14" fmla="*/ 76200 w 436"/>
              <a:gd name="T15" fmla="*/ 0 h 303"/>
              <a:gd name="T16" fmla="*/ 62706 w 436"/>
              <a:gd name="T17" fmla="*/ 0 h 303"/>
              <a:gd name="T18" fmla="*/ 27781 w 436"/>
              <a:gd name="T19" fmla="*/ 22298 h 303"/>
              <a:gd name="T20" fmla="*/ 21431 w 436"/>
              <a:gd name="T21" fmla="*/ 22298 h 303"/>
              <a:gd name="T22" fmla="*/ 21431 w 436"/>
              <a:gd name="T23" fmla="*/ 38226 h 303"/>
              <a:gd name="T24" fmla="*/ 17463 w 436"/>
              <a:gd name="T25" fmla="*/ 41411 h 303"/>
              <a:gd name="T26" fmla="*/ 0 w 436"/>
              <a:gd name="T27" fmla="*/ 44597 h 303"/>
              <a:gd name="T28" fmla="*/ 0 w 436"/>
              <a:gd name="T29" fmla="*/ 50968 h 303"/>
              <a:gd name="T30" fmla="*/ 7144 w 436"/>
              <a:gd name="T31" fmla="*/ 57339 h 303"/>
              <a:gd name="T32" fmla="*/ 10319 w 436"/>
              <a:gd name="T33" fmla="*/ 57339 h 303"/>
              <a:gd name="T34" fmla="*/ 10319 w 436"/>
              <a:gd name="T35" fmla="*/ 60524 h 303"/>
              <a:gd name="T36" fmla="*/ 10319 w 436"/>
              <a:gd name="T37" fmla="*/ 57339 h 303"/>
              <a:gd name="T38" fmla="*/ 14288 w 436"/>
              <a:gd name="T39" fmla="*/ 57339 h 303"/>
              <a:gd name="T40" fmla="*/ 17463 w 436"/>
              <a:gd name="T41" fmla="*/ 60524 h 303"/>
              <a:gd name="T42" fmla="*/ 17463 w 436"/>
              <a:gd name="T43" fmla="*/ 57339 h 303"/>
              <a:gd name="T44" fmla="*/ 23812 w 436"/>
              <a:gd name="T45" fmla="*/ 50968 h 303"/>
              <a:gd name="T46" fmla="*/ 27781 w 436"/>
              <a:gd name="T47" fmla="*/ 50968 h 303"/>
              <a:gd name="T48" fmla="*/ 38100 w 436"/>
              <a:gd name="T49" fmla="*/ 54153 h 303"/>
              <a:gd name="T50" fmla="*/ 42069 w 436"/>
              <a:gd name="T51" fmla="*/ 54153 h 303"/>
              <a:gd name="T52" fmla="*/ 48419 w 436"/>
              <a:gd name="T53" fmla="*/ 57339 h 303"/>
              <a:gd name="T54" fmla="*/ 55563 w 436"/>
              <a:gd name="T55" fmla="*/ 54153 h 303"/>
              <a:gd name="T56" fmla="*/ 65881 w 436"/>
              <a:gd name="T57" fmla="*/ 54153 h 303"/>
              <a:gd name="T58" fmla="*/ 69850 w 436"/>
              <a:gd name="T59" fmla="*/ 50968 h 303"/>
              <a:gd name="T60" fmla="*/ 73025 w 436"/>
              <a:gd name="T61" fmla="*/ 5096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dirty="0">
              <a:solidFill>
                <a:srgbClr val="FFFFFF"/>
              </a:solidFill>
            </a:endParaRPr>
          </a:p>
        </p:txBody>
      </p:sp>
      <p:sp>
        <p:nvSpPr>
          <p:cNvPr id="314" name="Freeform 310"/>
          <p:cNvSpPr>
            <a:spLocks/>
          </p:cNvSpPr>
          <p:nvPr/>
        </p:nvSpPr>
        <p:spPr bwMode="auto">
          <a:xfrm>
            <a:off x="4124178" y="3225404"/>
            <a:ext cx="99260" cy="66675"/>
          </a:xfrm>
          <a:custGeom>
            <a:avLst/>
            <a:gdLst>
              <a:gd name="T0" fmla="*/ 3157 w 173"/>
              <a:gd name="T1" fmla="*/ 18095 h 113"/>
              <a:gd name="T2" fmla="*/ 3157 w 173"/>
              <a:gd name="T3" fmla="*/ 18095 h 113"/>
              <a:gd name="T4" fmla="*/ 6313 w 173"/>
              <a:gd name="T5" fmla="*/ 18095 h 113"/>
              <a:gd name="T6" fmla="*/ 13416 w 173"/>
              <a:gd name="T7" fmla="*/ 15735 h 113"/>
              <a:gd name="T8" fmla="*/ 16572 w 173"/>
              <a:gd name="T9" fmla="*/ 18095 h 113"/>
              <a:gd name="T10" fmla="*/ 20518 w 173"/>
              <a:gd name="T11" fmla="*/ 15735 h 113"/>
              <a:gd name="T12" fmla="*/ 13416 w 173"/>
              <a:gd name="T13" fmla="*/ 15735 h 113"/>
              <a:gd name="T14" fmla="*/ 3157 w 173"/>
              <a:gd name="T15" fmla="*/ 15735 h 113"/>
              <a:gd name="T16" fmla="*/ 0 w 173"/>
              <a:gd name="T17" fmla="*/ 8654 h 113"/>
              <a:gd name="T18" fmla="*/ 3157 w 173"/>
              <a:gd name="T19" fmla="*/ 3147 h 113"/>
              <a:gd name="T20" fmla="*/ 6313 w 173"/>
              <a:gd name="T21" fmla="*/ 0 h 113"/>
              <a:gd name="T22" fmla="*/ 13416 w 173"/>
              <a:gd name="T23" fmla="*/ 0 h 113"/>
              <a:gd name="T24" fmla="*/ 23675 w 173"/>
              <a:gd name="T25" fmla="*/ 3147 h 113"/>
              <a:gd name="T26" fmla="*/ 26832 w 173"/>
              <a:gd name="T27" fmla="*/ 8654 h 113"/>
              <a:gd name="T28" fmla="*/ 33934 w 173"/>
              <a:gd name="T29" fmla="*/ 22028 h 113"/>
              <a:gd name="T30" fmla="*/ 20518 w 173"/>
              <a:gd name="T31" fmla="*/ 22028 h 113"/>
              <a:gd name="T32" fmla="*/ 3157 w 173"/>
              <a:gd name="T33" fmla="*/ 22028 h 113"/>
              <a:gd name="T34" fmla="*/ 3157 w 173"/>
              <a:gd name="T35" fmla="*/ 1809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5" name="Freeform 311"/>
          <p:cNvSpPr>
            <a:spLocks/>
          </p:cNvSpPr>
          <p:nvPr/>
        </p:nvSpPr>
        <p:spPr bwMode="auto">
          <a:xfrm>
            <a:off x="4353861" y="3311129"/>
            <a:ext cx="60017" cy="95250"/>
          </a:xfrm>
          <a:custGeom>
            <a:avLst/>
            <a:gdLst>
              <a:gd name="T0" fmla="*/ 0 w 104"/>
              <a:gd name="T1" fmla="*/ 9407 h 162"/>
              <a:gd name="T2" fmla="*/ 0 w 104"/>
              <a:gd name="T3" fmla="*/ 9407 h 162"/>
              <a:gd name="T4" fmla="*/ 0 w 104"/>
              <a:gd name="T5" fmla="*/ 3136 h 162"/>
              <a:gd name="T6" fmla="*/ 0 w 104"/>
              <a:gd name="T7" fmla="*/ 0 h 162"/>
              <a:gd name="T8" fmla="*/ 14288 w 104"/>
              <a:gd name="T9" fmla="*/ 0 h 162"/>
              <a:gd name="T10" fmla="*/ 17463 w 104"/>
              <a:gd name="T11" fmla="*/ 12543 h 162"/>
              <a:gd name="T12" fmla="*/ 20638 w 104"/>
              <a:gd name="T13" fmla="*/ 21951 h 162"/>
              <a:gd name="T14" fmla="*/ 20638 w 104"/>
              <a:gd name="T15" fmla="*/ 25086 h 162"/>
              <a:gd name="T16" fmla="*/ 3969 w 104"/>
              <a:gd name="T17" fmla="*/ 31358 h 162"/>
              <a:gd name="T18" fmla="*/ 0 w 104"/>
              <a:gd name="T19" fmla="*/ 31358 h 162"/>
              <a:gd name="T20" fmla="*/ 0 w 104"/>
              <a:gd name="T21" fmla="*/ 21951 h 162"/>
              <a:gd name="T22" fmla="*/ 3969 w 104"/>
              <a:gd name="T23" fmla="*/ 15679 h 162"/>
              <a:gd name="T24" fmla="*/ 0 w 104"/>
              <a:gd name="T25" fmla="*/ 940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6" name="Freeform 312"/>
          <p:cNvSpPr>
            <a:spLocks/>
          </p:cNvSpPr>
          <p:nvPr/>
        </p:nvSpPr>
        <p:spPr bwMode="auto">
          <a:xfrm>
            <a:off x="4442732" y="3273029"/>
            <a:ext cx="182361" cy="142875"/>
          </a:xfrm>
          <a:custGeom>
            <a:avLst/>
            <a:gdLst>
              <a:gd name="T0" fmla="*/ 30859 w 317"/>
              <a:gd name="T1" fmla="*/ 45244 h 240"/>
              <a:gd name="T2" fmla="*/ 30859 w 317"/>
              <a:gd name="T3" fmla="*/ 45244 h 240"/>
              <a:gd name="T4" fmla="*/ 37980 w 317"/>
              <a:gd name="T5" fmla="*/ 35719 h 240"/>
              <a:gd name="T6" fmla="*/ 41145 w 317"/>
              <a:gd name="T7" fmla="*/ 35719 h 240"/>
              <a:gd name="T8" fmla="*/ 45101 w 317"/>
              <a:gd name="T9" fmla="*/ 38100 h 240"/>
              <a:gd name="T10" fmla="*/ 48266 w 317"/>
              <a:gd name="T11" fmla="*/ 35719 h 240"/>
              <a:gd name="T12" fmla="*/ 55387 w 317"/>
              <a:gd name="T13" fmla="*/ 26194 h 240"/>
              <a:gd name="T14" fmla="*/ 58552 w 317"/>
              <a:gd name="T15" fmla="*/ 16669 h 240"/>
              <a:gd name="T16" fmla="*/ 62508 w 317"/>
              <a:gd name="T17" fmla="*/ 9525 h 240"/>
              <a:gd name="T18" fmla="*/ 62508 w 317"/>
              <a:gd name="T19" fmla="*/ 7144 h 240"/>
              <a:gd name="T20" fmla="*/ 62508 w 317"/>
              <a:gd name="T21" fmla="*/ 3175 h 240"/>
              <a:gd name="T22" fmla="*/ 58552 w 317"/>
              <a:gd name="T23" fmla="*/ 0 h 240"/>
              <a:gd name="T24" fmla="*/ 55387 w 317"/>
              <a:gd name="T25" fmla="*/ 0 h 240"/>
              <a:gd name="T26" fmla="*/ 52222 w 317"/>
              <a:gd name="T27" fmla="*/ 3175 h 240"/>
              <a:gd name="T28" fmla="*/ 41145 w 317"/>
              <a:gd name="T29" fmla="*/ 3175 h 240"/>
              <a:gd name="T30" fmla="*/ 34815 w 317"/>
              <a:gd name="T31" fmla="*/ 7144 h 240"/>
              <a:gd name="T32" fmla="*/ 27694 w 317"/>
              <a:gd name="T33" fmla="*/ 3175 h 240"/>
              <a:gd name="T34" fmla="*/ 23737 w 317"/>
              <a:gd name="T35" fmla="*/ 3175 h 240"/>
              <a:gd name="T36" fmla="*/ 13451 w 317"/>
              <a:gd name="T37" fmla="*/ 0 h 240"/>
              <a:gd name="T38" fmla="*/ 10286 w 317"/>
              <a:gd name="T39" fmla="*/ 0 h 240"/>
              <a:gd name="T40" fmla="*/ 3165 w 317"/>
              <a:gd name="T41" fmla="*/ 7144 h 240"/>
              <a:gd name="T42" fmla="*/ 3165 w 317"/>
              <a:gd name="T43" fmla="*/ 9525 h 240"/>
              <a:gd name="T44" fmla="*/ 3165 w 317"/>
              <a:gd name="T45" fmla="*/ 16669 h 240"/>
              <a:gd name="T46" fmla="*/ 0 w 317"/>
              <a:gd name="T47" fmla="*/ 28575 h 240"/>
              <a:gd name="T48" fmla="*/ 0 w 317"/>
              <a:gd name="T49" fmla="*/ 38100 h 240"/>
              <a:gd name="T50" fmla="*/ 10286 w 317"/>
              <a:gd name="T51" fmla="*/ 38100 h 240"/>
              <a:gd name="T52" fmla="*/ 10286 w 317"/>
              <a:gd name="T53" fmla="*/ 41275 h 240"/>
              <a:gd name="T54" fmla="*/ 13451 w 317"/>
              <a:gd name="T55" fmla="*/ 47625 h 240"/>
              <a:gd name="T56" fmla="*/ 17407 w 317"/>
              <a:gd name="T57" fmla="*/ 47625 h 240"/>
              <a:gd name="T58" fmla="*/ 30859 w 317"/>
              <a:gd name="T59" fmla="*/ 47625 h 240"/>
              <a:gd name="T60" fmla="*/ 30859 w 317"/>
              <a:gd name="T61" fmla="*/ 45244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7" name="Freeform 313"/>
          <p:cNvSpPr>
            <a:spLocks/>
          </p:cNvSpPr>
          <p:nvPr/>
        </p:nvSpPr>
        <p:spPr bwMode="auto">
          <a:xfrm>
            <a:off x="4413878" y="3292079"/>
            <a:ext cx="40397" cy="95250"/>
          </a:xfrm>
          <a:custGeom>
            <a:avLst/>
            <a:gdLst>
              <a:gd name="T0" fmla="*/ 7247 w 69"/>
              <a:gd name="T1" fmla="*/ 3195 h 159"/>
              <a:gd name="T2" fmla="*/ 7247 w 69"/>
              <a:gd name="T3" fmla="*/ 3195 h 159"/>
              <a:gd name="T4" fmla="*/ 0 w 69"/>
              <a:gd name="T5" fmla="*/ 6390 h 159"/>
              <a:gd name="T6" fmla="*/ 0 w 69"/>
              <a:gd name="T7" fmla="*/ 9585 h 159"/>
              <a:gd name="T8" fmla="*/ 4026 w 69"/>
              <a:gd name="T9" fmla="*/ 12780 h 159"/>
              <a:gd name="T10" fmla="*/ 4026 w 69"/>
              <a:gd name="T11" fmla="*/ 19170 h 159"/>
              <a:gd name="T12" fmla="*/ 4026 w 69"/>
              <a:gd name="T13" fmla="*/ 31950 h 159"/>
              <a:gd name="T14" fmla="*/ 10468 w 69"/>
              <a:gd name="T15" fmla="*/ 31950 h 159"/>
              <a:gd name="T16" fmla="*/ 10468 w 69"/>
              <a:gd name="T17" fmla="*/ 22365 h 159"/>
              <a:gd name="T18" fmla="*/ 14495 w 69"/>
              <a:gd name="T19" fmla="*/ 9585 h 159"/>
              <a:gd name="T20" fmla="*/ 14495 w 69"/>
              <a:gd name="T21" fmla="*/ 3195 h 159"/>
              <a:gd name="T22" fmla="*/ 10468 w 69"/>
              <a:gd name="T23" fmla="*/ 0 h 159"/>
              <a:gd name="T24" fmla="*/ 7247 w 69"/>
              <a:gd name="T25" fmla="*/ 0 h 159"/>
              <a:gd name="T26" fmla="*/ 7247 w 69"/>
              <a:gd name="T27" fmla="*/ 3195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solidFill>
            <a:srgbClr val="77BBFE"/>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sp>
        <p:nvSpPr>
          <p:cNvPr id="318" name="Freeform 314"/>
          <p:cNvSpPr>
            <a:spLocks/>
          </p:cNvSpPr>
          <p:nvPr/>
        </p:nvSpPr>
        <p:spPr bwMode="auto">
          <a:xfrm>
            <a:off x="4163421" y="3292079"/>
            <a:ext cx="109648" cy="76200"/>
          </a:xfrm>
          <a:custGeom>
            <a:avLst/>
            <a:gdLst>
              <a:gd name="T0" fmla="*/ 34925 w 190"/>
              <a:gd name="T1" fmla="*/ 26610 h 126"/>
              <a:gd name="T2" fmla="*/ 34925 w 190"/>
              <a:gd name="T3" fmla="*/ 26610 h 126"/>
              <a:gd name="T4" fmla="*/ 38100 w 190"/>
              <a:gd name="T5" fmla="*/ 26610 h 126"/>
              <a:gd name="T6" fmla="*/ 38100 w 190"/>
              <a:gd name="T7" fmla="*/ 22578 h 126"/>
              <a:gd name="T8" fmla="*/ 38100 w 190"/>
              <a:gd name="T9" fmla="*/ 20159 h 126"/>
              <a:gd name="T10" fmla="*/ 38100 w 190"/>
              <a:gd name="T11" fmla="*/ 16127 h 126"/>
              <a:gd name="T12" fmla="*/ 38100 w 190"/>
              <a:gd name="T13" fmla="*/ 12902 h 126"/>
              <a:gd name="T14" fmla="*/ 30956 w 190"/>
              <a:gd name="T15" fmla="*/ 0 h 126"/>
              <a:gd name="T16" fmla="*/ 23813 w 190"/>
              <a:gd name="T17" fmla="*/ 3225 h 126"/>
              <a:gd name="T18" fmla="*/ 17463 w 190"/>
              <a:gd name="T19" fmla="*/ 3225 h 126"/>
              <a:gd name="T20" fmla="*/ 20638 w 190"/>
              <a:gd name="T21" fmla="*/ 0 h 126"/>
              <a:gd name="T22" fmla="*/ 7144 w 190"/>
              <a:gd name="T23" fmla="*/ 0 h 126"/>
              <a:gd name="T24" fmla="*/ 7144 w 190"/>
              <a:gd name="T25" fmla="*/ 3225 h 126"/>
              <a:gd name="T26" fmla="*/ 0 w 190"/>
              <a:gd name="T27" fmla="*/ 9676 h 126"/>
              <a:gd name="T28" fmla="*/ 10319 w 190"/>
              <a:gd name="T29" fmla="*/ 16127 h 126"/>
              <a:gd name="T30" fmla="*/ 14288 w 190"/>
              <a:gd name="T31" fmla="*/ 12902 h 126"/>
              <a:gd name="T32" fmla="*/ 17463 w 190"/>
              <a:gd name="T33" fmla="*/ 12902 h 126"/>
              <a:gd name="T34" fmla="*/ 23813 w 190"/>
              <a:gd name="T35" fmla="*/ 20159 h 126"/>
              <a:gd name="T36" fmla="*/ 23813 w 190"/>
              <a:gd name="T37" fmla="*/ 22578 h 126"/>
              <a:gd name="T38" fmla="*/ 27781 w 190"/>
              <a:gd name="T39" fmla="*/ 20159 h 126"/>
              <a:gd name="T40" fmla="*/ 30956 w 190"/>
              <a:gd name="T41" fmla="*/ 26610 h 126"/>
              <a:gd name="T42" fmla="*/ 34925 w 190"/>
              <a:gd name="T43" fmla="*/ 2661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rgbClr val="0F4D92"/>
          </a:solidFill>
          <a:ln w="2540">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FFFFFF"/>
              </a:solidFill>
            </a:endParaRPr>
          </a:p>
        </p:txBody>
      </p:sp>
      <p:sp>
        <p:nvSpPr>
          <p:cNvPr id="319" name="Freeform 315"/>
          <p:cNvSpPr>
            <a:spLocks/>
          </p:cNvSpPr>
          <p:nvPr/>
        </p:nvSpPr>
        <p:spPr bwMode="auto">
          <a:xfrm>
            <a:off x="5475724" y="2883678"/>
            <a:ext cx="458210" cy="475076"/>
          </a:xfrm>
          <a:custGeom>
            <a:avLst/>
            <a:gdLst/>
            <a:ahLst/>
            <a:cxnLst/>
            <a:rect l="0" t="0" r="r" b="b"/>
            <a:pathLst>
              <a:path w="10000" h="10391">
                <a:moveTo>
                  <a:pt x="9144" y="3099"/>
                </a:moveTo>
                <a:lnTo>
                  <a:pt x="9144" y="3099"/>
                </a:lnTo>
                <a:lnTo>
                  <a:pt x="9572" y="3099"/>
                </a:lnTo>
                <a:lnTo>
                  <a:pt x="10000" y="3516"/>
                </a:lnTo>
                <a:lnTo>
                  <a:pt x="10000" y="3959"/>
                </a:lnTo>
                <a:lnTo>
                  <a:pt x="9572" y="3959"/>
                </a:lnTo>
                <a:lnTo>
                  <a:pt x="9345" y="4141"/>
                </a:lnTo>
                <a:lnTo>
                  <a:pt x="8917" y="4974"/>
                </a:lnTo>
                <a:lnTo>
                  <a:pt x="8690" y="5209"/>
                </a:lnTo>
                <a:lnTo>
                  <a:pt x="8489" y="5599"/>
                </a:lnTo>
                <a:lnTo>
                  <a:pt x="8489" y="5834"/>
                </a:lnTo>
                <a:cubicBezTo>
                  <a:pt x="8413" y="5626"/>
                  <a:pt x="8338" y="5417"/>
                  <a:pt x="8262" y="5209"/>
                </a:cubicBezTo>
                <a:lnTo>
                  <a:pt x="8262" y="4974"/>
                </a:lnTo>
                <a:lnTo>
                  <a:pt x="8035" y="5209"/>
                </a:lnTo>
                <a:lnTo>
                  <a:pt x="7834" y="5209"/>
                </a:lnTo>
                <a:lnTo>
                  <a:pt x="7834" y="4974"/>
                </a:lnTo>
                <a:lnTo>
                  <a:pt x="8262" y="4584"/>
                </a:lnTo>
                <a:lnTo>
                  <a:pt x="7406" y="4584"/>
                </a:lnTo>
                <a:lnTo>
                  <a:pt x="7406" y="4141"/>
                </a:lnTo>
                <a:lnTo>
                  <a:pt x="7179" y="4141"/>
                </a:lnTo>
                <a:lnTo>
                  <a:pt x="6952" y="4141"/>
                </a:lnTo>
                <a:lnTo>
                  <a:pt x="6952" y="4349"/>
                </a:lnTo>
                <a:lnTo>
                  <a:pt x="6751" y="4766"/>
                </a:lnTo>
                <a:lnTo>
                  <a:pt x="6952" y="4766"/>
                </a:lnTo>
                <a:cubicBezTo>
                  <a:pt x="7028" y="5122"/>
                  <a:pt x="7103" y="5478"/>
                  <a:pt x="7179" y="5834"/>
                </a:cubicBezTo>
                <a:lnTo>
                  <a:pt x="6952" y="5834"/>
                </a:lnTo>
                <a:lnTo>
                  <a:pt x="6952" y="5599"/>
                </a:lnTo>
                <a:lnTo>
                  <a:pt x="6524" y="5834"/>
                </a:lnTo>
                <a:cubicBezTo>
                  <a:pt x="6448" y="6042"/>
                  <a:pt x="6373" y="6251"/>
                  <a:pt x="6297" y="6459"/>
                </a:cubicBezTo>
                <a:lnTo>
                  <a:pt x="5869" y="6641"/>
                </a:lnTo>
                <a:lnTo>
                  <a:pt x="4786" y="7474"/>
                </a:lnTo>
                <a:lnTo>
                  <a:pt x="4786" y="7709"/>
                </a:lnTo>
                <a:lnTo>
                  <a:pt x="4559" y="7709"/>
                </a:lnTo>
                <a:lnTo>
                  <a:pt x="4358" y="7891"/>
                </a:lnTo>
                <a:lnTo>
                  <a:pt x="4131" y="7891"/>
                </a:lnTo>
                <a:lnTo>
                  <a:pt x="4131" y="8099"/>
                </a:lnTo>
                <a:lnTo>
                  <a:pt x="4131" y="8724"/>
                </a:lnTo>
                <a:lnTo>
                  <a:pt x="3904" y="9141"/>
                </a:lnTo>
                <a:lnTo>
                  <a:pt x="3904" y="9766"/>
                </a:lnTo>
                <a:lnTo>
                  <a:pt x="3703" y="9974"/>
                </a:lnTo>
                <a:lnTo>
                  <a:pt x="3476" y="10209"/>
                </a:lnTo>
                <a:lnTo>
                  <a:pt x="3249" y="10391"/>
                </a:lnTo>
                <a:lnTo>
                  <a:pt x="2821" y="10209"/>
                </a:lnTo>
                <a:lnTo>
                  <a:pt x="2166" y="8334"/>
                </a:lnTo>
                <a:lnTo>
                  <a:pt x="1738" y="7709"/>
                </a:lnTo>
                <a:cubicBezTo>
                  <a:pt x="1662" y="7292"/>
                  <a:pt x="1587" y="6876"/>
                  <a:pt x="1511" y="6459"/>
                </a:cubicBezTo>
                <a:lnTo>
                  <a:pt x="1511" y="5599"/>
                </a:lnTo>
                <a:lnTo>
                  <a:pt x="1310" y="6016"/>
                </a:lnTo>
                <a:lnTo>
                  <a:pt x="856" y="6224"/>
                </a:lnTo>
                <a:lnTo>
                  <a:pt x="202" y="5599"/>
                </a:lnTo>
                <a:lnTo>
                  <a:pt x="655" y="5599"/>
                </a:lnTo>
                <a:lnTo>
                  <a:pt x="655" y="5391"/>
                </a:lnTo>
                <a:lnTo>
                  <a:pt x="428" y="5391"/>
                </a:lnTo>
                <a:lnTo>
                  <a:pt x="0" y="5209"/>
                </a:lnTo>
                <a:lnTo>
                  <a:pt x="202" y="4974"/>
                </a:lnTo>
                <a:lnTo>
                  <a:pt x="856" y="4974"/>
                </a:lnTo>
                <a:lnTo>
                  <a:pt x="856" y="4766"/>
                </a:lnTo>
                <a:lnTo>
                  <a:pt x="856" y="4349"/>
                </a:lnTo>
                <a:lnTo>
                  <a:pt x="655" y="4349"/>
                </a:lnTo>
                <a:lnTo>
                  <a:pt x="655" y="4141"/>
                </a:lnTo>
                <a:lnTo>
                  <a:pt x="428" y="4141"/>
                </a:lnTo>
                <a:lnTo>
                  <a:pt x="428" y="3724"/>
                </a:lnTo>
                <a:lnTo>
                  <a:pt x="655" y="3516"/>
                </a:lnTo>
                <a:lnTo>
                  <a:pt x="856" y="3724"/>
                </a:lnTo>
                <a:lnTo>
                  <a:pt x="1310" y="3516"/>
                </a:lnTo>
                <a:lnTo>
                  <a:pt x="2393" y="2266"/>
                </a:lnTo>
                <a:lnTo>
                  <a:pt x="2166" y="2084"/>
                </a:lnTo>
                <a:lnTo>
                  <a:pt x="2393" y="2084"/>
                </a:lnTo>
                <a:lnTo>
                  <a:pt x="2393" y="1849"/>
                </a:lnTo>
                <a:lnTo>
                  <a:pt x="1965" y="1641"/>
                </a:lnTo>
                <a:lnTo>
                  <a:pt x="2166" y="1224"/>
                </a:lnTo>
                <a:lnTo>
                  <a:pt x="1965" y="1016"/>
                </a:lnTo>
                <a:cubicBezTo>
                  <a:pt x="1957" y="747"/>
                  <a:pt x="1948" y="478"/>
                  <a:pt x="1940" y="209"/>
                </a:cubicBezTo>
                <a:lnTo>
                  <a:pt x="2393" y="0"/>
                </a:lnTo>
                <a:lnTo>
                  <a:pt x="3249" y="599"/>
                </a:lnTo>
                <a:lnTo>
                  <a:pt x="3904" y="391"/>
                </a:lnTo>
                <a:lnTo>
                  <a:pt x="4131" y="599"/>
                </a:lnTo>
                <a:lnTo>
                  <a:pt x="4131" y="1016"/>
                </a:lnTo>
                <a:lnTo>
                  <a:pt x="3703" y="1459"/>
                </a:lnTo>
                <a:lnTo>
                  <a:pt x="3904" y="1849"/>
                </a:lnTo>
                <a:lnTo>
                  <a:pt x="3476" y="1849"/>
                </a:lnTo>
                <a:cubicBezTo>
                  <a:pt x="3552" y="2057"/>
                  <a:pt x="3627" y="2266"/>
                  <a:pt x="3703" y="2474"/>
                </a:cubicBezTo>
                <a:lnTo>
                  <a:pt x="4358" y="2709"/>
                </a:lnTo>
                <a:cubicBezTo>
                  <a:pt x="4282" y="2917"/>
                  <a:pt x="4207" y="3126"/>
                  <a:pt x="4131" y="3334"/>
                </a:cubicBezTo>
                <a:lnTo>
                  <a:pt x="4559" y="3516"/>
                </a:lnTo>
                <a:lnTo>
                  <a:pt x="6524" y="4141"/>
                </a:lnTo>
                <a:lnTo>
                  <a:pt x="6751" y="4141"/>
                </a:lnTo>
                <a:lnTo>
                  <a:pt x="6751" y="3959"/>
                </a:lnTo>
                <a:lnTo>
                  <a:pt x="6751" y="3516"/>
                </a:lnTo>
                <a:lnTo>
                  <a:pt x="6952" y="3516"/>
                </a:lnTo>
                <a:lnTo>
                  <a:pt x="7179" y="3724"/>
                </a:lnTo>
                <a:lnTo>
                  <a:pt x="7179" y="3959"/>
                </a:lnTo>
                <a:lnTo>
                  <a:pt x="8035" y="3959"/>
                </a:lnTo>
                <a:lnTo>
                  <a:pt x="8262" y="3959"/>
                </a:lnTo>
                <a:lnTo>
                  <a:pt x="8035" y="3516"/>
                </a:lnTo>
                <a:lnTo>
                  <a:pt x="9144" y="3099"/>
                </a:lnTo>
                <a:close/>
              </a:path>
            </a:pathLst>
          </a:custGeom>
          <a:solidFill>
            <a:srgbClr val="FFFF00"/>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US" sz="900">
              <a:solidFill>
                <a:srgbClr val="000000"/>
              </a:solidFill>
            </a:endParaRPr>
          </a:p>
        </p:txBody>
      </p:sp>
      <p:grpSp>
        <p:nvGrpSpPr>
          <p:cNvPr id="2" name="Group 329"/>
          <p:cNvGrpSpPr/>
          <p:nvPr/>
        </p:nvGrpSpPr>
        <p:grpSpPr>
          <a:xfrm>
            <a:off x="1099111" y="4569993"/>
            <a:ext cx="1101659" cy="116957"/>
            <a:chOff x="868269" y="6160669"/>
            <a:chExt cx="1173256" cy="155942"/>
          </a:xfrm>
        </p:grpSpPr>
        <p:sp>
          <p:nvSpPr>
            <p:cNvPr id="335" name="Rectangle 334"/>
            <p:cNvSpPr/>
            <p:nvPr/>
          </p:nvSpPr>
          <p:spPr>
            <a:xfrm>
              <a:off x="868269" y="6160669"/>
              <a:ext cx="158936" cy="155942"/>
            </a:xfrm>
            <a:prstGeom prst="rect">
              <a:avLst/>
            </a:pr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FFFFFF"/>
                </a:solidFill>
              </a:endParaRPr>
            </a:p>
          </p:txBody>
        </p:sp>
        <p:sp>
          <p:nvSpPr>
            <p:cNvPr id="336" name="TextBox 335"/>
            <p:cNvSpPr txBox="1"/>
            <p:nvPr/>
          </p:nvSpPr>
          <p:spPr>
            <a:xfrm>
              <a:off x="1054893" y="6169392"/>
              <a:ext cx="986632" cy="138499"/>
            </a:xfrm>
            <a:prstGeom prst="rect">
              <a:avLst/>
            </a:prstGeom>
            <a:noFill/>
          </p:spPr>
          <p:txBody>
            <a:bodyPr wrap="square" lIns="0" tIns="0" rIns="0" bIns="0" rtlCol="0" anchor="t">
              <a:spAutoFit/>
            </a:bodyPr>
            <a:lstStyle/>
            <a:p>
              <a:r>
                <a:rPr lang="en-US" sz="675" dirty="0"/>
                <a:t>Extreme scarcity &lt; 500</a:t>
              </a:r>
              <a:endParaRPr lang="en-GB" sz="675" dirty="0"/>
            </a:p>
          </p:txBody>
        </p:sp>
      </p:grpSp>
      <p:grpSp>
        <p:nvGrpSpPr>
          <p:cNvPr id="3" name="Group 336"/>
          <p:cNvGrpSpPr/>
          <p:nvPr/>
        </p:nvGrpSpPr>
        <p:grpSpPr>
          <a:xfrm>
            <a:off x="5352084" y="4569994"/>
            <a:ext cx="1017576" cy="214291"/>
            <a:chOff x="6222999" y="5897380"/>
            <a:chExt cx="1399608" cy="285720"/>
          </a:xfrm>
        </p:grpSpPr>
        <p:sp>
          <p:nvSpPr>
            <p:cNvPr id="345" name="Rectangle 344"/>
            <p:cNvSpPr/>
            <p:nvPr/>
          </p:nvSpPr>
          <p:spPr>
            <a:xfrm>
              <a:off x="6222999" y="5897380"/>
              <a:ext cx="158936" cy="155942"/>
            </a:xfrm>
            <a:prstGeom prst="rect">
              <a:avLst/>
            </a:prstGeom>
            <a:solidFill>
              <a:srgbClr val="1D9EFF"/>
            </a:solidFill>
            <a:ln w="254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000000"/>
                </a:solidFill>
              </a:endParaRPr>
            </a:p>
          </p:txBody>
        </p:sp>
        <p:sp>
          <p:nvSpPr>
            <p:cNvPr id="346" name="TextBox 345"/>
            <p:cNvSpPr txBox="1"/>
            <p:nvPr/>
          </p:nvSpPr>
          <p:spPr>
            <a:xfrm>
              <a:off x="6403325" y="5906103"/>
              <a:ext cx="1219282" cy="276997"/>
            </a:xfrm>
            <a:prstGeom prst="rect">
              <a:avLst/>
            </a:prstGeom>
            <a:noFill/>
          </p:spPr>
          <p:txBody>
            <a:bodyPr wrap="square" lIns="0" tIns="0" rIns="0" bIns="0" rtlCol="0" anchor="t">
              <a:spAutoFit/>
            </a:bodyPr>
            <a:lstStyle/>
            <a:p>
              <a:r>
                <a:rPr lang="en-US" sz="675" dirty="0"/>
                <a:t>Abundant 4,000-10,000</a:t>
              </a:r>
              <a:endParaRPr lang="en-GB" sz="675" dirty="0"/>
            </a:p>
          </p:txBody>
        </p:sp>
      </p:grpSp>
      <p:grpSp>
        <p:nvGrpSpPr>
          <p:cNvPr id="4" name="Group 346"/>
          <p:cNvGrpSpPr/>
          <p:nvPr/>
        </p:nvGrpSpPr>
        <p:grpSpPr>
          <a:xfrm>
            <a:off x="6475511" y="4569992"/>
            <a:ext cx="822999" cy="116957"/>
            <a:chOff x="7427819" y="6271823"/>
            <a:chExt cx="1131981" cy="155942"/>
          </a:xfrm>
        </p:grpSpPr>
        <p:sp>
          <p:nvSpPr>
            <p:cNvPr id="348" name="Rectangle 347"/>
            <p:cNvSpPr/>
            <p:nvPr/>
          </p:nvSpPr>
          <p:spPr>
            <a:xfrm>
              <a:off x="7427819" y="6271823"/>
              <a:ext cx="158936" cy="155942"/>
            </a:xfrm>
            <a:prstGeom prst="rect">
              <a:avLst/>
            </a:prstGeom>
            <a:solidFill>
              <a:srgbClr val="0F4D92"/>
            </a:solidFill>
            <a:ln w="254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FFFFFF"/>
                </a:solidFill>
              </a:endParaRPr>
            </a:p>
          </p:txBody>
        </p:sp>
        <p:sp>
          <p:nvSpPr>
            <p:cNvPr id="349" name="TextBox 348"/>
            <p:cNvSpPr txBox="1"/>
            <p:nvPr/>
          </p:nvSpPr>
          <p:spPr>
            <a:xfrm>
              <a:off x="7620081" y="6280546"/>
              <a:ext cx="939719" cy="138499"/>
            </a:xfrm>
            <a:prstGeom prst="rect">
              <a:avLst/>
            </a:prstGeom>
            <a:noFill/>
          </p:spPr>
          <p:txBody>
            <a:bodyPr wrap="square" lIns="0" tIns="0" rIns="0" bIns="0" rtlCol="0" anchor="t">
              <a:spAutoFit/>
            </a:bodyPr>
            <a:lstStyle/>
            <a:p>
              <a:r>
                <a:rPr lang="en-US" sz="675" dirty="0"/>
                <a:t>Surplus &gt;10,000</a:t>
              </a:r>
              <a:endParaRPr lang="en-GB" sz="675" dirty="0"/>
            </a:p>
          </p:txBody>
        </p:sp>
      </p:grpSp>
      <p:grpSp>
        <p:nvGrpSpPr>
          <p:cNvPr id="5" name="Group 349"/>
          <p:cNvGrpSpPr/>
          <p:nvPr/>
        </p:nvGrpSpPr>
        <p:grpSpPr>
          <a:xfrm>
            <a:off x="7404361" y="4569994"/>
            <a:ext cx="442763" cy="214291"/>
            <a:chOff x="8689789" y="6031482"/>
            <a:chExt cx="608992" cy="285720"/>
          </a:xfrm>
        </p:grpSpPr>
        <p:sp>
          <p:nvSpPr>
            <p:cNvPr id="351" name="Rectangle 350"/>
            <p:cNvSpPr/>
            <p:nvPr/>
          </p:nvSpPr>
          <p:spPr>
            <a:xfrm>
              <a:off x="8689789" y="6031482"/>
              <a:ext cx="158936" cy="155942"/>
            </a:xfrm>
            <a:prstGeom prst="rect">
              <a:avLst/>
            </a:prstGeom>
            <a:solidFill>
              <a:srgbClr val="B2B2B2"/>
            </a:solidFill>
            <a:ln w="9525">
              <a:solidFill>
                <a:srgbClr val="B2B2B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000000"/>
                </a:solidFill>
              </a:endParaRPr>
            </a:p>
          </p:txBody>
        </p:sp>
        <p:sp>
          <p:nvSpPr>
            <p:cNvPr id="352" name="TextBox 351"/>
            <p:cNvSpPr txBox="1"/>
            <p:nvPr/>
          </p:nvSpPr>
          <p:spPr>
            <a:xfrm>
              <a:off x="8886826" y="6040205"/>
              <a:ext cx="411955" cy="276997"/>
            </a:xfrm>
            <a:prstGeom prst="rect">
              <a:avLst/>
            </a:prstGeom>
            <a:noFill/>
          </p:spPr>
          <p:txBody>
            <a:bodyPr wrap="square" lIns="0" tIns="0" rIns="0" bIns="0" rtlCol="0" anchor="t">
              <a:spAutoFit/>
            </a:bodyPr>
            <a:lstStyle/>
            <a:p>
              <a:r>
                <a:rPr lang="en-US" sz="675" dirty="0"/>
                <a:t>No data</a:t>
              </a:r>
              <a:endParaRPr lang="en-GB" sz="675" dirty="0"/>
            </a:p>
          </p:txBody>
        </p:sp>
      </p:grpSp>
      <p:grpSp>
        <p:nvGrpSpPr>
          <p:cNvPr id="6" name="Group 352"/>
          <p:cNvGrpSpPr/>
          <p:nvPr/>
        </p:nvGrpSpPr>
        <p:grpSpPr>
          <a:xfrm>
            <a:off x="4214394" y="4569992"/>
            <a:ext cx="1031839" cy="116957"/>
            <a:chOff x="5246687" y="6289266"/>
            <a:chExt cx="1419226" cy="155942"/>
          </a:xfrm>
        </p:grpSpPr>
        <p:sp>
          <p:nvSpPr>
            <p:cNvPr id="354" name="Rectangle 353"/>
            <p:cNvSpPr/>
            <p:nvPr/>
          </p:nvSpPr>
          <p:spPr>
            <a:xfrm>
              <a:off x="5246687" y="6289266"/>
              <a:ext cx="158936" cy="155942"/>
            </a:xfrm>
            <a:prstGeom prst="rect">
              <a:avLst/>
            </a:prstGeom>
            <a:solidFill>
              <a:srgbClr val="77BBF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000000"/>
                </a:solidFill>
              </a:endParaRPr>
            </a:p>
          </p:txBody>
        </p:sp>
        <p:sp>
          <p:nvSpPr>
            <p:cNvPr id="355" name="TextBox 354"/>
            <p:cNvSpPr txBox="1"/>
            <p:nvPr/>
          </p:nvSpPr>
          <p:spPr>
            <a:xfrm>
              <a:off x="5426075" y="6297989"/>
              <a:ext cx="1239838" cy="138499"/>
            </a:xfrm>
            <a:prstGeom prst="rect">
              <a:avLst/>
            </a:prstGeom>
            <a:noFill/>
          </p:spPr>
          <p:txBody>
            <a:bodyPr wrap="square" lIns="0" tIns="0" rIns="0" bIns="0" rtlCol="0" anchor="t">
              <a:spAutoFit/>
            </a:bodyPr>
            <a:lstStyle/>
            <a:p>
              <a:r>
                <a:rPr lang="en-US" sz="675" dirty="0"/>
                <a:t>Adequate 1,700-4,000</a:t>
              </a:r>
              <a:endParaRPr lang="en-GB" sz="675" dirty="0"/>
            </a:p>
          </p:txBody>
        </p:sp>
      </p:grpSp>
      <p:grpSp>
        <p:nvGrpSpPr>
          <p:cNvPr id="42" name="Group 355"/>
          <p:cNvGrpSpPr/>
          <p:nvPr/>
        </p:nvGrpSpPr>
        <p:grpSpPr>
          <a:xfrm>
            <a:off x="3248097" y="4569992"/>
            <a:ext cx="860447" cy="116957"/>
            <a:chOff x="3836188" y="6289266"/>
            <a:chExt cx="1183487" cy="155942"/>
          </a:xfrm>
        </p:grpSpPr>
        <p:sp>
          <p:nvSpPr>
            <p:cNvPr id="357" name="Rectangle 356"/>
            <p:cNvSpPr/>
            <p:nvPr/>
          </p:nvSpPr>
          <p:spPr>
            <a:xfrm>
              <a:off x="3836188" y="6289266"/>
              <a:ext cx="158936" cy="155942"/>
            </a:xfrm>
            <a:prstGeom prst="rect">
              <a:avLst/>
            </a:prstGeom>
            <a:solidFill>
              <a:srgbClr val="FFFF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000000"/>
                </a:solidFill>
              </a:endParaRPr>
            </a:p>
          </p:txBody>
        </p:sp>
        <p:sp>
          <p:nvSpPr>
            <p:cNvPr id="358" name="TextBox 357"/>
            <p:cNvSpPr txBox="1"/>
            <p:nvPr/>
          </p:nvSpPr>
          <p:spPr>
            <a:xfrm>
              <a:off x="4022724" y="6297989"/>
              <a:ext cx="996951" cy="138499"/>
            </a:xfrm>
            <a:prstGeom prst="rect">
              <a:avLst/>
            </a:prstGeom>
            <a:noFill/>
          </p:spPr>
          <p:txBody>
            <a:bodyPr wrap="square" lIns="0" tIns="0" rIns="0" bIns="0" rtlCol="0" anchor="t">
              <a:spAutoFit/>
            </a:bodyPr>
            <a:lstStyle/>
            <a:p>
              <a:r>
                <a:rPr lang="en-US" sz="675" dirty="0"/>
                <a:t>Stress 1,000-1,700</a:t>
              </a:r>
              <a:endParaRPr lang="en-GB" sz="675" dirty="0"/>
            </a:p>
          </p:txBody>
        </p:sp>
      </p:grpSp>
      <p:grpSp>
        <p:nvGrpSpPr>
          <p:cNvPr id="320" name="Group 358"/>
          <p:cNvGrpSpPr/>
          <p:nvPr/>
        </p:nvGrpSpPr>
        <p:grpSpPr>
          <a:xfrm>
            <a:off x="2306620" y="4569994"/>
            <a:ext cx="835627" cy="214291"/>
            <a:chOff x="2463801" y="6289266"/>
            <a:chExt cx="1149349" cy="285720"/>
          </a:xfrm>
        </p:grpSpPr>
        <p:sp>
          <p:nvSpPr>
            <p:cNvPr id="360" name="Rectangle 359"/>
            <p:cNvSpPr/>
            <p:nvPr/>
          </p:nvSpPr>
          <p:spPr>
            <a:xfrm>
              <a:off x="2463801" y="6289266"/>
              <a:ext cx="158936" cy="155942"/>
            </a:xfrm>
            <a:prstGeom prst="rect">
              <a:avLst/>
            </a:prstGeom>
            <a:solidFill>
              <a:srgbClr val="FF9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1"/>
            <a:lstStyle/>
            <a:p>
              <a:pPr algn="ctr"/>
              <a:endParaRPr lang="en-GB" sz="900" dirty="0">
                <a:solidFill>
                  <a:srgbClr val="000000"/>
                </a:solidFill>
              </a:endParaRPr>
            </a:p>
          </p:txBody>
        </p:sp>
        <p:sp>
          <p:nvSpPr>
            <p:cNvPr id="361" name="TextBox 360"/>
            <p:cNvSpPr txBox="1"/>
            <p:nvPr/>
          </p:nvSpPr>
          <p:spPr>
            <a:xfrm>
              <a:off x="2641788" y="6297989"/>
              <a:ext cx="971362" cy="276997"/>
            </a:xfrm>
            <a:prstGeom prst="rect">
              <a:avLst/>
            </a:prstGeom>
            <a:noFill/>
          </p:spPr>
          <p:txBody>
            <a:bodyPr wrap="square" lIns="0" tIns="0" rIns="0" bIns="0" rtlCol="0" anchor="t">
              <a:spAutoFit/>
            </a:bodyPr>
            <a:lstStyle/>
            <a:p>
              <a:r>
                <a:rPr lang="en-US" sz="675" dirty="0"/>
                <a:t>Scarcity 500-1,000</a:t>
              </a:r>
              <a:endParaRPr lang="en-GB" sz="675" dirty="0"/>
            </a:p>
          </p:txBody>
        </p:sp>
      </p:grpSp>
      <p:sp>
        <p:nvSpPr>
          <p:cNvPr id="321" name="Text Placeholder 320"/>
          <p:cNvSpPr>
            <a:spLocks noGrp="1"/>
          </p:cNvSpPr>
          <p:nvPr>
            <p:ph type="body" sz="quarter" idx="13"/>
          </p:nvPr>
        </p:nvSpPr>
        <p:spPr/>
        <p:txBody>
          <a:bodyPr/>
          <a:lstStyle/>
          <a:p>
            <a:endParaRPr lang="en-US"/>
          </a:p>
        </p:txBody>
      </p:sp>
      <p:sp>
        <p:nvSpPr>
          <p:cNvPr id="337" name="Title 336"/>
          <p:cNvSpPr>
            <a:spLocks noGrp="1"/>
          </p:cNvSpPr>
          <p:nvPr>
            <p:ph type="title"/>
          </p:nvPr>
        </p:nvSpPr>
        <p:spPr>
          <a:xfrm>
            <a:off x="365124" y="279410"/>
            <a:ext cx="8329613" cy="728405"/>
          </a:xfrm>
          <a:solidFill>
            <a:schemeClr val="bg1"/>
          </a:solidFill>
          <a:ln w="9525" algn="ctr">
            <a:noFill/>
            <a:miter lim="800000"/>
            <a:headEnd/>
            <a:tailEnd/>
          </a:ln>
          <a:effectLst>
            <a:outerShdw dist="25400" dir="5400000" sx="99000" sy="99000" algn="ctr" rotWithShape="0">
              <a:schemeClr val="tx2"/>
            </a:outerShdw>
          </a:effectLst>
        </p:spPr>
        <p:txBody>
          <a:bodyPr vert="horz" wrap="square" lIns="0" tIns="68580" rIns="0" bIns="68580" rtlCol="0" anchor="b" anchorCtr="0">
            <a:spAutoFit/>
          </a:bodyPr>
          <a:lstStyle/>
          <a:p>
            <a:pPr algn="ctr"/>
            <a:r>
              <a:rPr lang="en-US" dirty="0">
                <a:solidFill>
                  <a:srgbClr val="000000"/>
                </a:solidFill>
                <a:ea typeface="+mn-ea"/>
              </a:rPr>
              <a:t>Water scarcity </a:t>
            </a:r>
            <a:r>
              <a:rPr lang="en-US" dirty="0" smtClean="0">
                <a:solidFill>
                  <a:srgbClr val="000000"/>
                </a:solidFill>
                <a:ea typeface="+mn-ea"/>
              </a:rPr>
              <a:t>Will make </a:t>
            </a:r>
            <a:br>
              <a:rPr lang="en-US" dirty="0" smtClean="0">
                <a:solidFill>
                  <a:srgbClr val="000000"/>
                </a:solidFill>
                <a:ea typeface="+mn-ea"/>
              </a:rPr>
            </a:br>
            <a:r>
              <a:rPr lang="en-US" dirty="0" smtClean="0">
                <a:solidFill>
                  <a:srgbClr val="000000"/>
                </a:solidFill>
                <a:ea typeface="+mn-ea"/>
              </a:rPr>
              <a:t>fecal sludge management even more important</a:t>
            </a:r>
            <a:endParaRPr lang="en-GB" dirty="0">
              <a:solidFill>
                <a:srgbClr val="000000"/>
              </a:solidFill>
              <a:ea typeface="+mn-ea"/>
            </a:endParaRPr>
          </a:p>
        </p:txBody>
      </p:sp>
      <p:sp>
        <p:nvSpPr>
          <p:cNvPr id="322" name="Picture Placeholder 321"/>
          <p:cNvSpPr>
            <a:spLocks noGrp="1"/>
          </p:cNvSpPr>
          <p:nvPr>
            <p:ph type="pic" sz="quarter" idx="16"/>
          </p:nvPr>
        </p:nvSpPr>
        <p:spPr/>
      </p:sp>
      <p:sp>
        <p:nvSpPr>
          <p:cNvPr id="338" name="Rounded Rectangle 337"/>
          <p:cNvSpPr/>
          <p:nvPr/>
        </p:nvSpPr>
        <p:spPr>
          <a:xfrm>
            <a:off x="4017993" y="2788460"/>
            <a:ext cx="2573072" cy="1244598"/>
          </a:xfrm>
          <a:prstGeom prst="roundRect">
            <a:avLst>
              <a:gd name="adj" fmla="val 11107"/>
            </a:avLst>
          </a:prstGeom>
          <a:noFill/>
          <a:ln w="1905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cxnSp>
        <p:nvCxnSpPr>
          <p:cNvPr id="341" name="AutoShape 3"/>
          <p:cNvCxnSpPr>
            <a:cxnSpLocks noChangeShapeType="1"/>
            <a:endCxn id="338" idx="0"/>
          </p:cNvCxnSpPr>
          <p:nvPr/>
        </p:nvCxnSpPr>
        <p:spPr bwMode="gray">
          <a:xfrm flipH="1">
            <a:off x="5304529" y="1906441"/>
            <a:ext cx="1643930" cy="882019"/>
          </a:xfrm>
          <a:prstGeom prst="straightConnector1">
            <a:avLst/>
          </a:prstGeom>
          <a:noFill/>
          <a:ln w="19050">
            <a:solidFill>
              <a:srgbClr val="FF0000"/>
            </a:solidFill>
            <a:prstDash val="dash"/>
            <a:round/>
            <a:headEnd/>
            <a:tailEnd/>
          </a:ln>
        </p:spPr>
      </p:cxnSp>
      <p:sp>
        <p:nvSpPr>
          <p:cNvPr id="353" name="Rectangle 3"/>
          <p:cNvSpPr>
            <a:spLocks noChangeArrowheads="1"/>
          </p:cNvSpPr>
          <p:nvPr/>
        </p:nvSpPr>
        <p:spPr bwMode="gray">
          <a:xfrm>
            <a:off x="1302205" y="4743451"/>
            <a:ext cx="6539591" cy="246460"/>
          </a:xfrm>
          <a:prstGeom prst="rect">
            <a:avLst/>
          </a:prstGeom>
          <a:noFill/>
          <a:ln w="9525" algn="ctr">
            <a:noFill/>
            <a:miter lim="800000"/>
            <a:headEnd type="none" w="lg" len="lg"/>
            <a:tailEnd type="none" w="lg" len="lg"/>
          </a:ln>
        </p:spPr>
        <p:txBody>
          <a:bodyPr lIns="0" tIns="0" rIns="0" bIns="0" anchor="b"/>
          <a:lstStyle/>
          <a:p>
            <a:pPr>
              <a:lnSpc>
                <a:spcPct val="90000"/>
              </a:lnSpc>
            </a:pPr>
            <a:endParaRPr lang="en-GB" sz="600" dirty="0"/>
          </a:p>
          <a:p>
            <a:pPr>
              <a:lnSpc>
                <a:spcPct val="90000"/>
              </a:lnSpc>
            </a:pPr>
            <a:r>
              <a:rPr lang="en-GB" sz="600" dirty="0"/>
              <a:t>1. United Nations environment programme</a:t>
            </a:r>
          </a:p>
          <a:p>
            <a:pPr>
              <a:lnSpc>
                <a:spcPct val="90000"/>
              </a:lnSpc>
            </a:pPr>
            <a:r>
              <a:rPr lang="en-GB" sz="600" dirty="0"/>
              <a:t>Source: ‘Global Water Initiative’ (June 2005), </a:t>
            </a:r>
            <a:r>
              <a:rPr lang="en-GB" sz="600" dirty="0" err="1"/>
              <a:t>GEF</a:t>
            </a:r>
            <a:r>
              <a:rPr lang="en-GB" sz="600" dirty="0"/>
              <a:t> International Waters Conference, The Coca-Cola Company, Grail Research, BCG Analysis</a:t>
            </a:r>
            <a:endParaRPr lang="en-US" sz="600" dirty="0">
              <a:solidFill>
                <a:srgbClr val="000000"/>
              </a:solidFill>
              <a:latin typeface="Arial" pitchFamily="34" charset="0"/>
              <a:cs typeface="Arial" pitchFamily="34" charset="0"/>
            </a:endParaRPr>
          </a:p>
        </p:txBody>
      </p:sp>
      <p:sp>
        <p:nvSpPr>
          <p:cNvPr id="342" name="Rectangle 3"/>
          <p:cNvSpPr>
            <a:spLocks noChangeArrowheads="1"/>
          </p:cNvSpPr>
          <p:nvPr/>
        </p:nvSpPr>
        <p:spPr bwMode="gray">
          <a:xfrm>
            <a:off x="4279192" y="4308812"/>
            <a:ext cx="832610" cy="183418"/>
          </a:xfrm>
          <a:prstGeom prst="rect">
            <a:avLst/>
          </a:prstGeom>
          <a:noFill/>
          <a:ln w="9525" algn="ctr">
            <a:noFill/>
            <a:miter lim="800000"/>
            <a:headEnd type="none" w="lg" len="lg"/>
            <a:tailEnd type="none" w="lg" len="lg"/>
          </a:ln>
        </p:spPr>
        <p:txBody>
          <a:bodyPr lIns="0" tIns="0" rIns="0" bIns="0" anchor="b"/>
          <a:lstStyle/>
          <a:p>
            <a:pPr>
              <a:lnSpc>
                <a:spcPct val="90000"/>
              </a:lnSpc>
            </a:pPr>
            <a:r>
              <a:rPr lang="en-GB" sz="600" dirty="0"/>
              <a:t>‘000 litres/person/year</a:t>
            </a:r>
            <a:endParaRPr lang="en-US" sz="600" dirty="0">
              <a:solidFill>
                <a:srgbClr val="000000"/>
              </a:solidFill>
              <a:latin typeface="Arial" pitchFamily="34" charset="0"/>
              <a:cs typeface="Arial" pitchFamily="34" charset="0"/>
            </a:endParaRPr>
          </a:p>
        </p:txBody>
      </p:sp>
      <p:sp>
        <p:nvSpPr>
          <p:cNvPr id="364" name="Title 1"/>
          <p:cNvSpPr txBox="1">
            <a:spLocks/>
          </p:cNvSpPr>
          <p:nvPr/>
        </p:nvSpPr>
        <p:spPr>
          <a:xfrm>
            <a:off x="1313855" y="121500"/>
            <a:ext cx="6517800" cy="623700"/>
          </a:xfrm>
          <a:prstGeom prst="rect">
            <a:avLst/>
          </a:prstGeom>
        </p:spPr>
        <p:txBody>
          <a:bodyPr vert="horz" lIns="0" tIns="34290" rIns="0" bIns="34290" rtlCol="0" anchor="b" anchorCtr="0">
            <a:noAutofit/>
          </a:bodyPr>
          <a:lstStyle/>
          <a:p>
            <a:pPr>
              <a:spcBef>
                <a:spcPct val="0"/>
              </a:spcBef>
            </a:pPr>
            <a:endParaRPr lang="en-US" b="1" dirty="0">
              <a:solidFill>
                <a:srgbClr val="177B57"/>
              </a:solidFill>
              <a:latin typeface="Arial"/>
              <a:ea typeface="+mj-ea"/>
              <a:cs typeface="+mj-cs"/>
            </a:endParaRPr>
          </a:p>
        </p:txBody>
      </p:sp>
      <p:sp>
        <p:nvSpPr>
          <p:cNvPr id="340" name="Callout"/>
          <p:cNvSpPr>
            <a:spLocks noChangeArrowheads="1"/>
          </p:cNvSpPr>
          <p:nvPr/>
        </p:nvSpPr>
        <p:spPr bwMode="gray">
          <a:xfrm>
            <a:off x="6940481" y="1110438"/>
            <a:ext cx="1807499" cy="816272"/>
          </a:xfrm>
          <a:prstGeom prst="rect">
            <a:avLst/>
          </a:prstGeom>
          <a:solidFill>
            <a:schemeClr val="hlink"/>
          </a:solidFill>
          <a:ln w="9525" algn="ctr">
            <a:solidFill>
              <a:schemeClr val="hlink"/>
            </a:solidFill>
            <a:miter lim="800000"/>
            <a:headEnd/>
            <a:tailEnd/>
          </a:ln>
        </p:spPr>
        <p:txBody>
          <a:bodyPr tIns="68580" bIns="68580" anchor="ctr"/>
          <a:lstStyle/>
          <a:p>
            <a:pPr algn="ctr"/>
            <a:r>
              <a:rPr lang="en-US" sz="900" b="1" dirty="0">
                <a:solidFill>
                  <a:schemeClr val="bg1"/>
                </a:solidFill>
                <a:latin typeface="Arial" pitchFamily="34" charset="0"/>
                <a:cs typeface="Arial" pitchFamily="34" charset="0"/>
              </a:rPr>
              <a:t>Sub-Saharan Africa &amp; Asia will be home to 74% of world's population</a:t>
            </a:r>
            <a:endParaRPr lang="en-US" sz="900" b="1" baseline="30000" dirty="0">
              <a:solidFill>
                <a:schemeClr val="bg1"/>
              </a:solidFill>
              <a:latin typeface="Arial" pitchFamily="34" charset="0"/>
              <a:cs typeface="Arial" pitchFamily="34" charset="0"/>
            </a:endParaRPr>
          </a:p>
        </p:txBody>
      </p:sp>
      <p:sp>
        <p:nvSpPr>
          <p:cNvPr id="369" name="Rectangle 368"/>
          <p:cNvSpPr/>
          <p:nvPr/>
        </p:nvSpPr>
        <p:spPr>
          <a:xfrm>
            <a:off x="979136" y="1380439"/>
            <a:ext cx="1420419" cy="166186"/>
          </a:xfrm>
          <a:prstGeom prst="rect">
            <a:avLst/>
          </a:prstGeom>
          <a:solidFill>
            <a:srgbClr val="F9EFBD"/>
          </a:solidFill>
          <a:ln w="9525">
            <a:solidFill>
              <a:srgbClr val="90805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r>
              <a:rPr lang="en-US" sz="1200" b="1" i="1" dirty="0">
                <a:solidFill>
                  <a:srgbClr val="C41300"/>
                </a:solidFill>
                <a:latin typeface="Arial" pitchFamily="34" charset="0"/>
                <a:cs typeface="Arial" pitchFamily="34" charset="0"/>
              </a:rPr>
              <a:t>Future: 2030</a:t>
            </a:r>
            <a:endParaRPr lang="en-GB" sz="1200" b="1" i="1" dirty="0">
              <a:solidFill>
                <a:srgbClr val="C41300"/>
              </a:solidFill>
              <a:latin typeface="Arial" pitchFamily="34" charset="0"/>
              <a:cs typeface="Arial" pitchFamily="34" charset="0"/>
            </a:endParaRPr>
          </a:p>
        </p:txBody>
      </p:sp>
    </p:spTree>
    <p:extLst>
      <p:ext uri="{BB962C8B-B14F-4D97-AF65-F5344CB8AC3E}">
        <p14:creationId xmlns:p14="http://schemas.microsoft.com/office/powerpoint/2010/main" val="29156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6</a:t>
            </a:fld>
            <a:endParaRPr lang="en-US" dirty="0">
              <a:solidFill>
                <a:srgbClr val="000000"/>
              </a:solidFill>
            </a:endParaRPr>
          </a:p>
        </p:txBody>
      </p:sp>
      <p:sp>
        <p:nvSpPr>
          <p:cNvPr id="144" name="Source"/>
          <p:cNvSpPr txBox="1"/>
          <p:nvPr/>
        </p:nvSpPr>
        <p:spPr>
          <a:xfrm>
            <a:off x="364616" y="4657675"/>
            <a:ext cx="2390351" cy="205740"/>
          </a:xfrm>
          <a:prstGeom prst="rect">
            <a:avLst/>
          </a:prstGeom>
          <a:noFill/>
        </p:spPr>
        <p:txBody>
          <a:bodyPr wrap="square" lIns="0" tIns="0" rIns="0" bIns="0" rtlCol="0" anchor="ctr">
            <a:noAutofit/>
          </a:bodyPr>
          <a:lstStyle/>
          <a:p>
            <a:pPr>
              <a:spcBef>
                <a:spcPts val="200"/>
              </a:spcBef>
            </a:pPr>
            <a:r>
              <a:rPr lang="en-US" sz="700" dirty="0">
                <a:solidFill>
                  <a:schemeClr val="accent6"/>
                </a:solidFill>
                <a:cs typeface="Arial" pitchFamily="34" charset="0"/>
              </a:rPr>
              <a:t>Source: </a:t>
            </a:r>
            <a:r>
              <a:rPr lang="en-US" sz="700" dirty="0" smtClean="0">
                <a:solidFill>
                  <a:schemeClr val="accent6"/>
                </a:solidFill>
                <a:cs typeface="Arial" pitchFamily="34" charset="0"/>
              </a:rPr>
              <a:t>WSP analysis, using BMGF funded research</a:t>
            </a:r>
            <a:endParaRPr lang="en-US" sz="700" dirty="0">
              <a:solidFill>
                <a:schemeClr val="accent6"/>
              </a:solidFill>
              <a:cs typeface="Arial" pitchFamily="34" charset="0"/>
            </a:endParaRPr>
          </a:p>
        </p:txBody>
      </p:sp>
      <p:grpSp>
        <p:nvGrpSpPr>
          <p:cNvPr id="18" name="Trans Treat Reuse"/>
          <p:cNvGrpSpPr/>
          <p:nvPr/>
        </p:nvGrpSpPr>
        <p:grpSpPr>
          <a:xfrm>
            <a:off x="3538858" y="1411164"/>
            <a:ext cx="5054368" cy="3393267"/>
            <a:chOff x="3538858" y="1411164"/>
            <a:chExt cx="5054368" cy="3393267"/>
          </a:xfrm>
        </p:grpSpPr>
        <p:sp>
          <p:nvSpPr>
            <p:cNvPr id="200" name="WC to not effect treat arrow"/>
            <p:cNvSpPr/>
            <p:nvPr/>
          </p:nvSpPr>
          <p:spPr>
            <a:xfrm>
              <a:off x="4103273" y="2004011"/>
              <a:ext cx="1625071" cy="256032"/>
            </a:xfrm>
            <a:prstGeom prst="rightArrow">
              <a:avLst/>
            </a:prstGeom>
            <a:solidFill>
              <a:schemeClr val="tx1">
                <a:lumMod val="60000"/>
                <a:lumOff val="4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unsafe to drainage arrow"/>
            <p:cNvSpPr/>
            <p:nvPr/>
          </p:nvSpPr>
          <p:spPr>
            <a:xfrm rot="5400000">
              <a:off x="4090392" y="2140270"/>
              <a:ext cx="1930740" cy="2910323"/>
            </a:xfrm>
            <a:prstGeom prst="bentArrow">
              <a:avLst>
                <a:gd name="adj1" fmla="val 7980"/>
                <a:gd name="adj2" fmla="val 7403"/>
                <a:gd name="adj3" fmla="val 8169"/>
                <a:gd name="adj4" fmla="val 75324"/>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9" name="WC to effect treat"/>
            <p:cNvSpPr/>
            <p:nvPr/>
          </p:nvSpPr>
          <p:spPr>
            <a:xfrm rot="5400000" flipH="1">
              <a:off x="5041056" y="777772"/>
              <a:ext cx="321593" cy="2151056"/>
            </a:xfrm>
            <a:prstGeom prst="bentArrow">
              <a:avLst>
                <a:gd name="adj1" fmla="val 20958"/>
                <a:gd name="adj2" fmla="val 23554"/>
                <a:gd name="adj3" fmla="val 25023"/>
                <a:gd name="adj4" fmla="val 33694"/>
              </a:avLst>
            </a:prstGeom>
            <a:solidFill>
              <a:schemeClr val="tx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llegally dumped"/>
            <p:cNvSpPr/>
            <p:nvPr/>
          </p:nvSpPr>
          <p:spPr>
            <a:xfrm>
              <a:off x="4267890" y="2308114"/>
              <a:ext cx="599228"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rtlCol="0" anchor="ctr" anchorCtr="1"/>
            <a:lstStyle/>
            <a:p>
              <a:pPr algn="ctr"/>
              <a:r>
                <a:rPr lang="en-US" sz="1100" dirty="0" smtClean="0">
                  <a:solidFill>
                    <a:schemeClr val="accent6"/>
                  </a:solidFill>
                </a:rPr>
                <a:t>Illegally</a:t>
              </a:r>
            </a:p>
            <a:p>
              <a:pPr algn="ctr"/>
              <a:r>
                <a:rPr lang="en-US" sz="1100" dirty="0" smtClean="0">
                  <a:solidFill>
                    <a:schemeClr val="accent6"/>
                  </a:solidFill>
                </a:rPr>
                <a:t>dumped</a:t>
              </a:r>
              <a:endParaRPr lang="en-US" sz="1100" dirty="0">
                <a:solidFill>
                  <a:schemeClr val="accent6"/>
                </a:solidFill>
              </a:endParaRPr>
            </a:p>
          </p:txBody>
        </p:sp>
        <p:sp>
          <p:nvSpPr>
            <p:cNvPr id="201" name="Not effectively tx"/>
            <p:cNvSpPr/>
            <p:nvPr/>
          </p:nvSpPr>
          <p:spPr>
            <a:xfrm>
              <a:off x="5728757" y="2129539"/>
              <a:ext cx="992022" cy="1532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100" dirty="0">
                  <a:solidFill>
                    <a:schemeClr val="accent6"/>
                  </a:solidFill>
                </a:rPr>
                <a:t>Not </a:t>
              </a:r>
              <a:r>
                <a:rPr lang="en-US" sz="1100" dirty="0" smtClean="0">
                  <a:solidFill>
                    <a:schemeClr val="accent6"/>
                  </a:solidFill>
                </a:rPr>
                <a:t>effectively</a:t>
              </a:r>
            </a:p>
            <a:p>
              <a:pPr algn="ctr"/>
              <a:r>
                <a:rPr lang="en-US" sz="1100" dirty="0" smtClean="0">
                  <a:solidFill>
                    <a:schemeClr val="accent6"/>
                  </a:solidFill>
                </a:rPr>
                <a:t>treated</a:t>
              </a:r>
              <a:endParaRPr lang="en-US" sz="1100" dirty="0">
                <a:solidFill>
                  <a:schemeClr val="accent6"/>
                </a:solidFill>
              </a:endParaRPr>
            </a:p>
          </p:txBody>
        </p:sp>
        <p:sp>
          <p:nvSpPr>
            <p:cNvPr id="203" name="Effectively tx"/>
            <p:cNvSpPr/>
            <p:nvPr/>
          </p:nvSpPr>
          <p:spPr>
            <a:xfrm>
              <a:off x="5775879" y="1411164"/>
              <a:ext cx="897778" cy="1532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pPr algn="ctr"/>
              <a:r>
                <a:rPr lang="en-US" sz="1100" b="1" dirty="0" smtClean="0">
                  <a:solidFill>
                    <a:schemeClr val="accent3">
                      <a:lumMod val="75000"/>
                    </a:schemeClr>
                  </a:solidFill>
                </a:rPr>
                <a:t>Effectively</a:t>
              </a:r>
            </a:p>
            <a:p>
              <a:pPr algn="ctr"/>
              <a:r>
                <a:rPr lang="en-US" sz="1100" b="1" dirty="0" smtClean="0">
                  <a:solidFill>
                    <a:schemeClr val="accent3">
                      <a:lumMod val="75000"/>
                    </a:schemeClr>
                  </a:solidFill>
                </a:rPr>
                <a:t>treated</a:t>
              </a:r>
              <a:endParaRPr lang="en-US" sz="1100" b="1" dirty="0">
                <a:solidFill>
                  <a:schemeClr val="accent3">
                    <a:lumMod val="75000"/>
                  </a:schemeClr>
                </a:solidFill>
              </a:endParaRPr>
            </a:p>
          </p:txBody>
        </p:sp>
        <p:sp>
          <p:nvSpPr>
            <p:cNvPr id="205" name="not effect treat to water arrow"/>
            <p:cNvSpPr/>
            <p:nvPr/>
          </p:nvSpPr>
          <p:spPr>
            <a:xfrm rot="5400000">
              <a:off x="6231518" y="2511204"/>
              <a:ext cx="2491735" cy="1607461"/>
            </a:xfrm>
            <a:prstGeom prst="bentArrow">
              <a:avLst>
                <a:gd name="adj1" fmla="val 7998"/>
                <a:gd name="adj2" fmla="val 8458"/>
                <a:gd name="adj3" fmla="val 9754"/>
                <a:gd name="adj4" fmla="val 95541"/>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illegal to receive arrow"/>
            <p:cNvSpPr/>
            <p:nvPr/>
          </p:nvSpPr>
          <p:spPr>
            <a:xfrm rot="5400000">
              <a:off x="5088884" y="2173592"/>
              <a:ext cx="2165443" cy="2608977"/>
            </a:xfrm>
            <a:prstGeom prst="bentArrow">
              <a:avLst>
                <a:gd name="adj1" fmla="val 1900"/>
                <a:gd name="adj2" fmla="val 4715"/>
                <a:gd name="adj3" fmla="val 5735"/>
                <a:gd name="adj4" fmla="val 85971"/>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leakage to drain arrow"/>
            <p:cNvSpPr/>
            <p:nvPr/>
          </p:nvSpPr>
          <p:spPr>
            <a:xfrm rot="5400000">
              <a:off x="3767848" y="2735228"/>
              <a:ext cx="2889833" cy="684475"/>
            </a:xfrm>
            <a:prstGeom prst="bentArrow">
              <a:avLst>
                <a:gd name="adj1" fmla="val 28116"/>
                <a:gd name="adj2" fmla="val 29329"/>
                <a:gd name="adj3" fmla="val 27196"/>
                <a:gd name="adj4" fmla="val 65044"/>
              </a:avLst>
            </a:prstGeom>
            <a:solidFill>
              <a:schemeClr val="tx1">
                <a:lumMod val="60000"/>
                <a:lumOff val="40000"/>
              </a:schemeClr>
            </a:solidFill>
            <a:ln w="254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rainage System"/>
            <p:cNvSpPr/>
            <p:nvPr/>
          </p:nvSpPr>
          <p:spPr>
            <a:xfrm>
              <a:off x="5111734" y="4595429"/>
              <a:ext cx="155448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Drainage systems</a:t>
              </a:r>
              <a:endParaRPr lang="en-US" sz="1200" b="1" dirty="0"/>
            </a:p>
          </p:txBody>
        </p:sp>
        <p:sp>
          <p:nvSpPr>
            <p:cNvPr id="216" name="Receiving Waters"/>
            <p:cNvSpPr/>
            <p:nvPr/>
          </p:nvSpPr>
          <p:spPr>
            <a:xfrm>
              <a:off x="7103818" y="4593105"/>
              <a:ext cx="146304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Receiving waters</a:t>
              </a:r>
              <a:endParaRPr lang="en-US" sz="1200" b="1" dirty="0"/>
            </a:p>
          </p:txBody>
        </p:sp>
        <p:sp>
          <p:nvSpPr>
            <p:cNvPr id="218" name="TextBox 217"/>
            <p:cNvSpPr txBox="1"/>
            <p:nvPr/>
          </p:nvSpPr>
          <p:spPr>
            <a:xfrm>
              <a:off x="5440289" y="4091877"/>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9%</a:t>
              </a:r>
            </a:p>
          </p:txBody>
        </p:sp>
        <p:sp>
          <p:nvSpPr>
            <p:cNvPr id="220" name="TextBox 219"/>
            <p:cNvSpPr txBox="1"/>
            <p:nvPr/>
          </p:nvSpPr>
          <p:spPr>
            <a:xfrm>
              <a:off x="6440656" y="4091877"/>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9%</a:t>
              </a:r>
            </a:p>
          </p:txBody>
        </p:sp>
        <p:sp>
          <p:nvSpPr>
            <p:cNvPr id="221" name="TextBox 220"/>
            <p:cNvSpPr txBox="1"/>
            <p:nvPr/>
          </p:nvSpPr>
          <p:spPr>
            <a:xfrm>
              <a:off x="8211961" y="4086081"/>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9%</a:t>
              </a:r>
            </a:p>
          </p:txBody>
        </p:sp>
        <p:sp>
          <p:nvSpPr>
            <p:cNvPr id="222" name="TextBox 221"/>
            <p:cNvSpPr txBox="1"/>
            <p:nvPr/>
          </p:nvSpPr>
          <p:spPr>
            <a:xfrm>
              <a:off x="7400220" y="4086081"/>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1%</a:t>
              </a:r>
            </a:p>
          </p:txBody>
        </p:sp>
        <p:sp>
          <p:nvSpPr>
            <p:cNvPr id="197" name="safe empty to illegal arrow"/>
            <p:cNvSpPr/>
            <p:nvPr/>
          </p:nvSpPr>
          <p:spPr>
            <a:xfrm>
              <a:off x="3538858" y="2384748"/>
              <a:ext cx="731520" cy="76634"/>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Emptying"/>
          <p:cNvGrpSpPr/>
          <p:nvPr/>
        </p:nvGrpSpPr>
        <p:grpSpPr>
          <a:xfrm>
            <a:off x="1753460" y="1578828"/>
            <a:ext cx="3174260" cy="3225603"/>
            <a:chOff x="1753460" y="1578828"/>
            <a:chExt cx="3174260" cy="3225603"/>
          </a:xfrm>
        </p:grpSpPr>
        <p:sp>
          <p:nvSpPr>
            <p:cNvPr id="211" name="WC to Leak arrow"/>
            <p:cNvSpPr/>
            <p:nvPr/>
          </p:nvSpPr>
          <p:spPr>
            <a:xfrm>
              <a:off x="1753460" y="1578828"/>
              <a:ext cx="2514600" cy="306536"/>
            </a:xfrm>
            <a:prstGeom prst="rightArrow">
              <a:avLst>
                <a:gd name="adj1" fmla="val 50000"/>
                <a:gd name="adj2" fmla="val 53214"/>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n-site to safe empty arrow"/>
            <p:cNvSpPr/>
            <p:nvPr/>
          </p:nvSpPr>
          <p:spPr>
            <a:xfrm>
              <a:off x="1753461" y="2384748"/>
              <a:ext cx="795775" cy="76634"/>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n-site to unsafe arrow"/>
            <p:cNvSpPr/>
            <p:nvPr/>
          </p:nvSpPr>
          <p:spPr>
            <a:xfrm>
              <a:off x="1753461" y="2553774"/>
              <a:ext cx="739061" cy="306536"/>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n-site to overflow arrow"/>
            <p:cNvSpPr/>
            <p:nvPr/>
          </p:nvSpPr>
          <p:spPr>
            <a:xfrm>
              <a:off x="1753462" y="2877178"/>
              <a:ext cx="739061" cy="1149510"/>
            </a:xfrm>
            <a:prstGeom prst="rightArrow">
              <a:avLst>
                <a:gd name="adj1" fmla="val 81313"/>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WC to treat arrow"/>
            <p:cNvSpPr/>
            <p:nvPr/>
          </p:nvSpPr>
          <p:spPr>
            <a:xfrm>
              <a:off x="1753461" y="1870087"/>
              <a:ext cx="2514600" cy="365760"/>
            </a:xfrm>
            <a:prstGeom prst="rightArrow">
              <a:avLst>
                <a:gd name="adj1" fmla="val 50000"/>
                <a:gd name="adj2" fmla="val 54545"/>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akage"/>
            <p:cNvSpPr/>
            <p:nvPr/>
          </p:nvSpPr>
          <p:spPr>
            <a:xfrm>
              <a:off x="4231046" y="1632546"/>
              <a:ext cx="696674" cy="1903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Leakage</a:t>
              </a:r>
              <a:endParaRPr lang="en-US" sz="1100" dirty="0">
                <a:solidFill>
                  <a:schemeClr val="accent6"/>
                </a:solidFill>
              </a:endParaRPr>
            </a:p>
          </p:txBody>
        </p:sp>
        <p:sp>
          <p:nvSpPr>
            <p:cNvPr id="206" name="open to enviro arrow"/>
            <p:cNvSpPr/>
            <p:nvPr/>
          </p:nvSpPr>
          <p:spPr>
            <a:xfrm rot="5400000">
              <a:off x="2216320" y="3622055"/>
              <a:ext cx="468205" cy="1393922"/>
            </a:xfrm>
            <a:prstGeom prst="bentArrow">
              <a:avLst>
                <a:gd name="adj1" fmla="val 7499"/>
                <a:gd name="adj2" fmla="val 19797"/>
                <a:gd name="adj3" fmla="val 31346"/>
                <a:gd name="adj4" fmla="val 70296"/>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Unsafely emptied"/>
            <p:cNvSpPr/>
            <p:nvPr/>
          </p:nvSpPr>
          <p:spPr>
            <a:xfrm>
              <a:off x="2430585" y="2614974"/>
              <a:ext cx="1211173" cy="1900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Unsafely emptied</a:t>
              </a:r>
              <a:endParaRPr lang="en-US" sz="1100" dirty="0">
                <a:solidFill>
                  <a:schemeClr val="accent6"/>
                </a:solidFill>
              </a:endParaRPr>
            </a:p>
          </p:txBody>
        </p:sp>
        <p:sp>
          <p:nvSpPr>
            <p:cNvPr id="190" name="Safely emptied"/>
            <p:cNvSpPr/>
            <p:nvPr/>
          </p:nvSpPr>
          <p:spPr>
            <a:xfrm>
              <a:off x="2492523" y="2308114"/>
              <a:ext cx="1087297" cy="2299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Safely emptied</a:t>
              </a:r>
              <a:endParaRPr lang="en-US" sz="1100" dirty="0">
                <a:solidFill>
                  <a:schemeClr val="accent6"/>
                </a:solidFill>
              </a:endParaRPr>
            </a:p>
          </p:txBody>
        </p:sp>
        <p:sp>
          <p:nvSpPr>
            <p:cNvPr id="207" name="overflow to enviro arrow"/>
            <p:cNvSpPr/>
            <p:nvPr/>
          </p:nvSpPr>
          <p:spPr>
            <a:xfrm rot="5400000">
              <a:off x="3237579" y="3011242"/>
              <a:ext cx="1584688" cy="1514432"/>
            </a:xfrm>
            <a:prstGeom prst="bentArrow">
              <a:avLst>
                <a:gd name="adj1" fmla="val 60734"/>
                <a:gd name="adj2" fmla="val 36765"/>
                <a:gd name="adj3" fmla="val 13653"/>
                <a:gd name="adj4" fmla="val 52183"/>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Left to overflow etc"/>
            <p:cNvSpPr/>
            <p:nvPr/>
          </p:nvSpPr>
          <p:spPr>
            <a:xfrm>
              <a:off x="2499353" y="2929425"/>
              <a:ext cx="1073637" cy="10260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100" dirty="0" smtClean="0">
                  <a:solidFill>
                    <a:schemeClr val="accent6"/>
                  </a:solidFill>
                </a:rPr>
                <a:t>Left to overflow</a:t>
              </a:r>
              <a:br>
                <a:rPr lang="en-US" sz="1100" dirty="0" smtClean="0">
                  <a:solidFill>
                    <a:schemeClr val="accent6"/>
                  </a:solidFill>
                </a:rPr>
              </a:br>
              <a:r>
                <a:rPr lang="en-US" sz="1100" dirty="0" smtClean="0">
                  <a:solidFill>
                    <a:schemeClr val="accent6"/>
                  </a:solidFill>
                </a:rPr>
                <a:t>or abandoned</a:t>
              </a:r>
              <a:endParaRPr lang="en-US" sz="1100" dirty="0">
                <a:solidFill>
                  <a:schemeClr val="accent6"/>
                </a:solidFill>
              </a:endParaRPr>
            </a:p>
          </p:txBody>
        </p:sp>
        <p:sp>
          <p:nvSpPr>
            <p:cNvPr id="217" name="TextBox 216"/>
            <p:cNvSpPr txBox="1"/>
            <p:nvPr/>
          </p:nvSpPr>
          <p:spPr>
            <a:xfrm>
              <a:off x="4009996" y="4091877"/>
              <a:ext cx="461330" cy="316669"/>
            </a:xfrm>
            <a:prstGeom prst="rect">
              <a:avLst/>
            </a:prstGeom>
            <a:noFill/>
          </p:spPr>
          <p:txBody>
            <a:bodyPr wrap="none" lIns="0" tIns="0" rIns="0" bIns="0" rtlCol="0" anchor="ctr">
              <a:noAutofit/>
            </a:bodyPr>
            <a:lstStyle/>
            <a:p>
              <a:pPr algn="ctr"/>
              <a:r>
                <a:rPr lang="en-US" sz="1600" b="1" dirty="0" smtClean="0">
                  <a:solidFill>
                    <a:schemeClr val="bg1"/>
                  </a:solidFill>
                  <a:latin typeface="Arial" pitchFamily="34" charset="0"/>
                  <a:cs typeface="Arial" pitchFamily="34" charset="0"/>
                </a:rPr>
                <a:t>69%</a:t>
              </a:r>
            </a:p>
          </p:txBody>
        </p:sp>
        <p:sp>
          <p:nvSpPr>
            <p:cNvPr id="219" name="TextBox 218"/>
            <p:cNvSpPr txBox="1"/>
            <p:nvPr/>
          </p:nvSpPr>
          <p:spPr>
            <a:xfrm>
              <a:off x="3061810" y="4091877"/>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1%</a:t>
              </a:r>
            </a:p>
          </p:txBody>
        </p:sp>
        <p:sp>
          <p:nvSpPr>
            <p:cNvPr id="214" name="Residential Enviro"/>
            <p:cNvSpPr/>
            <p:nvPr/>
          </p:nvSpPr>
          <p:spPr>
            <a:xfrm>
              <a:off x="2702851" y="4595429"/>
              <a:ext cx="201168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Residential environment</a:t>
              </a:r>
              <a:endParaRPr lang="en-US" sz="1200" b="1" dirty="0"/>
            </a:p>
          </p:txBody>
        </p:sp>
      </p:grpSp>
      <p:grpSp>
        <p:nvGrpSpPr>
          <p:cNvPr id="10" name="Containment"/>
          <p:cNvGrpSpPr/>
          <p:nvPr/>
        </p:nvGrpSpPr>
        <p:grpSpPr>
          <a:xfrm>
            <a:off x="427091" y="1158898"/>
            <a:ext cx="1325309" cy="3173163"/>
            <a:chOff x="427091" y="1158898"/>
            <a:chExt cx="1325309" cy="3173163"/>
          </a:xfrm>
        </p:grpSpPr>
        <p:sp>
          <p:nvSpPr>
            <p:cNvPr id="117" name="On-site"/>
            <p:cNvSpPr/>
            <p:nvPr/>
          </p:nvSpPr>
          <p:spPr>
            <a:xfrm>
              <a:off x="986060" y="2203254"/>
              <a:ext cx="766340" cy="1832769"/>
            </a:xfrm>
            <a:custGeom>
              <a:avLst/>
              <a:gdLst>
                <a:gd name="connsiteX0" fmla="*/ 0 w 914400"/>
                <a:gd name="connsiteY0" fmla="*/ 0 h 2167128"/>
                <a:gd name="connsiteX1" fmla="*/ 914400 w 914400"/>
                <a:gd name="connsiteY1" fmla="*/ 0 h 2167128"/>
                <a:gd name="connsiteX2" fmla="*/ 914400 w 914400"/>
                <a:gd name="connsiteY2" fmla="*/ 2167128 h 2167128"/>
                <a:gd name="connsiteX3" fmla="*/ 0 w 914400"/>
                <a:gd name="connsiteY3" fmla="*/ 2167128 h 2167128"/>
                <a:gd name="connsiteX4" fmla="*/ 0 w 914400"/>
                <a:gd name="connsiteY4" fmla="*/ 0 h 2167128"/>
                <a:gd name="connsiteX0" fmla="*/ 0 w 914400"/>
                <a:gd name="connsiteY0" fmla="*/ 17805 h 2184933"/>
                <a:gd name="connsiteX1" fmla="*/ 914400 w 914400"/>
                <a:gd name="connsiteY1" fmla="*/ 17805 h 2184933"/>
                <a:gd name="connsiteX2" fmla="*/ 914400 w 914400"/>
                <a:gd name="connsiteY2" fmla="*/ 2184933 h 2184933"/>
                <a:gd name="connsiteX3" fmla="*/ 0 w 914400"/>
                <a:gd name="connsiteY3" fmla="*/ 2184933 h 2184933"/>
                <a:gd name="connsiteX4" fmla="*/ 0 w 914400"/>
                <a:gd name="connsiteY4" fmla="*/ 17805 h 2184933"/>
                <a:gd name="connsiteX0" fmla="*/ 0 w 914400"/>
                <a:gd name="connsiteY0" fmla="*/ 10234 h 2177362"/>
                <a:gd name="connsiteX1" fmla="*/ 914400 w 914400"/>
                <a:gd name="connsiteY1" fmla="*/ 10234 h 2177362"/>
                <a:gd name="connsiteX2" fmla="*/ 914400 w 914400"/>
                <a:gd name="connsiteY2" fmla="*/ 2177362 h 2177362"/>
                <a:gd name="connsiteX3" fmla="*/ 0 w 914400"/>
                <a:gd name="connsiteY3" fmla="*/ 2177362 h 2177362"/>
                <a:gd name="connsiteX4" fmla="*/ 0 w 914400"/>
                <a:gd name="connsiteY4" fmla="*/ 10234 h 2177362"/>
                <a:gd name="connsiteX0" fmla="*/ 0 w 914400"/>
                <a:gd name="connsiteY0" fmla="*/ 10234 h 2177362"/>
                <a:gd name="connsiteX1" fmla="*/ 914400 w 914400"/>
                <a:gd name="connsiteY1" fmla="*/ 10234 h 2177362"/>
                <a:gd name="connsiteX2" fmla="*/ 914400 w 914400"/>
                <a:gd name="connsiteY2" fmla="*/ 2177362 h 2177362"/>
                <a:gd name="connsiteX3" fmla="*/ 0 w 914400"/>
                <a:gd name="connsiteY3" fmla="*/ 2177362 h 2177362"/>
                <a:gd name="connsiteX4" fmla="*/ 0 w 914400"/>
                <a:gd name="connsiteY4" fmla="*/ 10234 h 2177362"/>
                <a:gd name="connsiteX0" fmla="*/ 0 w 914400"/>
                <a:gd name="connsiteY0" fmla="*/ 10234 h 2186867"/>
                <a:gd name="connsiteX1" fmla="*/ 914400 w 914400"/>
                <a:gd name="connsiteY1" fmla="*/ 10234 h 2186867"/>
                <a:gd name="connsiteX2" fmla="*/ 914400 w 914400"/>
                <a:gd name="connsiteY2" fmla="*/ 2177362 h 2186867"/>
                <a:gd name="connsiteX3" fmla="*/ 0 w 914400"/>
                <a:gd name="connsiteY3" fmla="*/ 2177362 h 2186867"/>
                <a:gd name="connsiteX4" fmla="*/ 0 w 914400"/>
                <a:gd name="connsiteY4" fmla="*/ 10234 h 218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186867">
                  <a:moveTo>
                    <a:pt x="0" y="10234"/>
                  </a:moveTo>
                  <a:cubicBezTo>
                    <a:pt x="309514" y="64438"/>
                    <a:pt x="616670" y="-29829"/>
                    <a:pt x="914400" y="10234"/>
                  </a:cubicBezTo>
                  <a:lnTo>
                    <a:pt x="914400" y="2177362"/>
                  </a:lnTo>
                  <a:cubicBezTo>
                    <a:pt x="581319" y="2212712"/>
                    <a:pt x="304800" y="2134941"/>
                    <a:pt x="0" y="2177362"/>
                  </a:cubicBezTo>
                  <a:lnTo>
                    <a:pt x="0" y="10234"/>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b="1" dirty="0">
                  <a:solidFill>
                    <a:schemeClr val="bg1"/>
                  </a:solidFill>
                </a:rPr>
                <a:t>79%</a:t>
              </a:r>
            </a:p>
            <a:p>
              <a:pPr algn="ctr"/>
              <a:r>
                <a:rPr lang="en-US" sz="1200" b="1" dirty="0" smtClean="0">
                  <a:solidFill>
                    <a:schemeClr val="bg1"/>
                  </a:solidFill>
                </a:rPr>
                <a:t>On-site facility</a:t>
              </a:r>
              <a:endParaRPr lang="en-US" sz="1200" b="1" dirty="0">
                <a:solidFill>
                  <a:schemeClr val="bg1"/>
                </a:solidFill>
              </a:endParaRPr>
            </a:p>
          </p:txBody>
        </p:sp>
        <p:sp>
          <p:nvSpPr>
            <p:cNvPr id="118" name="WC"/>
            <p:cNvSpPr/>
            <p:nvPr/>
          </p:nvSpPr>
          <p:spPr>
            <a:xfrm>
              <a:off x="986060" y="1650684"/>
              <a:ext cx="766340" cy="533420"/>
            </a:xfrm>
            <a:custGeom>
              <a:avLst/>
              <a:gdLst>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914400 w 914400"/>
                <a:gd name="connsiteY5" fmla="*/ 548640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914400 w 914400"/>
                <a:gd name="connsiteY5" fmla="*/ 548640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768928 w 914400"/>
                <a:gd name="connsiteY5" fmla="*/ 534785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0 w 914400"/>
                <a:gd name="connsiteY5" fmla="*/ 548640 h 548640"/>
                <a:gd name="connsiteX6" fmla="*/ 0 w 914400"/>
                <a:gd name="connsiteY6" fmla="*/ 548640 h 548640"/>
                <a:gd name="connsiteX7" fmla="*/ 0 w 914400"/>
                <a:gd name="connsiteY7"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0 w 914400"/>
                <a:gd name="connsiteY5" fmla="*/ 548640 h 548640"/>
                <a:gd name="connsiteX6" fmla="*/ 0 w 914400"/>
                <a:gd name="connsiteY6" fmla="*/ 548640 h 548640"/>
                <a:gd name="connsiteX7" fmla="*/ 0 w 914400"/>
                <a:gd name="connsiteY7" fmla="*/ 0 h 548640"/>
                <a:gd name="connsiteX0" fmla="*/ 0 w 914400"/>
                <a:gd name="connsiteY0" fmla="*/ 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7" fmla="*/ 0 w 914400"/>
                <a:gd name="connsiteY7" fmla="*/ 0 h 558823"/>
                <a:gd name="connsiteX0" fmla="*/ 0 w 914400"/>
                <a:gd name="connsiteY0" fmla="*/ 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7" fmla="*/ 0 w 914400"/>
                <a:gd name="connsiteY7" fmla="*/ 0 h 558823"/>
                <a:gd name="connsiteX0" fmla="*/ 0 w 1059873"/>
                <a:gd name="connsiteY0" fmla="*/ 124691 h 558823"/>
                <a:gd name="connsiteX1" fmla="*/ 145473 w 1059873"/>
                <a:gd name="connsiteY1" fmla="*/ 0 h 558823"/>
                <a:gd name="connsiteX2" fmla="*/ 1059873 w 1059873"/>
                <a:gd name="connsiteY2" fmla="*/ 0 h 558823"/>
                <a:gd name="connsiteX3" fmla="*/ 1059873 w 1059873"/>
                <a:gd name="connsiteY3" fmla="*/ 0 h 558823"/>
                <a:gd name="connsiteX4" fmla="*/ 1059873 w 1059873"/>
                <a:gd name="connsiteY4" fmla="*/ 548640 h 558823"/>
                <a:gd name="connsiteX5" fmla="*/ 145473 w 1059873"/>
                <a:gd name="connsiteY5" fmla="*/ 548640 h 558823"/>
                <a:gd name="connsiteX6" fmla="*/ 145473 w 1059873"/>
                <a:gd name="connsiteY6" fmla="*/ 548640 h 558823"/>
                <a:gd name="connsiteX7" fmla="*/ 0 w 1059873"/>
                <a:gd name="connsiteY7" fmla="*/ 124691 h 558823"/>
                <a:gd name="connsiteX0" fmla="*/ 0 w 914400"/>
                <a:gd name="connsiteY0" fmla="*/ 54864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0" fmla="*/ 0 w 914400"/>
                <a:gd name="connsiteY0" fmla="*/ 565402 h 575585"/>
                <a:gd name="connsiteX1" fmla="*/ 0 w 914400"/>
                <a:gd name="connsiteY1" fmla="*/ 16762 h 575585"/>
                <a:gd name="connsiteX2" fmla="*/ 914400 w 914400"/>
                <a:gd name="connsiteY2" fmla="*/ 16762 h 575585"/>
                <a:gd name="connsiteX3" fmla="*/ 914400 w 914400"/>
                <a:gd name="connsiteY3" fmla="*/ 16762 h 575585"/>
                <a:gd name="connsiteX4" fmla="*/ 914400 w 914400"/>
                <a:gd name="connsiteY4" fmla="*/ 565402 h 575585"/>
                <a:gd name="connsiteX5" fmla="*/ 0 w 914400"/>
                <a:gd name="connsiteY5" fmla="*/ 565402 h 575585"/>
                <a:gd name="connsiteX6" fmla="*/ 0 w 914400"/>
                <a:gd name="connsiteY6" fmla="*/ 565402 h 575585"/>
                <a:gd name="connsiteX0" fmla="*/ 0 w 914400"/>
                <a:gd name="connsiteY0" fmla="*/ 565402 h 589626"/>
                <a:gd name="connsiteX1" fmla="*/ 0 w 914400"/>
                <a:gd name="connsiteY1" fmla="*/ 16762 h 589626"/>
                <a:gd name="connsiteX2" fmla="*/ 914400 w 914400"/>
                <a:gd name="connsiteY2" fmla="*/ 16762 h 589626"/>
                <a:gd name="connsiteX3" fmla="*/ 914400 w 914400"/>
                <a:gd name="connsiteY3" fmla="*/ 16762 h 589626"/>
                <a:gd name="connsiteX4" fmla="*/ 914400 w 914400"/>
                <a:gd name="connsiteY4" fmla="*/ 565402 h 589626"/>
                <a:gd name="connsiteX5" fmla="*/ 0 w 914400"/>
                <a:gd name="connsiteY5" fmla="*/ 565402 h 589626"/>
                <a:gd name="connsiteX6" fmla="*/ 0 w 914400"/>
                <a:gd name="connsiteY6" fmla="*/ 565402 h 589626"/>
                <a:gd name="connsiteX0" fmla="*/ 0 w 914400"/>
                <a:gd name="connsiteY0" fmla="*/ 548640 h 572864"/>
                <a:gd name="connsiteX1" fmla="*/ 0 w 914400"/>
                <a:gd name="connsiteY1" fmla="*/ 0 h 572864"/>
                <a:gd name="connsiteX2" fmla="*/ 914400 w 914400"/>
                <a:gd name="connsiteY2" fmla="*/ 0 h 572864"/>
                <a:gd name="connsiteX3" fmla="*/ 914400 w 914400"/>
                <a:gd name="connsiteY3" fmla="*/ 0 h 572864"/>
                <a:gd name="connsiteX4" fmla="*/ 914400 w 914400"/>
                <a:gd name="connsiteY4" fmla="*/ 548640 h 572864"/>
                <a:gd name="connsiteX5" fmla="*/ 0 w 914400"/>
                <a:gd name="connsiteY5" fmla="*/ 548640 h 572864"/>
                <a:gd name="connsiteX6" fmla="*/ 0 w 914400"/>
                <a:gd name="connsiteY6" fmla="*/ 548640 h 57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72864">
                  <a:moveTo>
                    <a:pt x="0" y="548640"/>
                  </a:moveTo>
                  <a:lnTo>
                    <a:pt x="0" y="0"/>
                  </a:lnTo>
                  <a:cubicBezTo>
                    <a:pt x="235528" y="96982"/>
                    <a:pt x="609600" y="48491"/>
                    <a:pt x="914400" y="0"/>
                  </a:cubicBezTo>
                  <a:lnTo>
                    <a:pt x="914400" y="0"/>
                  </a:lnTo>
                  <a:lnTo>
                    <a:pt x="914400" y="548640"/>
                  </a:lnTo>
                  <a:cubicBezTo>
                    <a:pt x="626097" y="503863"/>
                    <a:pt x="314227" y="620983"/>
                    <a:pt x="0" y="548640"/>
                  </a:cubicBezTo>
                  <a:lnTo>
                    <a:pt x="0" y="548640"/>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11480" rtlCol="0" anchor="ctr" anchorCtr="1"/>
            <a:lstStyle/>
            <a:p>
              <a:pPr algn="ctr"/>
              <a:r>
                <a:rPr lang="en-US" sz="2400" b="1" dirty="0" smtClean="0">
                  <a:solidFill>
                    <a:schemeClr val="tx1"/>
                  </a:solidFill>
                </a:rPr>
                <a:t>20%</a:t>
              </a:r>
              <a:endParaRPr lang="en-US" sz="2400" dirty="0" smtClean="0">
                <a:solidFill>
                  <a:schemeClr val="tx1"/>
                </a:solidFill>
              </a:endParaRPr>
            </a:p>
            <a:p>
              <a:pPr algn="ctr"/>
              <a:r>
                <a:rPr lang="en-US" sz="1200" b="1" dirty="0" smtClean="0">
                  <a:solidFill>
                    <a:schemeClr val="bg1"/>
                  </a:solidFill>
                </a:rPr>
                <a:t>WC to sewer</a:t>
              </a:r>
              <a:endParaRPr lang="en-US" sz="1200" b="1" dirty="0">
                <a:solidFill>
                  <a:schemeClr val="bg1"/>
                </a:solidFill>
              </a:endParaRPr>
            </a:p>
          </p:txBody>
        </p:sp>
        <p:sp>
          <p:nvSpPr>
            <p:cNvPr id="188" name="Open"/>
            <p:cNvSpPr/>
            <p:nvPr/>
          </p:nvSpPr>
          <p:spPr>
            <a:xfrm>
              <a:off x="986060" y="4061944"/>
              <a:ext cx="766340" cy="61307"/>
            </a:xfrm>
            <a:custGeom>
              <a:avLst/>
              <a:gdLst>
                <a:gd name="connsiteX0" fmla="*/ 0 w 914400"/>
                <a:gd name="connsiteY0" fmla="*/ 0 h 27432"/>
                <a:gd name="connsiteX1" fmla="*/ 914400 w 914400"/>
                <a:gd name="connsiteY1" fmla="*/ 0 h 27432"/>
                <a:gd name="connsiteX2" fmla="*/ 914400 w 914400"/>
                <a:gd name="connsiteY2" fmla="*/ 27432 h 27432"/>
                <a:gd name="connsiteX3" fmla="*/ 0 w 914400"/>
                <a:gd name="connsiteY3" fmla="*/ 27432 h 27432"/>
                <a:gd name="connsiteX4" fmla="*/ 0 w 914400"/>
                <a:gd name="connsiteY4" fmla="*/ 0 h 27432"/>
                <a:gd name="connsiteX0" fmla="*/ 0 w 914400"/>
                <a:gd name="connsiteY0" fmla="*/ 14663 h 42095"/>
                <a:gd name="connsiteX1" fmla="*/ 914400 w 914400"/>
                <a:gd name="connsiteY1" fmla="*/ 14663 h 42095"/>
                <a:gd name="connsiteX2" fmla="*/ 914400 w 914400"/>
                <a:gd name="connsiteY2" fmla="*/ 42095 h 42095"/>
                <a:gd name="connsiteX3" fmla="*/ 0 w 914400"/>
                <a:gd name="connsiteY3" fmla="*/ 42095 h 42095"/>
                <a:gd name="connsiteX4" fmla="*/ 0 w 914400"/>
                <a:gd name="connsiteY4" fmla="*/ 14663 h 42095"/>
                <a:gd name="connsiteX0" fmla="*/ 0 w 914400"/>
                <a:gd name="connsiteY0" fmla="*/ 10048 h 37480"/>
                <a:gd name="connsiteX1" fmla="*/ 914400 w 914400"/>
                <a:gd name="connsiteY1" fmla="*/ 10048 h 37480"/>
                <a:gd name="connsiteX2" fmla="*/ 914400 w 914400"/>
                <a:gd name="connsiteY2" fmla="*/ 37480 h 37480"/>
                <a:gd name="connsiteX3" fmla="*/ 0 w 914400"/>
                <a:gd name="connsiteY3" fmla="*/ 37480 h 37480"/>
                <a:gd name="connsiteX4" fmla="*/ 0 w 914400"/>
                <a:gd name="connsiteY4" fmla="*/ 10048 h 37480"/>
                <a:gd name="connsiteX0" fmla="*/ 0 w 914400"/>
                <a:gd name="connsiteY0" fmla="*/ 10048 h 51096"/>
                <a:gd name="connsiteX1" fmla="*/ 914400 w 914400"/>
                <a:gd name="connsiteY1" fmla="*/ 10048 h 51096"/>
                <a:gd name="connsiteX2" fmla="*/ 914400 w 914400"/>
                <a:gd name="connsiteY2" fmla="*/ 37480 h 51096"/>
                <a:gd name="connsiteX3" fmla="*/ 0 w 914400"/>
                <a:gd name="connsiteY3" fmla="*/ 37480 h 51096"/>
                <a:gd name="connsiteX4" fmla="*/ 0 w 914400"/>
                <a:gd name="connsiteY4" fmla="*/ 10048 h 51096"/>
                <a:gd name="connsiteX0" fmla="*/ 0 w 914400"/>
                <a:gd name="connsiteY0" fmla="*/ 10048 h 46324"/>
                <a:gd name="connsiteX1" fmla="*/ 914400 w 914400"/>
                <a:gd name="connsiteY1" fmla="*/ 10048 h 46324"/>
                <a:gd name="connsiteX2" fmla="*/ 914400 w 914400"/>
                <a:gd name="connsiteY2" fmla="*/ 37480 h 46324"/>
                <a:gd name="connsiteX3" fmla="*/ 0 w 914400"/>
                <a:gd name="connsiteY3" fmla="*/ 37480 h 46324"/>
                <a:gd name="connsiteX4" fmla="*/ 0 w 914400"/>
                <a:gd name="connsiteY4" fmla="*/ 10048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6324">
                  <a:moveTo>
                    <a:pt x="0" y="10048"/>
                  </a:moveTo>
                  <a:cubicBezTo>
                    <a:pt x="278876" y="-22945"/>
                    <a:pt x="609600" y="38328"/>
                    <a:pt x="914400" y="10048"/>
                  </a:cubicBezTo>
                  <a:lnTo>
                    <a:pt x="914400" y="37480"/>
                  </a:lnTo>
                  <a:cubicBezTo>
                    <a:pt x="609600" y="68117"/>
                    <a:pt x="297730" y="6843"/>
                    <a:pt x="0" y="37480"/>
                  </a:cubicBezTo>
                  <a:lnTo>
                    <a:pt x="0" y="10048"/>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91440" rIns="45720" bIns="91440" rtlCol="0" anchor="t" anchorCtr="0"/>
            <a:lstStyle/>
            <a:p>
              <a:pPr algn="ctr"/>
              <a:r>
                <a:rPr lang="en-US" sz="2400" b="1" dirty="0" smtClean="0">
                  <a:solidFill>
                    <a:schemeClr val="tx1"/>
                  </a:solidFill>
                </a:rPr>
                <a:t>1%</a:t>
              </a:r>
              <a:endParaRPr lang="en-US" sz="2400" dirty="0">
                <a:solidFill>
                  <a:schemeClr val="tx1"/>
                </a:solidFill>
              </a:endParaRPr>
            </a:p>
            <a:p>
              <a:pPr algn="ctr"/>
              <a:r>
                <a:rPr lang="en-US" sz="1200" b="1" dirty="0" smtClean="0">
                  <a:solidFill>
                    <a:schemeClr val="tx1"/>
                  </a:solidFill>
                </a:rPr>
                <a:t>Open defecation</a:t>
              </a:r>
              <a:endParaRPr lang="en-US" sz="1200" b="1" dirty="0">
                <a:solidFill>
                  <a:schemeClr val="tx1"/>
                </a:solidFill>
              </a:endParaRPr>
            </a:p>
          </p:txBody>
        </p:sp>
        <p:grpSp>
          <p:nvGrpSpPr>
            <p:cNvPr id="98" name="Toilet user 2"/>
            <p:cNvGrpSpPr>
              <a:grpSpLocks noChangeAspect="1"/>
            </p:cNvGrpSpPr>
            <p:nvPr/>
          </p:nvGrpSpPr>
          <p:grpSpPr>
            <a:xfrm>
              <a:off x="427091" y="2601630"/>
              <a:ext cx="570199" cy="974545"/>
              <a:chOff x="582928" y="1572419"/>
              <a:chExt cx="1353316" cy="2312988"/>
            </a:xfrm>
            <a:solidFill>
              <a:schemeClr val="tx1"/>
            </a:solidFill>
          </p:grpSpPr>
          <p:sp>
            <p:nvSpPr>
              <p:cNvPr id="99" name="Freeform 20"/>
              <p:cNvSpPr>
                <a:spLocks noEditPoints="1"/>
              </p:cNvSpPr>
              <p:nvPr/>
            </p:nvSpPr>
            <p:spPr bwMode="auto">
              <a:xfrm>
                <a:off x="1028194" y="3356769"/>
                <a:ext cx="908050" cy="528638"/>
              </a:xfrm>
              <a:custGeom>
                <a:avLst/>
                <a:gdLst>
                  <a:gd name="T0" fmla="*/ 0 w 953"/>
                  <a:gd name="T1" fmla="*/ 155 h 552"/>
                  <a:gd name="T2" fmla="*/ 0 w 953"/>
                  <a:gd name="T3" fmla="*/ 155 h 552"/>
                  <a:gd name="T4" fmla="*/ 0 w 953"/>
                  <a:gd name="T5" fmla="*/ 169 h 552"/>
                  <a:gd name="T6" fmla="*/ 3 w 953"/>
                  <a:gd name="T7" fmla="*/ 173 h 552"/>
                  <a:gd name="T8" fmla="*/ 71 w 953"/>
                  <a:gd name="T9" fmla="*/ 173 h 552"/>
                  <a:gd name="T10" fmla="*/ 74 w 953"/>
                  <a:gd name="T11" fmla="*/ 169 h 552"/>
                  <a:gd name="T12" fmla="*/ 74 w 953"/>
                  <a:gd name="T13" fmla="*/ 155 h 552"/>
                  <a:gd name="T14" fmla="*/ 70 w 953"/>
                  <a:gd name="T15" fmla="*/ 151 h 552"/>
                  <a:gd name="T16" fmla="*/ 66 w 953"/>
                  <a:gd name="T17" fmla="*/ 151 h 552"/>
                  <a:gd name="T18" fmla="*/ 66 w 953"/>
                  <a:gd name="T19" fmla="*/ 0 h 552"/>
                  <a:gd name="T20" fmla="*/ 8 w 953"/>
                  <a:gd name="T21" fmla="*/ 0 h 552"/>
                  <a:gd name="T22" fmla="*/ 8 w 953"/>
                  <a:gd name="T23" fmla="*/ 151 h 552"/>
                  <a:gd name="T24" fmla="*/ 3 w 953"/>
                  <a:gd name="T25" fmla="*/ 151 h 552"/>
                  <a:gd name="T26" fmla="*/ 0 w 953"/>
                  <a:gd name="T27" fmla="*/ 155 h 552"/>
                  <a:gd name="T28" fmla="*/ 0 w 953"/>
                  <a:gd name="T29" fmla="*/ 188 h 552"/>
                  <a:gd name="T30" fmla="*/ 0 w 953"/>
                  <a:gd name="T31" fmla="*/ 188 h 552"/>
                  <a:gd name="T32" fmla="*/ 0 w 953"/>
                  <a:gd name="T33" fmla="*/ 202 h 552"/>
                  <a:gd name="T34" fmla="*/ 3 w 953"/>
                  <a:gd name="T35" fmla="*/ 206 h 552"/>
                  <a:gd name="T36" fmla="*/ 8 w 953"/>
                  <a:gd name="T37" fmla="*/ 206 h 552"/>
                  <a:gd name="T38" fmla="*/ 8 w 953"/>
                  <a:gd name="T39" fmla="*/ 277 h 552"/>
                  <a:gd name="T40" fmla="*/ 104 w 953"/>
                  <a:gd name="T41" fmla="*/ 372 h 552"/>
                  <a:gd name="T42" fmla="*/ 199 w 953"/>
                  <a:gd name="T43" fmla="*/ 277 h 552"/>
                  <a:gd name="T44" fmla="*/ 199 w 953"/>
                  <a:gd name="T45" fmla="*/ 273 h 552"/>
                  <a:gd name="T46" fmla="*/ 199 w 953"/>
                  <a:gd name="T47" fmla="*/ 216 h 552"/>
                  <a:gd name="T48" fmla="*/ 239 w 953"/>
                  <a:gd name="T49" fmla="*/ 177 h 552"/>
                  <a:gd name="T50" fmla="*/ 322 w 953"/>
                  <a:gd name="T51" fmla="*/ 198 h 552"/>
                  <a:gd name="T52" fmla="*/ 949 w 953"/>
                  <a:gd name="T53" fmla="*/ 552 h 552"/>
                  <a:gd name="T54" fmla="*/ 953 w 953"/>
                  <a:gd name="T55" fmla="*/ 485 h 552"/>
                  <a:gd name="T56" fmla="*/ 352 w 953"/>
                  <a:gd name="T57" fmla="*/ 151 h 552"/>
                  <a:gd name="T58" fmla="*/ 237 w 953"/>
                  <a:gd name="T59" fmla="*/ 121 h 552"/>
                  <a:gd name="T60" fmla="*/ 141 w 953"/>
                  <a:gd name="T61" fmla="*/ 216 h 552"/>
                  <a:gd name="T62" fmla="*/ 141 w 953"/>
                  <a:gd name="T63" fmla="*/ 274 h 552"/>
                  <a:gd name="T64" fmla="*/ 141 w 953"/>
                  <a:gd name="T65" fmla="*/ 277 h 552"/>
                  <a:gd name="T66" fmla="*/ 104 w 953"/>
                  <a:gd name="T67" fmla="*/ 315 h 552"/>
                  <a:gd name="T68" fmla="*/ 66 w 953"/>
                  <a:gd name="T69" fmla="*/ 277 h 552"/>
                  <a:gd name="T70" fmla="*/ 66 w 953"/>
                  <a:gd name="T71" fmla="*/ 206 h 552"/>
                  <a:gd name="T72" fmla="*/ 70 w 953"/>
                  <a:gd name="T73" fmla="*/ 206 h 552"/>
                  <a:gd name="T74" fmla="*/ 74 w 953"/>
                  <a:gd name="T75" fmla="*/ 202 h 552"/>
                  <a:gd name="T76" fmla="*/ 74 w 953"/>
                  <a:gd name="T77" fmla="*/ 188 h 552"/>
                  <a:gd name="T78" fmla="*/ 71 w 953"/>
                  <a:gd name="T79" fmla="*/ 184 h 552"/>
                  <a:gd name="T80" fmla="*/ 3 w 953"/>
                  <a:gd name="T81" fmla="*/ 184 h 552"/>
                  <a:gd name="T82" fmla="*/ 0 w 953"/>
                  <a:gd name="T83"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552">
                    <a:moveTo>
                      <a:pt x="0" y="155"/>
                    </a:moveTo>
                    <a:lnTo>
                      <a:pt x="0" y="155"/>
                    </a:lnTo>
                    <a:lnTo>
                      <a:pt x="0" y="169"/>
                    </a:lnTo>
                    <a:cubicBezTo>
                      <a:pt x="0" y="171"/>
                      <a:pt x="1" y="173"/>
                      <a:pt x="3" y="173"/>
                    </a:cubicBezTo>
                    <a:lnTo>
                      <a:pt x="71" y="173"/>
                    </a:lnTo>
                    <a:cubicBezTo>
                      <a:pt x="73" y="173"/>
                      <a:pt x="74" y="171"/>
                      <a:pt x="74" y="169"/>
                    </a:cubicBezTo>
                    <a:lnTo>
                      <a:pt x="74" y="155"/>
                    </a:lnTo>
                    <a:cubicBezTo>
                      <a:pt x="74" y="153"/>
                      <a:pt x="72" y="151"/>
                      <a:pt x="70" y="151"/>
                    </a:cubicBezTo>
                    <a:lnTo>
                      <a:pt x="66" y="151"/>
                    </a:lnTo>
                    <a:lnTo>
                      <a:pt x="66" y="0"/>
                    </a:lnTo>
                    <a:lnTo>
                      <a:pt x="8" y="0"/>
                    </a:lnTo>
                    <a:lnTo>
                      <a:pt x="8" y="151"/>
                    </a:lnTo>
                    <a:lnTo>
                      <a:pt x="3" y="151"/>
                    </a:lnTo>
                    <a:cubicBezTo>
                      <a:pt x="1" y="151"/>
                      <a:pt x="0" y="153"/>
                      <a:pt x="0" y="155"/>
                    </a:cubicBezTo>
                    <a:close/>
                    <a:moveTo>
                      <a:pt x="0" y="188"/>
                    </a:moveTo>
                    <a:lnTo>
                      <a:pt x="0" y="188"/>
                    </a:lnTo>
                    <a:lnTo>
                      <a:pt x="0" y="202"/>
                    </a:lnTo>
                    <a:cubicBezTo>
                      <a:pt x="0" y="204"/>
                      <a:pt x="1" y="206"/>
                      <a:pt x="3" y="206"/>
                    </a:cubicBezTo>
                    <a:lnTo>
                      <a:pt x="8" y="206"/>
                    </a:lnTo>
                    <a:lnTo>
                      <a:pt x="8" y="277"/>
                    </a:lnTo>
                    <a:cubicBezTo>
                      <a:pt x="8" y="329"/>
                      <a:pt x="51" y="372"/>
                      <a:pt x="104" y="372"/>
                    </a:cubicBezTo>
                    <a:cubicBezTo>
                      <a:pt x="156" y="372"/>
                      <a:pt x="199" y="329"/>
                      <a:pt x="199" y="277"/>
                    </a:cubicBezTo>
                    <a:cubicBezTo>
                      <a:pt x="199" y="277"/>
                      <a:pt x="199" y="301"/>
                      <a:pt x="199" y="273"/>
                    </a:cubicBezTo>
                    <a:cubicBezTo>
                      <a:pt x="199" y="245"/>
                      <a:pt x="199" y="216"/>
                      <a:pt x="199" y="216"/>
                    </a:cubicBezTo>
                    <a:cubicBezTo>
                      <a:pt x="199" y="195"/>
                      <a:pt x="218" y="181"/>
                      <a:pt x="239" y="177"/>
                    </a:cubicBezTo>
                    <a:cubicBezTo>
                      <a:pt x="268" y="171"/>
                      <a:pt x="288" y="177"/>
                      <a:pt x="322" y="198"/>
                    </a:cubicBezTo>
                    <a:cubicBezTo>
                      <a:pt x="322" y="198"/>
                      <a:pt x="921" y="535"/>
                      <a:pt x="949" y="552"/>
                    </a:cubicBezTo>
                    <a:cubicBezTo>
                      <a:pt x="949" y="552"/>
                      <a:pt x="951" y="482"/>
                      <a:pt x="953" y="485"/>
                    </a:cubicBezTo>
                    <a:cubicBezTo>
                      <a:pt x="669" y="326"/>
                      <a:pt x="376" y="163"/>
                      <a:pt x="352" y="151"/>
                    </a:cubicBezTo>
                    <a:cubicBezTo>
                      <a:pt x="310" y="130"/>
                      <a:pt x="294" y="116"/>
                      <a:pt x="237" y="121"/>
                    </a:cubicBezTo>
                    <a:cubicBezTo>
                      <a:pt x="184" y="125"/>
                      <a:pt x="141" y="163"/>
                      <a:pt x="141" y="216"/>
                    </a:cubicBezTo>
                    <a:cubicBezTo>
                      <a:pt x="141" y="216"/>
                      <a:pt x="141" y="245"/>
                      <a:pt x="141" y="274"/>
                    </a:cubicBezTo>
                    <a:lnTo>
                      <a:pt x="141" y="277"/>
                    </a:lnTo>
                    <a:cubicBezTo>
                      <a:pt x="141" y="298"/>
                      <a:pt x="124" y="315"/>
                      <a:pt x="104" y="315"/>
                    </a:cubicBezTo>
                    <a:cubicBezTo>
                      <a:pt x="83" y="315"/>
                      <a:pt x="66" y="298"/>
                      <a:pt x="66" y="277"/>
                    </a:cubicBezTo>
                    <a:lnTo>
                      <a:pt x="66" y="206"/>
                    </a:lnTo>
                    <a:lnTo>
                      <a:pt x="70" y="206"/>
                    </a:lnTo>
                    <a:cubicBezTo>
                      <a:pt x="72" y="206"/>
                      <a:pt x="74" y="204"/>
                      <a:pt x="74" y="202"/>
                    </a:cubicBezTo>
                    <a:lnTo>
                      <a:pt x="74" y="188"/>
                    </a:lnTo>
                    <a:cubicBezTo>
                      <a:pt x="74" y="186"/>
                      <a:pt x="73" y="184"/>
                      <a:pt x="71" y="184"/>
                    </a:cubicBezTo>
                    <a:lnTo>
                      <a:pt x="3" y="184"/>
                    </a:lnTo>
                    <a:cubicBezTo>
                      <a:pt x="1" y="184"/>
                      <a:pt x="0" y="186"/>
                      <a:pt x="0" y="1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4"/>
              <p:cNvSpPr>
                <a:spLocks noEditPoints="1"/>
              </p:cNvSpPr>
              <p:nvPr/>
            </p:nvSpPr>
            <p:spPr bwMode="auto">
              <a:xfrm>
                <a:off x="1014728" y="2463007"/>
                <a:ext cx="447675" cy="774700"/>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5"/>
              <p:cNvSpPr>
                <a:spLocks noEditPoints="1"/>
              </p:cNvSpPr>
              <p:nvPr/>
            </p:nvSpPr>
            <p:spPr bwMode="auto">
              <a:xfrm>
                <a:off x="582928" y="1572419"/>
                <a:ext cx="1201738" cy="1789113"/>
              </a:xfrm>
              <a:custGeom>
                <a:avLst/>
                <a:gdLst>
                  <a:gd name="T0" fmla="*/ 1243 w 1260"/>
                  <a:gd name="T1" fmla="*/ 464 h 1870"/>
                  <a:gd name="T2" fmla="*/ 1243 w 1260"/>
                  <a:gd name="T3" fmla="*/ 464 h 1870"/>
                  <a:gd name="T4" fmla="*/ 396 w 1260"/>
                  <a:gd name="T5" fmla="*/ 263 h 1870"/>
                  <a:gd name="T6" fmla="*/ 396 w 1260"/>
                  <a:gd name="T7" fmla="*/ 0 h 1870"/>
                  <a:gd name="T8" fmla="*/ 270 w 1260"/>
                  <a:gd name="T9" fmla="*/ 0 h 1870"/>
                  <a:gd name="T10" fmla="*/ 270 w 1260"/>
                  <a:gd name="T11" fmla="*/ 234 h 1870"/>
                  <a:gd name="T12" fmla="*/ 26 w 1260"/>
                  <a:gd name="T13" fmla="*/ 176 h 1870"/>
                  <a:gd name="T14" fmla="*/ 2 w 1260"/>
                  <a:gd name="T15" fmla="*/ 191 h 1870"/>
                  <a:gd name="T16" fmla="*/ 17 w 1260"/>
                  <a:gd name="T17" fmla="*/ 215 h 1870"/>
                  <a:gd name="T18" fmla="*/ 144 w 1260"/>
                  <a:gd name="T19" fmla="*/ 245 h 1870"/>
                  <a:gd name="T20" fmla="*/ 144 w 1260"/>
                  <a:gd name="T21" fmla="*/ 1870 h 1870"/>
                  <a:gd name="T22" fmla="*/ 184 w 1260"/>
                  <a:gd name="T23" fmla="*/ 1870 h 1870"/>
                  <a:gd name="T24" fmla="*/ 184 w 1260"/>
                  <a:gd name="T25" fmla="*/ 254 h 1870"/>
                  <a:gd name="T26" fmla="*/ 1051 w 1260"/>
                  <a:gd name="T27" fmla="*/ 459 h 1870"/>
                  <a:gd name="T28" fmla="*/ 1051 w 1260"/>
                  <a:gd name="T29" fmla="*/ 1870 h 1870"/>
                  <a:gd name="T30" fmla="*/ 1091 w 1260"/>
                  <a:gd name="T31" fmla="*/ 1870 h 1870"/>
                  <a:gd name="T32" fmla="*/ 1091 w 1260"/>
                  <a:gd name="T33" fmla="*/ 469 h 1870"/>
                  <a:gd name="T34" fmla="*/ 1233 w 1260"/>
                  <a:gd name="T35" fmla="*/ 503 h 1870"/>
                  <a:gd name="T36" fmla="*/ 1238 w 1260"/>
                  <a:gd name="T37" fmla="*/ 503 h 1870"/>
                  <a:gd name="T38" fmla="*/ 1257 w 1260"/>
                  <a:gd name="T39" fmla="*/ 488 h 1870"/>
                  <a:gd name="T40" fmla="*/ 1243 w 1260"/>
                  <a:gd name="T41" fmla="*/ 464 h 1870"/>
                  <a:gd name="T42" fmla="*/ 310 w 1260"/>
                  <a:gd name="T43" fmla="*/ 43 h 1870"/>
                  <a:gd name="T44" fmla="*/ 310 w 1260"/>
                  <a:gd name="T45" fmla="*/ 43 h 1870"/>
                  <a:gd name="T46" fmla="*/ 356 w 1260"/>
                  <a:gd name="T47" fmla="*/ 43 h 1870"/>
                  <a:gd name="T48" fmla="*/ 356 w 1260"/>
                  <a:gd name="T49" fmla="*/ 254 h 1870"/>
                  <a:gd name="T50" fmla="*/ 310 w 1260"/>
                  <a:gd name="T51" fmla="*/ 241 h 1870"/>
                  <a:gd name="T52" fmla="*/ 310 w 1260"/>
                  <a:gd name="T53" fmla="*/ 43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0" h="1870">
                    <a:moveTo>
                      <a:pt x="1243" y="464"/>
                    </a:moveTo>
                    <a:lnTo>
                      <a:pt x="1243" y="464"/>
                    </a:lnTo>
                    <a:lnTo>
                      <a:pt x="396" y="263"/>
                    </a:lnTo>
                    <a:lnTo>
                      <a:pt x="396" y="0"/>
                    </a:lnTo>
                    <a:lnTo>
                      <a:pt x="270" y="0"/>
                    </a:lnTo>
                    <a:lnTo>
                      <a:pt x="270" y="234"/>
                    </a:lnTo>
                    <a:lnTo>
                      <a:pt x="26" y="176"/>
                    </a:lnTo>
                    <a:cubicBezTo>
                      <a:pt x="16" y="173"/>
                      <a:pt x="5" y="180"/>
                      <a:pt x="2" y="191"/>
                    </a:cubicBezTo>
                    <a:cubicBezTo>
                      <a:pt x="0" y="201"/>
                      <a:pt x="6" y="212"/>
                      <a:pt x="17" y="215"/>
                    </a:cubicBezTo>
                    <a:lnTo>
                      <a:pt x="144" y="245"/>
                    </a:lnTo>
                    <a:lnTo>
                      <a:pt x="144" y="1870"/>
                    </a:lnTo>
                    <a:lnTo>
                      <a:pt x="184" y="1870"/>
                    </a:lnTo>
                    <a:lnTo>
                      <a:pt x="184" y="254"/>
                    </a:lnTo>
                    <a:lnTo>
                      <a:pt x="1051" y="459"/>
                    </a:lnTo>
                    <a:lnTo>
                      <a:pt x="1051" y="1870"/>
                    </a:lnTo>
                    <a:lnTo>
                      <a:pt x="1091" y="1870"/>
                    </a:lnTo>
                    <a:lnTo>
                      <a:pt x="1091" y="469"/>
                    </a:lnTo>
                    <a:lnTo>
                      <a:pt x="1233" y="503"/>
                    </a:lnTo>
                    <a:cubicBezTo>
                      <a:pt x="1235" y="503"/>
                      <a:pt x="1236" y="503"/>
                      <a:pt x="1238" y="503"/>
                    </a:cubicBezTo>
                    <a:cubicBezTo>
                      <a:pt x="1247" y="503"/>
                      <a:pt x="1255" y="497"/>
                      <a:pt x="1257" y="488"/>
                    </a:cubicBezTo>
                    <a:cubicBezTo>
                      <a:pt x="1260" y="477"/>
                      <a:pt x="1253" y="466"/>
                      <a:pt x="1243" y="464"/>
                    </a:cubicBezTo>
                    <a:close/>
                    <a:moveTo>
                      <a:pt x="310" y="43"/>
                    </a:moveTo>
                    <a:lnTo>
                      <a:pt x="310" y="43"/>
                    </a:lnTo>
                    <a:lnTo>
                      <a:pt x="356" y="43"/>
                    </a:lnTo>
                    <a:lnTo>
                      <a:pt x="356" y="254"/>
                    </a:lnTo>
                    <a:lnTo>
                      <a:pt x="310" y="241"/>
                    </a:lnTo>
                    <a:lnTo>
                      <a:pt x="310"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9"/>
              <p:cNvSpPr>
                <a:spLocks/>
              </p:cNvSpPr>
              <p:nvPr/>
            </p:nvSpPr>
            <p:spPr bwMode="auto">
              <a:xfrm>
                <a:off x="875028" y="3232944"/>
                <a:ext cx="484188" cy="104775"/>
              </a:xfrm>
              <a:custGeom>
                <a:avLst/>
                <a:gdLst>
                  <a:gd name="T0" fmla="*/ 263 w 508"/>
                  <a:gd name="T1" fmla="*/ 0 h 109"/>
                  <a:gd name="T2" fmla="*/ 263 w 508"/>
                  <a:gd name="T3" fmla="*/ 0 h 109"/>
                  <a:gd name="T4" fmla="*/ 188 w 508"/>
                  <a:gd name="T5" fmla="*/ 35 h 109"/>
                  <a:gd name="T6" fmla="*/ 114 w 508"/>
                  <a:gd name="T7" fmla="*/ 0 h 109"/>
                  <a:gd name="T8" fmla="*/ 0 w 508"/>
                  <a:gd name="T9" fmla="*/ 0 h 109"/>
                  <a:gd name="T10" fmla="*/ 0 w 508"/>
                  <a:gd name="T11" fmla="*/ 109 h 109"/>
                  <a:gd name="T12" fmla="*/ 508 w 508"/>
                  <a:gd name="T13" fmla="*/ 109 h 109"/>
                  <a:gd name="T14" fmla="*/ 508 w 508"/>
                  <a:gd name="T15" fmla="*/ 0 h 109"/>
                  <a:gd name="T16" fmla="*/ 263 w 508"/>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09">
                    <a:moveTo>
                      <a:pt x="263" y="0"/>
                    </a:moveTo>
                    <a:lnTo>
                      <a:pt x="263" y="0"/>
                    </a:lnTo>
                    <a:cubicBezTo>
                      <a:pt x="262" y="20"/>
                      <a:pt x="229" y="35"/>
                      <a:pt x="188" y="35"/>
                    </a:cubicBezTo>
                    <a:cubicBezTo>
                      <a:pt x="148" y="35"/>
                      <a:pt x="114" y="20"/>
                      <a:pt x="114" y="0"/>
                    </a:cubicBezTo>
                    <a:lnTo>
                      <a:pt x="0" y="0"/>
                    </a:lnTo>
                    <a:lnTo>
                      <a:pt x="0" y="109"/>
                    </a:lnTo>
                    <a:lnTo>
                      <a:pt x="508" y="109"/>
                    </a:lnTo>
                    <a:lnTo>
                      <a:pt x="508"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Freeform 54"/>
            <p:cNvSpPr>
              <a:spLocks noEditPoints="1"/>
            </p:cNvSpPr>
            <p:nvPr/>
          </p:nvSpPr>
          <p:spPr bwMode="auto">
            <a:xfrm>
              <a:off x="583150" y="3942505"/>
              <a:ext cx="225112" cy="389556"/>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5" name="Toilet user 2"/>
            <p:cNvGrpSpPr>
              <a:grpSpLocks noChangeAspect="1"/>
            </p:cNvGrpSpPr>
            <p:nvPr/>
          </p:nvGrpSpPr>
          <p:grpSpPr>
            <a:xfrm>
              <a:off x="427091" y="1158898"/>
              <a:ext cx="570199" cy="974545"/>
              <a:chOff x="582928" y="1572419"/>
              <a:chExt cx="1353316" cy="2312988"/>
            </a:xfrm>
            <a:solidFill>
              <a:schemeClr val="tx1"/>
            </a:solidFill>
          </p:grpSpPr>
          <p:sp>
            <p:nvSpPr>
              <p:cNvPr id="178" name="Freeform 20"/>
              <p:cNvSpPr>
                <a:spLocks noEditPoints="1"/>
              </p:cNvSpPr>
              <p:nvPr/>
            </p:nvSpPr>
            <p:spPr bwMode="auto">
              <a:xfrm>
                <a:off x="1028194" y="3356769"/>
                <a:ext cx="908050" cy="528638"/>
              </a:xfrm>
              <a:custGeom>
                <a:avLst/>
                <a:gdLst>
                  <a:gd name="T0" fmla="*/ 0 w 953"/>
                  <a:gd name="T1" fmla="*/ 155 h 552"/>
                  <a:gd name="T2" fmla="*/ 0 w 953"/>
                  <a:gd name="T3" fmla="*/ 155 h 552"/>
                  <a:gd name="T4" fmla="*/ 0 w 953"/>
                  <a:gd name="T5" fmla="*/ 169 h 552"/>
                  <a:gd name="T6" fmla="*/ 3 w 953"/>
                  <a:gd name="T7" fmla="*/ 173 h 552"/>
                  <a:gd name="T8" fmla="*/ 71 w 953"/>
                  <a:gd name="T9" fmla="*/ 173 h 552"/>
                  <a:gd name="T10" fmla="*/ 74 w 953"/>
                  <a:gd name="T11" fmla="*/ 169 h 552"/>
                  <a:gd name="T12" fmla="*/ 74 w 953"/>
                  <a:gd name="T13" fmla="*/ 155 h 552"/>
                  <a:gd name="T14" fmla="*/ 70 w 953"/>
                  <a:gd name="T15" fmla="*/ 151 h 552"/>
                  <a:gd name="T16" fmla="*/ 66 w 953"/>
                  <a:gd name="T17" fmla="*/ 151 h 552"/>
                  <a:gd name="T18" fmla="*/ 66 w 953"/>
                  <a:gd name="T19" fmla="*/ 0 h 552"/>
                  <a:gd name="T20" fmla="*/ 8 w 953"/>
                  <a:gd name="T21" fmla="*/ 0 h 552"/>
                  <a:gd name="T22" fmla="*/ 8 w 953"/>
                  <a:gd name="T23" fmla="*/ 151 h 552"/>
                  <a:gd name="T24" fmla="*/ 3 w 953"/>
                  <a:gd name="T25" fmla="*/ 151 h 552"/>
                  <a:gd name="T26" fmla="*/ 0 w 953"/>
                  <a:gd name="T27" fmla="*/ 155 h 552"/>
                  <a:gd name="T28" fmla="*/ 0 w 953"/>
                  <a:gd name="T29" fmla="*/ 188 h 552"/>
                  <a:gd name="T30" fmla="*/ 0 w 953"/>
                  <a:gd name="T31" fmla="*/ 188 h 552"/>
                  <a:gd name="T32" fmla="*/ 0 w 953"/>
                  <a:gd name="T33" fmla="*/ 202 h 552"/>
                  <a:gd name="T34" fmla="*/ 3 w 953"/>
                  <a:gd name="T35" fmla="*/ 206 h 552"/>
                  <a:gd name="T36" fmla="*/ 8 w 953"/>
                  <a:gd name="T37" fmla="*/ 206 h 552"/>
                  <a:gd name="T38" fmla="*/ 8 w 953"/>
                  <a:gd name="T39" fmla="*/ 277 h 552"/>
                  <a:gd name="T40" fmla="*/ 104 w 953"/>
                  <a:gd name="T41" fmla="*/ 372 h 552"/>
                  <a:gd name="T42" fmla="*/ 199 w 953"/>
                  <a:gd name="T43" fmla="*/ 277 h 552"/>
                  <a:gd name="T44" fmla="*/ 199 w 953"/>
                  <a:gd name="T45" fmla="*/ 273 h 552"/>
                  <a:gd name="T46" fmla="*/ 199 w 953"/>
                  <a:gd name="T47" fmla="*/ 216 h 552"/>
                  <a:gd name="T48" fmla="*/ 239 w 953"/>
                  <a:gd name="T49" fmla="*/ 177 h 552"/>
                  <a:gd name="T50" fmla="*/ 322 w 953"/>
                  <a:gd name="T51" fmla="*/ 198 h 552"/>
                  <a:gd name="T52" fmla="*/ 949 w 953"/>
                  <a:gd name="T53" fmla="*/ 552 h 552"/>
                  <a:gd name="T54" fmla="*/ 953 w 953"/>
                  <a:gd name="T55" fmla="*/ 485 h 552"/>
                  <a:gd name="T56" fmla="*/ 352 w 953"/>
                  <a:gd name="T57" fmla="*/ 151 h 552"/>
                  <a:gd name="T58" fmla="*/ 237 w 953"/>
                  <a:gd name="T59" fmla="*/ 121 h 552"/>
                  <a:gd name="T60" fmla="*/ 141 w 953"/>
                  <a:gd name="T61" fmla="*/ 216 h 552"/>
                  <a:gd name="T62" fmla="*/ 141 w 953"/>
                  <a:gd name="T63" fmla="*/ 274 h 552"/>
                  <a:gd name="T64" fmla="*/ 141 w 953"/>
                  <a:gd name="T65" fmla="*/ 277 h 552"/>
                  <a:gd name="T66" fmla="*/ 104 w 953"/>
                  <a:gd name="T67" fmla="*/ 315 h 552"/>
                  <a:gd name="T68" fmla="*/ 66 w 953"/>
                  <a:gd name="T69" fmla="*/ 277 h 552"/>
                  <a:gd name="T70" fmla="*/ 66 w 953"/>
                  <a:gd name="T71" fmla="*/ 206 h 552"/>
                  <a:gd name="T72" fmla="*/ 70 w 953"/>
                  <a:gd name="T73" fmla="*/ 206 h 552"/>
                  <a:gd name="T74" fmla="*/ 74 w 953"/>
                  <a:gd name="T75" fmla="*/ 202 h 552"/>
                  <a:gd name="T76" fmla="*/ 74 w 953"/>
                  <a:gd name="T77" fmla="*/ 188 h 552"/>
                  <a:gd name="T78" fmla="*/ 71 w 953"/>
                  <a:gd name="T79" fmla="*/ 184 h 552"/>
                  <a:gd name="T80" fmla="*/ 3 w 953"/>
                  <a:gd name="T81" fmla="*/ 184 h 552"/>
                  <a:gd name="T82" fmla="*/ 0 w 953"/>
                  <a:gd name="T83"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552">
                    <a:moveTo>
                      <a:pt x="0" y="155"/>
                    </a:moveTo>
                    <a:lnTo>
                      <a:pt x="0" y="155"/>
                    </a:lnTo>
                    <a:lnTo>
                      <a:pt x="0" y="169"/>
                    </a:lnTo>
                    <a:cubicBezTo>
                      <a:pt x="0" y="171"/>
                      <a:pt x="1" y="173"/>
                      <a:pt x="3" y="173"/>
                    </a:cubicBezTo>
                    <a:lnTo>
                      <a:pt x="71" y="173"/>
                    </a:lnTo>
                    <a:cubicBezTo>
                      <a:pt x="73" y="173"/>
                      <a:pt x="74" y="171"/>
                      <a:pt x="74" y="169"/>
                    </a:cubicBezTo>
                    <a:lnTo>
                      <a:pt x="74" y="155"/>
                    </a:lnTo>
                    <a:cubicBezTo>
                      <a:pt x="74" y="153"/>
                      <a:pt x="72" y="151"/>
                      <a:pt x="70" y="151"/>
                    </a:cubicBezTo>
                    <a:lnTo>
                      <a:pt x="66" y="151"/>
                    </a:lnTo>
                    <a:lnTo>
                      <a:pt x="66" y="0"/>
                    </a:lnTo>
                    <a:lnTo>
                      <a:pt x="8" y="0"/>
                    </a:lnTo>
                    <a:lnTo>
                      <a:pt x="8" y="151"/>
                    </a:lnTo>
                    <a:lnTo>
                      <a:pt x="3" y="151"/>
                    </a:lnTo>
                    <a:cubicBezTo>
                      <a:pt x="1" y="151"/>
                      <a:pt x="0" y="153"/>
                      <a:pt x="0" y="155"/>
                    </a:cubicBezTo>
                    <a:close/>
                    <a:moveTo>
                      <a:pt x="0" y="188"/>
                    </a:moveTo>
                    <a:lnTo>
                      <a:pt x="0" y="188"/>
                    </a:lnTo>
                    <a:lnTo>
                      <a:pt x="0" y="202"/>
                    </a:lnTo>
                    <a:cubicBezTo>
                      <a:pt x="0" y="204"/>
                      <a:pt x="1" y="206"/>
                      <a:pt x="3" y="206"/>
                    </a:cubicBezTo>
                    <a:lnTo>
                      <a:pt x="8" y="206"/>
                    </a:lnTo>
                    <a:lnTo>
                      <a:pt x="8" y="277"/>
                    </a:lnTo>
                    <a:cubicBezTo>
                      <a:pt x="8" y="329"/>
                      <a:pt x="51" y="372"/>
                      <a:pt x="104" y="372"/>
                    </a:cubicBezTo>
                    <a:cubicBezTo>
                      <a:pt x="156" y="372"/>
                      <a:pt x="199" y="329"/>
                      <a:pt x="199" y="277"/>
                    </a:cubicBezTo>
                    <a:cubicBezTo>
                      <a:pt x="199" y="277"/>
                      <a:pt x="199" y="301"/>
                      <a:pt x="199" y="273"/>
                    </a:cubicBezTo>
                    <a:cubicBezTo>
                      <a:pt x="199" y="245"/>
                      <a:pt x="199" y="216"/>
                      <a:pt x="199" y="216"/>
                    </a:cubicBezTo>
                    <a:cubicBezTo>
                      <a:pt x="199" y="195"/>
                      <a:pt x="218" y="181"/>
                      <a:pt x="239" y="177"/>
                    </a:cubicBezTo>
                    <a:cubicBezTo>
                      <a:pt x="268" y="171"/>
                      <a:pt x="288" y="177"/>
                      <a:pt x="322" y="198"/>
                    </a:cubicBezTo>
                    <a:cubicBezTo>
                      <a:pt x="322" y="198"/>
                      <a:pt x="921" y="535"/>
                      <a:pt x="949" y="552"/>
                    </a:cubicBezTo>
                    <a:cubicBezTo>
                      <a:pt x="949" y="552"/>
                      <a:pt x="951" y="482"/>
                      <a:pt x="953" y="485"/>
                    </a:cubicBezTo>
                    <a:cubicBezTo>
                      <a:pt x="669" y="326"/>
                      <a:pt x="376" y="163"/>
                      <a:pt x="352" y="151"/>
                    </a:cubicBezTo>
                    <a:cubicBezTo>
                      <a:pt x="310" y="130"/>
                      <a:pt x="294" y="116"/>
                      <a:pt x="237" y="121"/>
                    </a:cubicBezTo>
                    <a:cubicBezTo>
                      <a:pt x="184" y="125"/>
                      <a:pt x="141" y="163"/>
                      <a:pt x="141" y="216"/>
                    </a:cubicBezTo>
                    <a:cubicBezTo>
                      <a:pt x="141" y="216"/>
                      <a:pt x="141" y="245"/>
                      <a:pt x="141" y="274"/>
                    </a:cubicBezTo>
                    <a:lnTo>
                      <a:pt x="141" y="277"/>
                    </a:lnTo>
                    <a:cubicBezTo>
                      <a:pt x="141" y="298"/>
                      <a:pt x="124" y="315"/>
                      <a:pt x="104" y="315"/>
                    </a:cubicBezTo>
                    <a:cubicBezTo>
                      <a:pt x="83" y="315"/>
                      <a:pt x="66" y="298"/>
                      <a:pt x="66" y="277"/>
                    </a:cubicBezTo>
                    <a:lnTo>
                      <a:pt x="66" y="206"/>
                    </a:lnTo>
                    <a:lnTo>
                      <a:pt x="70" y="206"/>
                    </a:lnTo>
                    <a:cubicBezTo>
                      <a:pt x="72" y="206"/>
                      <a:pt x="74" y="204"/>
                      <a:pt x="74" y="202"/>
                    </a:cubicBezTo>
                    <a:lnTo>
                      <a:pt x="74" y="188"/>
                    </a:lnTo>
                    <a:cubicBezTo>
                      <a:pt x="74" y="186"/>
                      <a:pt x="73" y="184"/>
                      <a:pt x="71" y="184"/>
                    </a:cubicBezTo>
                    <a:lnTo>
                      <a:pt x="3" y="184"/>
                    </a:lnTo>
                    <a:cubicBezTo>
                      <a:pt x="1" y="184"/>
                      <a:pt x="0" y="186"/>
                      <a:pt x="0" y="1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4"/>
              <p:cNvSpPr>
                <a:spLocks noEditPoints="1"/>
              </p:cNvSpPr>
              <p:nvPr/>
            </p:nvSpPr>
            <p:spPr bwMode="auto">
              <a:xfrm>
                <a:off x="1014728" y="2463007"/>
                <a:ext cx="447675" cy="774700"/>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5"/>
              <p:cNvSpPr>
                <a:spLocks noEditPoints="1"/>
              </p:cNvSpPr>
              <p:nvPr/>
            </p:nvSpPr>
            <p:spPr bwMode="auto">
              <a:xfrm>
                <a:off x="582928" y="1572419"/>
                <a:ext cx="1201738" cy="1789113"/>
              </a:xfrm>
              <a:custGeom>
                <a:avLst/>
                <a:gdLst>
                  <a:gd name="T0" fmla="*/ 1243 w 1260"/>
                  <a:gd name="T1" fmla="*/ 464 h 1870"/>
                  <a:gd name="T2" fmla="*/ 1243 w 1260"/>
                  <a:gd name="T3" fmla="*/ 464 h 1870"/>
                  <a:gd name="T4" fmla="*/ 396 w 1260"/>
                  <a:gd name="T5" fmla="*/ 263 h 1870"/>
                  <a:gd name="T6" fmla="*/ 396 w 1260"/>
                  <a:gd name="T7" fmla="*/ 0 h 1870"/>
                  <a:gd name="T8" fmla="*/ 270 w 1260"/>
                  <a:gd name="T9" fmla="*/ 0 h 1870"/>
                  <a:gd name="T10" fmla="*/ 270 w 1260"/>
                  <a:gd name="T11" fmla="*/ 234 h 1870"/>
                  <a:gd name="T12" fmla="*/ 26 w 1260"/>
                  <a:gd name="T13" fmla="*/ 176 h 1870"/>
                  <a:gd name="T14" fmla="*/ 2 w 1260"/>
                  <a:gd name="T15" fmla="*/ 191 h 1870"/>
                  <a:gd name="T16" fmla="*/ 17 w 1260"/>
                  <a:gd name="T17" fmla="*/ 215 h 1870"/>
                  <a:gd name="T18" fmla="*/ 144 w 1260"/>
                  <a:gd name="T19" fmla="*/ 245 h 1870"/>
                  <a:gd name="T20" fmla="*/ 144 w 1260"/>
                  <a:gd name="T21" fmla="*/ 1870 h 1870"/>
                  <a:gd name="T22" fmla="*/ 184 w 1260"/>
                  <a:gd name="T23" fmla="*/ 1870 h 1870"/>
                  <a:gd name="T24" fmla="*/ 184 w 1260"/>
                  <a:gd name="T25" fmla="*/ 254 h 1870"/>
                  <a:gd name="T26" fmla="*/ 1051 w 1260"/>
                  <a:gd name="T27" fmla="*/ 459 h 1870"/>
                  <a:gd name="T28" fmla="*/ 1051 w 1260"/>
                  <a:gd name="T29" fmla="*/ 1870 h 1870"/>
                  <a:gd name="T30" fmla="*/ 1091 w 1260"/>
                  <a:gd name="T31" fmla="*/ 1870 h 1870"/>
                  <a:gd name="T32" fmla="*/ 1091 w 1260"/>
                  <a:gd name="T33" fmla="*/ 469 h 1870"/>
                  <a:gd name="T34" fmla="*/ 1233 w 1260"/>
                  <a:gd name="T35" fmla="*/ 503 h 1870"/>
                  <a:gd name="T36" fmla="*/ 1238 w 1260"/>
                  <a:gd name="T37" fmla="*/ 503 h 1870"/>
                  <a:gd name="T38" fmla="*/ 1257 w 1260"/>
                  <a:gd name="T39" fmla="*/ 488 h 1870"/>
                  <a:gd name="T40" fmla="*/ 1243 w 1260"/>
                  <a:gd name="T41" fmla="*/ 464 h 1870"/>
                  <a:gd name="T42" fmla="*/ 310 w 1260"/>
                  <a:gd name="T43" fmla="*/ 43 h 1870"/>
                  <a:gd name="T44" fmla="*/ 310 w 1260"/>
                  <a:gd name="T45" fmla="*/ 43 h 1870"/>
                  <a:gd name="T46" fmla="*/ 356 w 1260"/>
                  <a:gd name="T47" fmla="*/ 43 h 1870"/>
                  <a:gd name="T48" fmla="*/ 356 w 1260"/>
                  <a:gd name="T49" fmla="*/ 254 h 1870"/>
                  <a:gd name="T50" fmla="*/ 310 w 1260"/>
                  <a:gd name="T51" fmla="*/ 241 h 1870"/>
                  <a:gd name="T52" fmla="*/ 310 w 1260"/>
                  <a:gd name="T53" fmla="*/ 43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0" h="1870">
                    <a:moveTo>
                      <a:pt x="1243" y="464"/>
                    </a:moveTo>
                    <a:lnTo>
                      <a:pt x="1243" y="464"/>
                    </a:lnTo>
                    <a:lnTo>
                      <a:pt x="396" y="263"/>
                    </a:lnTo>
                    <a:lnTo>
                      <a:pt x="396" y="0"/>
                    </a:lnTo>
                    <a:lnTo>
                      <a:pt x="270" y="0"/>
                    </a:lnTo>
                    <a:lnTo>
                      <a:pt x="270" y="234"/>
                    </a:lnTo>
                    <a:lnTo>
                      <a:pt x="26" y="176"/>
                    </a:lnTo>
                    <a:cubicBezTo>
                      <a:pt x="16" y="173"/>
                      <a:pt x="5" y="180"/>
                      <a:pt x="2" y="191"/>
                    </a:cubicBezTo>
                    <a:cubicBezTo>
                      <a:pt x="0" y="201"/>
                      <a:pt x="6" y="212"/>
                      <a:pt x="17" y="215"/>
                    </a:cubicBezTo>
                    <a:lnTo>
                      <a:pt x="144" y="245"/>
                    </a:lnTo>
                    <a:lnTo>
                      <a:pt x="144" y="1870"/>
                    </a:lnTo>
                    <a:lnTo>
                      <a:pt x="184" y="1870"/>
                    </a:lnTo>
                    <a:lnTo>
                      <a:pt x="184" y="254"/>
                    </a:lnTo>
                    <a:lnTo>
                      <a:pt x="1051" y="459"/>
                    </a:lnTo>
                    <a:lnTo>
                      <a:pt x="1051" y="1870"/>
                    </a:lnTo>
                    <a:lnTo>
                      <a:pt x="1091" y="1870"/>
                    </a:lnTo>
                    <a:lnTo>
                      <a:pt x="1091" y="469"/>
                    </a:lnTo>
                    <a:lnTo>
                      <a:pt x="1233" y="503"/>
                    </a:lnTo>
                    <a:cubicBezTo>
                      <a:pt x="1235" y="503"/>
                      <a:pt x="1236" y="503"/>
                      <a:pt x="1238" y="503"/>
                    </a:cubicBezTo>
                    <a:cubicBezTo>
                      <a:pt x="1247" y="503"/>
                      <a:pt x="1255" y="497"/>
                      <a:pt x="1257" y="488"/>
                    </a:cubicBezTo>
                    <a:cubicBezTo>
                      <a:pt x="1260" y="477"/>
                      <a:pt x="1253" y="466"/>
                      <a:pt x="1243" y="464"/>
                    </a:cubicBezTo>
                    <a:close/>
                    <a:moveTo>
                      <a:pt x="310" y="43"/>
                    </a:moveTo>
                    <a:lnTo>
                      <a:pt x="310" y="43"/>
                    </a:lnTo>
                    <a:lnTo>
                      <a:pt x="356" y="43"/>
                    </a:lnTo>
                    <a:lnTo>
                      <a:pt x="356" y="254"/>
                    </a:lnTo>
                    <a:lnTo>
                      <a:pt x="310" y="241"/>
                    </a:lnTo>
                    <a:lnTo>
                      <a:pt x="310"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69"/>
              <p:cNvSpPr>
                <a:spLocks/>
              </p:cNvSpPr>
              <p:nvPr/>
            </p:nvSpPr>
            <p:spPr bwMode="auto">
              <a:xfrm>
                <a:off x="875028" y="3232944"/>
                <a:ext cx="484188" cy="104775"/>
              </a:xfrm>
              <a:custGeom>
                <a:avLst/>
                <a:gdLst>
                  <a:gd name="T0" fmla="*/ 263 w 508"/>
                  <a:gd name="T1" fmla="*/ 0 h 109"/>
                  <a:gd name="T2" fmla="*/ 263 w 508"/>
                  <a:gd name="T3" fmla="*/ 0 h 109"/>
                  <a:gd name="T4" fmla="*/ 188 w 508"/>
                  <a:gd name="T5" fmla="*/ 35 h 109"/>
                  <a:gd name="T6" fmla="*/ 114 w 508"/>
                  <a:gd name="T7" fmla="*/ 0 h 109"/>
                  <a:gd name="T8" fmla="*/ 0 w 508"/>
                  <a:gd name="T9" fmla="*/ 0 h 109"/>
                  <a:gd name="T10" fmla="*/ 0 w 508"/>
                  <a:gd name="T11" fmla="*/ 109 h 109"/>
                  <a:gd name="T12" fmla="*/ 508 w 508"/>
                  <a:gd name="T13" fmla="*/ 109 h 109"/>
                  <a:gd name="T14" fmla="*/ 508 w 508"/>
                  <a:gd name="T15" fmla="*/ 0 h 109"/>
                  <a:gd name="T16" fmla="*/ 263 w 508"/>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09">
                    <a:moveTo>
                      <a:pt x="263" y="0"/>
                    </a:moveTo>
                    <a:lnTo>
                      <a:pt x="263" y="0"/>
                    </a:lnTo>
                    <a:cubicBezTo>
                      <a:pt x="262" y="20"/>
                      <a:pt x="229" y="35"/>
                      <a:pt x="188" y="35"/>
                    </a:cubicBezTo>
                    <a:cubicBezTo>
                      <a:pt x="148" y="35"/>
                      <a:pt x="114" y="20"/>
                      <a:pt x="114" y="0"/>
                    </a:cubicBezTo>
                    <a:lnTo>
                      <a:pt x="0" y="0"/>
                    </a:lnTo>
                    <a:lnTo>
                      <a:pt x="0" y="109"/>
                    </a:lnTo>
                    <a:lnTo>
                      <a:pt x="508" y="109"/>
                    </a:lnTo>
                    <a:lnTo>
                      <a:pt x="508"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 name="subtitle"/>
          <p:cNvSpPr>
            <a:spLocks noGrp="1"/>
          </p:cNvSpPr>
          <p:nvPr>
            <p:ph type="body" sz="quarter" idx="13"/>
          </p:nvPr>
        </p:nvSpPr>
        <p:spPr>
          <a:xfrm>
            <a:off x="365124" y="788325"/>
            <a:ext cx="8329613" cy="298660"/>
          </a:xfrm>
        </p:spPr>
        <p:txBody>
          <a:bodyPr/>
          <a:lstStyle/>
          <a:p>
            <a:r>
              <a:rPr lang="en-US" dirty="0" smtClean="0"/>
              <a:t>Sludge direct to the environment: no service chain</a:t>
            </a:r>
            <a:endParaRPr lang="en-US" dirty="0"/>
          </a:p>
        </p:txBody>
      </p:sp>
      <p:sp>
        <p:nvSpPr>
          <p:cNvPr id="3" name="Title 2"/>
          <p:cNvSpPr>
            <a:spLocks noGrp="1"/>
          </p:cNvSpPr>
          <p:nvPr>
            <p:ph type="title"/>
          </p:nvPr>
        </p:nvSpPr>
        <p:spPr/>
        <p:txBody>
          <a:bodyPr/>
          <a:lstStyle/>
          <a:p>
            <a:r>
              <a:rPr lang="en-US" dirty="0" smtClean="0"/>
              <a:t>Poor FSM: institutional open defecation</a:t>
            </a:r>
            <a:endParaRPr lang="en-US" dirty="0"/>
          </a:p>
        </p:txBody>
      </p:sp>
      <p:grpSp>
        <p:nvGrpSpPr>
          <p:cNvPr id="19" name="Effective treat to reuse"/>
          <p:cNvGrpSpPr/>
          <p:nvPr/>
        </p:nvGrpSpPr>
        <p:grpSpPr>
          <a:xfrm>
            <a:off x="6617818" y="1262159"/>
            <a:ext cx="1563684" cy="316669"/>
            <a:chOff x="6617818" y="1262159"/>
            <a:chExt cx="1563684" cy="316669"/>
          </a:xfrm>
        </p:grpSpPr>
        <p:sp>
          <p:nvSpPr>
            <p:cNvPr id="208" name="Effective treat to reuse arrow"/>
            <p:cNvSpPr/>
            <p:nvPr/>
          </p:nvSpPr>
          <p:spPr>
            <a:xfrm>
              <a:off x="6617818" y="1376703"/>
              <a:ext cx="1188720" cy="110890"/>
            </a:xfrm>
            <a:prstGeom prst="rightArrow">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7800237" y="1262159"/>
              <a:ext cx="381265" cy="316669"/>
            </a:xfrm>
            <a:prstGeom prst="rect">
              <a:avLst/>
            </a:prstGeom>
            <a:noFill/>
          </p:spPr>
          <p:txBody>
            <a:bodyPr wrap="none" lIns="0" tIns="0" rIns="0" bIns="0" rtlCol="0" anchor="ctr">
              <a:noAutofit/>
            </a:bodyPr>
            <a:lstStyle/>
            <a:p>
              <a:pPr algn="ctr"/>
              <a:r>
                <a:rPr lang="en-US" sz="1600" b="1" dirty="0" smtClean="0">
                  <a:solidFill>
                    <a:schemeClr val="accent3">
                      <a:lumMod val="75000"/>
                    </a:schemeClr>
                  </a:solidFill>
                  <a:latin typeface="Arial" pitchFamily="34" charset="0"/>
                  <a:cs typeface="Arial" pitchFamily="34" charset="0"/>
                </a:rPr>
                <a:t>2%</a:t>
              </a:r>
            </a:p>
          </p:txBody>
        </p:sp>
      </p:grpSp>
      <p:grpSp>
        <p:nvGrpSpPr>
          <p:cNvPr id="271" name="Unsafe Summary"/>
          <p:cNvGrpSpPr/>
          <p:nvPr/>
        </p:nvGrpSpPr>
        <p:grpSpPr>
          <a:xfrm>
            <a:off x="7101750" y="2638077"/>
            <a:ext cx="2047020" cy="457200"/>
            <a:chOff x="7193958" y="1694744"/>
            <a:chExt cx="2047020" cy="457200"/>
          </a:xfrm>
          <a:effectLst>
            <a:outerShdw blurRad="12700" dist="38100" dir="2700000" algn="tl" rotWithShape="0">
              <a:prstClr val="black">
                <a:alpha val="40000"/>
              </a:prstClr>
            </a:outerShdw>
          </a:effectLst>
        </p:grpSpPr>
        <p:sp>
          <p:nvSpPr>
            <p:cNvPr id="272" name="Unsafe summary"/>
            <p:cNvSpPr/>
            <p:nvPr/>
          </p:nvSpPr>
          <p:spPr>
            <a:xfrm>
              <a:off x="7193958" y="1694744"/>
              <a:ext cx="2047020" cy="4572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p:cNvSpPr txBox="1"/>
            <p:nvPr/>
          </p:nvSpPr>
          <p:spPr>
            <a:xfrm>
              <a:off x="7236954" y="1731759"/>
              <a:ext cx="662697" cy="383170"/>
            </a:xfrm>
            <a:prstGeom prst="rect">
              <a:avLst/>
            </a:prstGeom>
            <a:noFill/>
          </p:spPr>
          <p:txBody>
            <a:bodyPr wrap="square" lIns="0" tIns="0" rIns="0" bIns="0" rtlCol="0" anchor="ctr">
              <a:noAutofit/>
            </a:bodyPr>
            <a:lstStyle/>
            <a:p>
              <a:pPr algn="r"/>
              <a:r>
                <a:rPr lang="en-US" sz="2400" b="1" dirty="0" smtClean="0">
                  <a:solidFill>
                    <a:schemeClr val="bg1"/>
                  </a:solidFill>
                  <a:latin typeface="Arial" pitchFamily="34" charset="0"/>
                  <a:cs typeface="Arial" pitchFamily="34" charset="0"/>
                </a:rPr>
                <a:t>98%</a:t>
              </a:r>
            </a:p>
          </p:txBody>
        </p:sp>
        <p:sp>
          <p:nvSpPr>
            <p:cNvPr id="274" name="Rectangle 273"/>
            <p:cNvSpPr/>
            <p:nvPr/>
          </p:nvSpPr>
          <p:spPr>
            <a:xfrm>
              <a:off x="7838280" y="1723289"/>
              <a:ext cx="1344139" cy="400110"/>
            </a:xfrm>
            <a:prstGeom prst="rect">
              <a:avLst/>
            </a:prstGeom>
          </p:spPr>
          <p:txBody>
            <a:bodyPr wrap="square">
              <a:spAutoFit/>
            </a:bodyPr>
            <a:lstStyle/>
            <a:p>
              <a:r>
                <a:rPr lang="en-US" sz="1000" b="1" dirty="0">
                  <a:solidFill>
                    <a:schemeClr val="bg1"/>
                  </a:solidFill>
                  <a:latin typeface="Arial" pitchFamily="34" charset="0"/>
                  <a:cs typeface="Arial" pitchFamily="34" charset="0"/>
                </a:rPr>
                <a:t>of fecal sludge unsafely disposed</a:t>
              </a:r>
            </a:p>
          </p:txBody>
        </p:sp>
      </p:grpSp>
      <p:grpSp>
        <p:nvGrpSpPr>
          <p:cNvPr id="275" name="Safe Summary"/>
          <p:cNvGrpSpPr/>
          <p:nvPr/>
        </p:nvGrpSpPr>
        <p:grpSpPr>
          <a:xfrm>
            <a:off x="7101750" y="2093954"/>
            <a:ext cx="2047020" cy="457200"/>
            <a:chOff x="7193958" y="1258197"/>
            <a:chExt cx="2047020" cy="457200"/>
          </a:xfrm>
          <a:effectLst>
            <a:outerShdw blurRad="12700" dist="38100" dir="2700000" algn="tl" rotWithShape="0">
              <a:prstClr val="black">
                <a:alpha val="40000"/>
              </a:prstClr>
            </a:outerShdw>
          </a:effectLst>
        </p:grpSpPr>
        <p:sp>
          <p:nvSpPr>
            <p:cNvPr id="276" name="Safe summary"/>
            <p:cNvSpPr/>
            <p:nvPr/>
          </p:nvSpPr>
          <p:spPr>
            <a:xfrm>
              <a:off x="7193958" y="1258197"/>
              <a:ext cx="204702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p:cNvSpPr txBox="1"/>
            <p:nvPr/>
          </p:nvSpPr>
          <p:spPr>
            <a:xfrm>
              <a:off x="7236954" y="1295212"/>
              <a:ext cx="640278" cy="383170"/>
            </a:xfrm>
            <a:prstGeom prst="rect">
              <a:avLst/>
            </a:prstGeom>
            <a:noFill/>
          </p:spPr>
          <p:txBody>
            <a:bodyPr wrap="square" lIns="0" tIns="0" rIns="0" bIns="0" rtlCol="0" anchor="ctr">
              <a:noAutofit/>
            </a:bodyPr>
            <a:lstStyle/>
            <a:p>
              <a:pPr algn="r"/>
              <a:r>
                <a:rPr lang="en-US" sz="2400" b="1" dirty="0">
                  <a:solidFill>
                    <a:schemeClr val="bg1"/>
                  </a:solidFill>
                  <a:latin typeface="Arial" pitchFamily="34" charset="0"/>
                  <a:cs typeface="Arial" pitchFamily="34" charset="0"/>
                </a:rPr>
                <a:t>2</a:t>
              </a:r>
              <a:r>
                <a:rPr lang="en-US" sz="2400" b="1" dirty="0" smtClean="0">
                  <a:solidFill>
                    <a:schemeClr val="bg1"/>
                  </a:solidFill>
                  <a:latin typeface="Arial" pitchFamily="34" charset="0"/>
                  <a:cs typeface="Arial" pitchFamily="34" charset="0"/>
                </a:rPr>
                <a:t>%</a:t>
              </a:r>
              <a:endParaRPr lang="en-US" sz="1100" b="1" dirty="0" smtClean="0">
                <a:solidFill>
                  <a:schemeClr val="bg1"/>
                </a:solidFill>
                <a:latin typeface="Arial" pitchFamily="34" charset="0"/>
                <a:cs typeface="Arial" pitchFamily="34" charset="0"/>
              </a:endParaRPr>
            </a:p>
          </p:txBody>
        </p:sp>
        <p:sp>
          <p:nvSpPr>
            <p:cNvPr id="278" name="Rectangle 277"/>
            <p:cNvSpPr/>
            <p:nvPr/>
          </p:nvSpPr>
          <p:spPr>
            <a:xfrm>
              <a:off x="7838252" y="1286742"/>
              <a:ext cx="1344137" cy="400110"/>
            </a:xfrm>
            <a:prstGeom prst="rect">
              <a:avLst/>
            </a:prstGeom>
          </p:spPr>
          <p:txBody>
            <a:bodyPr wrap="square">
              <a:spAutoFit/>
            </a:bodyPr>
            <a:lstStyle/>
            <a:p>
              <a:r>
                <a:rPr lang="en-US" sz="1000" b="1" dirty="0">
                  <a:solidFill>
                    <a:schemeClr val="bg1"/>
                  </a:solidFill>
                  <a:latin typeface="Arial" pitchFamily="34" charset="0"/>
                  <a:cs typeface="Arial" pitchFamily="34" charset="0"/>
                </a:rPr>
                <a:t>of fecal </a:t>
              </a:r>
              <a:r>
                <a:rPr lang="en-US" sz="1000" b="1" dirty="0" smtClean="0">
                  <a:solidFill>
                    <a:schemeClr val="bg1"/>
                  </a:solidFill>
                  <a:latin typeface="Arial" pitchFamily="34" charset="0"/>
                  <a:cs typeface="Arial" pitchFamily="34" charset="0"/>
                </a:rPr>
                <a:t>sludge safely </a:t>
              </a:r>
              <a:r>
                <a:rPr lang="en-US" sz="1000" b="1" dirty="0">
                  <a:solidFill>
                    <a:schemeClr val="bg1"/>
                  </a:solidFill>
                  <a:latin typeface="Arial" pitchFamily="34" charset="0"/>
                  <a:cs typeface="Arial" pitchFamily="34" charset="0"/>
                </a:rPr>
                <a:t>disposed</a:t>
              </a:r>
            </a:p>
          </p:txBody>
        </p:sp>
      </p:grpSp>
      <p:grpSp>
        <p:nvGrpSpPr>
          <p:cNvPr id="20" name="Header"/>
          <p:cNvGrpSpPr/>
          <p:nvPr/>
        </p:nvGrpSpPr>
        <p:grpSpPr>
          <a:xfrm>
            <a:off x="879765" y="1103059"/>
            <a:ext cx="7760212" cy="125437"/>
            <a:chOff x="879765" y="1103059"/>
            <a:chExt cx="7760212" cy="125437"/>
          </a:xfrm>
        </p:grpSpPr>
        <p:grpSp>
          <p:nvGrpSpPr>
            <p:cNvPr id="129" name="Reuse/Disposal"/>
            <p:cNvGrpSpPr/>
            <p:nvPr/>
          </p:nvGrpSpPr>
          <p:grpSpPr>
            <a:xfrm>
              <a:off x="7469658" y="1103059"/>
              <a:ext cx="1170319" cy="125437"/>
              <a:chOff x="7800975" y="-508001"/>
              <a:chExt cx="1436688" cy="153988"/>
            </a:xfrm>
            <a:solidFill>
              <a:schemeClr val="accent5">
                <a:lumMod val="75000"/>
              </a:schemeClr>
            </a:solidFill>
          </p:grpSpPr>
          <p:sp>
            <p:nvSpPr>
              <p:cNvPr id="1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4" name="Chevrons"/>
            <p:cNvGrpSpPr/>
            <p:nvPr/>
          </p:nvGrpSpPr>
          <p:grpSpPr>
            <a:xfrm>
              <a:off x="6952150" y="1128534"/>
              <a:ext cx="215175" cy="74486"/>
              <a:chOff x="2177378" y="401620"/>
              <a:chExt cx="264150" cy="91440"/>
            </a:xfrm>
            <a:solidFill>
              <a:schemeClr val="accent5"/>
            </a:solidFill>
          </p:grpSpPr>
          <p:sp>
            <p:nvSpPr>
              <p:cNvPr id="235" name="Chevron 23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hevron 23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hevron 23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Treatment"/>
            <p:cNvGrpSpPr/>
            <p:nvPr/>
          </p:nvGrpSpPr>
          <p:grpSpPr>
            <a:xfrm>
              <a:off x="5831649" y="1113404"/>
              <a:ext cx="818577" cy="104746"/>
              <a:chOff x="5437188" y="-819151"/>
              <a:chExt cx="1004888" cy="128588"/>
            </a:xfrm>
            <a:solidFill>
              <a:schemeClr val="accent5">
                <a:lumMod val="75000"/>
              </a:schemeClr>
            </a:solidFill>
          </p:grpSpPr>
          <p:sp>
            <p:nvSpPr>
              <p:cNvPr id="156"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Chevrons"/>
            <p:cNvGrpSpPr/>
            <p:nvPr/>
          </p:nvGrpSpPr>
          <p:grpSpPr>
            <a:xfrm>
              <a:off x="5313728" y="1128534"/>
              <a:ext cx="215175" cy="74486"/>
              <a:chOff x="2177378" y="401620"/>
              <a:chExt cx="264150" cy="91440"/>
            </a:xfrm>
            <a:solidFill>
              <a:schemeClr val="accent5"/>
            </a:solidFill>
          </p:grpSpPr>
          <p:sp>
            <p:nvSpPr>
              <p:cNvPr id="231" name="Chevron 230"/>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hevron 231"/>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hevron 232"/>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Transport"/>
            <p:cNvGrpSpPr/>
            <p:nvPr/>
          </p:nvGrpSpPr>
          <p:grpSpPr>
            <a:xfrm>
              <a:off x="4188937" y="1112758"/>
              <a:ext cx="822456" cy="106039"/>
              <a:chOff x="3205163" y="-1457326"/>
              <a:chExt cx="1009650" cy="130175"/>
            </a:xfrm>
            <a:solidFill>
              <a:schemeClr val="accent5">
                <a:lumMod val="75000"/>
              </a:schemeClr>
            </a:solidFill>
          </p:grpSpPr>
          <p:sp>
            <p:nvSpPr>
              <p:cNvPr id="120"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 name="Chevrons"/>
            <p:cNvGrpSpPr/>
            <p:nvPr/>
          </p:nvGrpSpPr>
          <p:grpSpPr>
            <a:xfrm>
              <a:off x="3671427" y="1128534"/>
              <a:ext cx="215175" cy="74486"/>
              <a:chOff x="2177378" y="401620"/>
              <a:chExt cx="264150" cy="91440"/>
            </a:xfrm>
            <a:solidFill>
              <a:schemeClr val="accent5"/>
            </a:solidFill>
          </p:grpSpPr>
          <p:sp>
            <p:nvSpPr>
              <p:cNvPr id="227" name="Chevron 2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hevron 22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hevron 2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Emptying"/>
            <p:cNvGrpSpPr/>
            <p:nvPr/>
          </p:nvGrpSpPr>
          <p:grpSpPr>
            <a:xfrm>
              <a:off x="2678540" y="1112758"/>
              <a:ext cx="690552" cy="106039"/>
              <a:chOff x="2265363" y="-819151"/>
              <a:chExt cx="847725" cy="130175"/>
            </a:xfrm>
            <a:solidFill>
              <a:schemeClr val="accent5">
                <a:lumMod val="75000"/>
              </a:schemeClr>
            </a:solidFill>
          </p:grpSpPr>
          <p:sp>
            <p:nvSpPr>
              <p:cNvPr id="14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 name="Chevrons"/>
            <p:cNvGrpSpPr/>
            <p:nvPr/>
          </p:nvGrpSpPr>
          <p:grpSpPr>
            <a:xfrm>
              <a:off x="2161030" y="1128534"/>
              <a:ext cx="215175" cy="74486"/>
              <a:chOff x="2177378" y="401620"/>
              <a:chExt cx="264150" cy="91440"/>
            </a:xfrm>
            <a:solidFill>
              <a:schemeClr val="accent5"/>
            </a:solidFill>
          </p:grpSpPr>
          <p:sp>
            <p:nvSpPr>
              <p:cNvPr id="177" name="Chevron 17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hevron 222"/>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hevron 223"/>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Containment"/>
            <p:cNvGrpSpPr/>
            <p:nvPr/>
          </p:nvGrpSpPr>
          <p:grpSpPr>
            <a:xfrm>
              <a:off x="879765" y="1112758"/>
              <a:ext cx="978930" cy="106039"/>
              <a:chOff x="85725" y="-819151"/>
              <a:chExt cx="1201738" cy="130175"/>
            </a:xfrm>
            <a:solidFill>
              <a:schemeClr val="accent5">
                <a:lumMod val="75000"/>
              </a:schemeClr>
            </a:solidFill>
          </p:grpSpPr>
          <p:sp>
            <p:nvSpPr>
              <p:cNvPr id="166"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530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par>
                          <p:cTn id="18" fill="hold">
                            <p:stCondLst>
                              <p:cond delay="1000"/>
                            </p:stCondLst>
                            <p:childTnLst>
                              <p:par>
                                <p:cTn id="19" presetID="22" presetClass="entr" presetSubtype="8"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2" fill="hold" nodeType="afterEffect">
                                  <p:stCondLst>
                                    <p:cond delay="1000"/>
                                  </p:stCondLst>
                                  <p:childTnLst>
                                    <p:set>
                                      <p:cBhvr>
                                        <p:cTn id="24" dur="1" fill="hold">
                                          <p:stCondLst>
                                            <p:cond delay="0"/>
                                          </p:stCondLst>
                                        </p:cTn>
                                        <p:tgtEl>
                                          <p:spTgt spid="275"/>
                                        </p:tgtEl>
                                        <p:attrNameLst>
                                          <p:attrName>style.visibility</p:attrName>
                                        </p:attrNameLst>
                                      </p:cBhvr>
                                      <p:to>
                                        <p:strVal val="visible"/>
                                      </p:to>
                                    </p:set>
                                    <p:animEffect transition="in" filter="wipe(right)">
                                      <p:cBhvr>
                                        <p:cTn id="25" dur="500"/>
                                        <p:tgtEl>
                                          <p:spTgt spid="275"/>
                                        </p:tgtEl>
                                      </p:cBhvr>
                                    </p:animEffect>
                                  </p:childTnLst>
                                </p:cTn>
                              </p:par>
                            </p:childTnLst>
                          </p:cTn>
                        </p:par>
                        <p:par>
                          <p:cTn id="26" fill="hold">
                            <p:stCondLst>
                              <p:cond delay="3500"/>
                            </p:stCondLst>
                            <p:childTnLst>
                              <p:par>
                                <p:cTn id="27" presetID="22" presetClass="entr" presetSubtype="2" fill="hold" nodeType="afterEffect">
                                  <p:stCondLst>
                                    <p:cond delay="0"/>
                                  </p:stCondLst>
                                  <p:childTnLst>
                                    <p:set>
                                      <p:cBhvr>
                                        <p:cTn id="28" dur="1" fill="hold">
                                          <p:stCondLst>
                                            <p:cond delay="0"/>
                                          </p:stCondLst>
                                        </p:cTn>
                                        <p:tgtEl>
                                          <p:spTgt spid="271"/>
                                        </p:tgtEl>
                                        <p:attrNameLst>
                                          <p:attrName>style.visibility</p:attrName>
                                        </p:attrNameLst>
                                      </p:cBhvr>
                                      <p:to>
                                        <p:strVal val="visible"/>
                                      </p:to>
                                    </p:set>
                                    <p:animEffect transition="in" filter="wipe(right)">
                                      <p:cBhvr>
                                        <p:cTn id="29"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7</a:t>
            </a:fld>
            <a:endParaRPr lang="en-US" dirty="0">
              <a:solidFill>
                <a:srgbClr val="000000"/>
              </a:solidFill>
            </a:endParaRPr>
          </a:p>
        </p:txBody>
      </p:sp>
      <p:sp>
        <p:nvSpPr>
          <p:cNvPr id="144" name="Source"/>
          <p:cNvSpPr txBox="1"/>
          <p:nvPr/>
        </p:nvSpPr>
        <p:spPr>
          <a:xfrm>
            <a:off x="364616" y="4657675"/>
            <a:ext cx="2390351" cy="205740"/>
          </a:xfrm>
          <a:prstGeom prst="rect">
            <a:avLst/>
          </a:prstGeom>
          <a:noFill/>
        </p:spPr>
        <p:txBody>
          <a:bodyPr wrap="square" lIns="0" tIns="0" rIns="0" bIns="0" rtlCol="0" anchor="ctr">
            <a:noAutofit/>
          </a:bodyPr>
          <a:lstStyle/>
          <a:p>
            <a:pPr>
              <a:spcBef>
                <a:spcPts val="200"/>
              </a:spcBef>
            </a:pPr>
            <a:r>
              <a:rPr lang="en-US" sz="700" dirty="0">
                <a:solidFill>
                  <a:schemeClr val="accent6"/>
                </a:solidFill>
                <a:cs typeface="Arial" pitchFamily="34" charset="0"/>
              </a:rPr>
              <a:t>Source: </a:t>
            </a:r>
            <a:r>
              <a:rPr lang="en-US" sz="700" dirty="0" smtClean="0">
                <a:solidFill>
                  <a:schemeClr val="accent6"/>
                </a:solidFill>
                <a:cs typeface="Arial" pitchFamily="34" charset="0"/>
              </a:rPr>
              <a:t>WSP analysis, using BMGF funded research</a:t>
            </a:r>
            <a:endParaRPr lang="en-US" sz="700" dirty="0">
              <a:solidFill>
                <a:schemeClr val="accent6"/>
              </a:solidFill>
              <a:cs typeface="Arial" pitchFamily="34" charset="0"/>
            </a:endParaRPr>
          </a:p>
        </p:txBody>
      </p:sp>
      <p:grpSp>
        <p:nvGrpSpPr>
          <p:cNvPr id="10" name="Containment"/>
          <p:cNvGrpSpPr/>
          <p:nvPr/>
        </p:nvGrpSpPr>
        <p:grpSpPr>
          <a:xfrm>
            <a:off x="427091" y="1158898"/>
            <a:ext cx="1325309" cy="3173163"/>
            <a:chOff x="427091" y="1158898"/>
            <a:chExt cx="1325309" cy="3173163"/>
          </a:xfrm>
        </p:grpSpPr>
        <p:sp>
          <p:nvSpPr>
            <p:cNvPr id="117" name="On-site"/>
            <p:cNvSpPr/>
            <p:nvPr/>
          </p:nvSpPr>
          <p:spPr>
            <a:xfrm>
              <a:off x="986060" y="2205600"/>
              <a:ext cx="766340" cy="1788859"/>
            </a:xfrm>
            <a:custGeom>
              <a:avLst/>
              <a:gdLst>
                <a:gd name="connsiteX0" fmla="*/ 0 w 914400"/>
                <a:gd name="connsiteY0" fmla="*/ 0 h 2167128"/>
                <a:gd name="connsiteX1" fmla="*/ 914400 w 914400"/>
                <a:gd name="connsiteY1" fmla="*/ 0 h 2167128"/>
                <a:gd name="connsiteX2" fmla="*/ 914400 w 914400"/>
                <a:gd name="connsiteY2" fmla="*/ 2167128 h 2167128"/>
                <a:gd name="connsiteX3" fmla="*/ 0 w 914400"/>
                <a:gd name="connsiteY3" fmla="*/ 2167128 h 2167128"/>
                <a:gd name="connsiteX4" fmla="*/ 0 w 914400"/>
                <a:gd name="connsiteY4" fmla="*/ 0 h 2167128"/>
                <a:gd name="connsiteX0" fmla="*/ 0 w 914400"/>
                <a:gd name="connsiteY0" fmla="*/ 17805 h 2184933"/>
                <a:gd name="connsiteX1" fmla="*/ 914400 w 914400"/>
                <a:gd name="connsiteY1" fmla="*/ 17805 h 2184933"/>
                <a:gd name="connsiteX2" fmla="*/ 914400 w 914400"/>
                <a:gd name="connsiteY2" fmla="*/ 2184933 h 2184933"/>
                <a:gd name="connsiteX3" fmla="*/ 0 w 914400"/>
                <a:gd name="connsiteY3" fmla="*/ 2184933 h 2184933"/>
                <a:gd name="connsiteX4" fmla="*/ 0 w 914400"/>
                <a:gd name="connsiteY4" fmla="*/ 17805 h 2184933"/>
                <a:gd name="connsiteX0" fmla="*/ 0 w 914400"/>
                <a:gd name="connsiteY0" fmla="*/ 10234 h 2177362"/>
                <a:gd name="connsiteX1" fmla="*/ 914400 w 914400"/>
                <a:gd name="connsiteY1" fmla="*/ 10234 h 2177362"/>
                <a:gd name="connsiteX2" fmla="*/ 914400 w 914400"/>
                <a:gd name="connsiteY2" fmla="*/ 2177362 h 2177362"/>
                <a:gd name="connsiteX3" fmla="*/ 0 w 914400"/>
                <a:gd name="connsiteY3" fmla="*/ 2177362 h 2177362"/>
                <a:gd name="connsiteX4" fmla="*/ 0 w 914400"/>
                <a:gd name="connsiteY4" fmla="*/ 10234 h 2177362"/>
                <a:gd name="connsiteX0" fmla="*/ 0 w 914400"/>
                <a:gd name="connsiteY0" fmla="*/ 10234 h 2177362"/>
                <a:gd name="connsiteX1" fmla="*/ 914400 w 914400"/>
                <a:gd name="connsiteY1" fmla="*/ 10234 h 2177362"/>
                <a:gd name="connsiteX2" fmla="*/ 914400 w 914400"/>
                <a:gd name="connsiteY2" fmla="*/ 2177362 h 2177362"/>
                <a:gd name="connsiteX3" fmla="*/ 0 w 914400"/>
                <a:gd name="connsiteY3" fmla="*/ 2177362 h 2177362"/>
                <a:gd name="connsiteX4" fmla="*/ 0 w 914400"/>
                <a:gd name="connsiteY4" fmla="*/ 10234 h 2177362"/>
                <a:gd name="connsiteX0" fmla="*/ 0 w 914400"/>
                <a:gd name="connsiteY0" fmla="*/ 10234 h 2186867"/>
                <a:gd name="connsiteX1" fmla="*/ 914400 w 914400"/>
                <a:gd name="connsiteY1" fmla="*/ 10234 h 2186867"/>
                <a:gd name="connsiteX2" fmla="*/ 914400 w 914400"/>
                <a:gd name="connsiteY2" fmla="*/ 2177362 h 2186867"/>
                <a:gd name="connsiteX3" fmla="*/ 0 w 914400"/>
                <a:gd name="connsiteY3" fmla="*/ 2177362 h 2186867"/>
                <a:gd name="connsiteX4" fmla="*/ 0 w 914400"/>
                <a:gd name="connsiteY4" fmla="*/ 10234 h 2186867"/>
                <a:gd name="connsiteX0" fmla="*/ 0 w 914400"/>
                <a:gd name="connsiteY0" fmla="*/ 10234 h 2183847"/>
                <a:gd name="connsiteX1" fmla="*/ 914400 w 914400"/>
                <a:gd name="connsiteY1" fmla="*/ 10234 h 2183847"/>
                <a:gd name="connsiteX2" fmla="*/ 914400 w 914400"/>
                <a:gd name="connsiteY2" fmla="*/ 2177362 h 2183847"/>
                <a:gd name="connsiteX3" fmla="*/ 0 w 914400"/>
                <a:gd name="connsiteY3" fmla="*/ 2177362 h 2183847"/>
                <a:gd name="connsiteX4" fmla="*/ 0 w 914400"/>
                <a:gd name="connsiteY4" fmla="*/ 10234 h 2183847"/>
                <a:gd name="connsiteX0" fmla="*/ 0 w 914400"/>
                <a:gd name="connsiteY0" fmla="*/ 10234 h 2196831"/>
                <a:gd name="connsiteX1" fmla="*/ 914400 w 914400"/>
                <a:gd name="connsiteY1" fmla="*/ 10234 h 2196831"/>
                <a:gd name="connsiteX2" fmla="*/ 914400 w 914400"/>
                <a:gd name="connsiteY2" fmla="*/ 2177362 h 2196831"/>
                <a:gd name="connsiteX3" fmla="*/ 0 w 914400"/>
                <a:gd name="connsiteY3" fmla="*/ 2177362 h 2196831"/>
                <a:gd name="connsiteX4" fmla="*/ 0 w 914400"/>
                <a:gd name="connsiteY4" fmla="*/ 10234 h 2196831"/>
                <a:gd name="connsiteX0" fmla="*/ 0 w 914400"/>
                <a:gd name="connsiteY0" fmla="*/ 7357 h 2193954"/>
                <a:gd name="connsiteX1" fmla="*/ 914400 w 914400"/>
                <a:gd name="connsiteY1" fmla="*/ 7357 h 2193954"/>
                <a:gd name="connsiteX2" fmla="*/ 914400 w 914400"/>
                <a:gd name="connsiteY2" fmla="*/ 2174485 h 2193954"/>
                <a:gd name="connsiteX3" fmla="*/ 0 w 914400"/>
                <a:gd name="connsiteY3" fmla="*/ 2174485 h 2193954"/>
                <a:gd name="connsiteX4" fmla="*/ 0 w 914400"/>
                <a:gd name="connsiteY4" fmla="*/ 7357 h 2193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193954">
                  <a:moveTo>
                    <a:pt x="0" y="7357"/>
                  </a:moveTo>
                  <a:cubicBezTo>
                    <a:pt x="309514" y="108681"/>
                    <a:pt x="616670" y="-32706"/>
                    <a:pt x="914400" y="7357"/>
                  </a:cubicBezTo>
                  <a:lnTo>
                    <a:pt x="914400" y="2174485"/>
                  </a:lnTo>
                  <a:cubicBezTo>
                    <a:pt x="581319" y="2247531"/>
                    <a:pt x="323138" y="2084944"/>
                    <a:pt x="0" y="2174485"/>
                  </a:cubicBezTo>
                  <a:lnTo>
                    <a:pt x="0" y="7357"/>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b="1" dirty="0" smtClean="0">
                  <a:solidFill>
                    <a:schemeClr val="bg1"/>
                  </a:solidFill>
                </a:rPr>
                <a:t>73%</a:t>
              </a:r>
              <a:endParaRPr lang="en-US" sz="2400" b="1" dirty="0">
                <a:solidFill>
                  <a:schemeClr val="bg1"/>
                </a:solidFill>
              </a:endParaRPr>
            </a:p>
            <a:p>
              <a:pPr algn="ctr"/>
              <a:r>
                <a:rPr lang="en-US" sz="1200" b="1" dirty="0" smtClean="0">
                  <a:solidFill>
                    <a:schemeClr val="bg1"/>
                  </a:solidFill>
                </a:rPr>
                <a:t>On-site facility</a:t>
              </a:r>
              <a:endParaRPr lang="en-US" sz="1200" b="1" dirty="0">
                <a:solidFill>
                  <a:schemeClr val="bg1"/>
                </a:solidFill>
              </a:endParaRPr>
            </a:p>
          </p:txBody>
        </p:sp>
        <p:sp>
          <p:nvSpPr>
            <p:cNvPr id="118" name="WC"/>
            <p:cNvSpPr/>
            <p:nvPr/>
          </p:nvSpPr>
          <p:spPr>
            <a:xfrm>
              <a:off x="986060" y="1535807"/>
              <a:ext cx="766340" cy="648297"/>
            </a:xfrm>
            <a:custGeom>
              <a:avLst/>
              <a:gdLst>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914400 w 914400"/>
                <a:gd name="connsiteY5" fmla="*/ 548640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914400 w 914400"/>
                <a:gd name="connsiteY5" fmla="*/ 548640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768928 w 914400"/>
                <a:gd name="connsiteY5" fmla="*/ 534785 h 548640"/>
                <a:gd name="connsiteX6" fmla="*/ 0 w 914400"/>
                <a:gd name="connsiteY6" fmla="*/ 548640 h 548640"/>
                <a:gd name="connsiteX7" fmla="*/ 0 w 914400"/>
                <a:gd name="connsiteY7" fmla="*/ 548640 h 548640"/>
                <a:gd name="connsiteX8" fmla="*/ 0 w 914400"/>
                <a:gd name="connsiteY8"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0 w 914400"/>
                <a:gd name="connsiteY5" fmla="*/ 548640 h 548640"/>
                <a:gd name="connsiteX6" fmla="*/ 0 w 914400"/>
                <a:gd name="connsiteY6" fmla="*/ 548640 h 548640"/>
                <a:gd name="connsiteX7" fmla="*/ 0 w 914400"/>
                <a:gd name="connsiteY7" fmla="*/ 0 h 548640"/>
                <a:gd name="connsiteX0" fmla="*/ 0 w 914400"/>
                <a:gd name="connsiteY0" fmla="*/ 0 h 548640"/>
                <a:gd name="connsiteX1" fmla="*/ 0 w 914400"/>
                <a:gd name="connsiteY1" fmla="*/ 0 h 548640"/>
                <a:gd name="connsiteX2" fmla="*/ 914400 w 914400"/>
                <a:gd name="connsiteY2" fmla="*/ 0 h 548640"/>
                <a:gd name="connsiteX3" fmla="*/ 914400 w 914400"/>
                <a:gd name="connsiteY3" fmla="*/ 0 h 548640"/>
                <a:gd name="connsiteX4" fmla="*/ 914400 w 914400"/>
                <a:gd name="connsiteY4" fmla="*/ 548640 h 548640"/>
                <a:gd name="connsiteX5" fmla="*/ 0 w 914400"/>
                <a:gd name="connsiteY5" fmla="*/ 548640 h 548640"/>
                <a:gd name="connsiteX6" fmla="*/ 0 w 914400"/>
                <a:gd name="connsiteY6" fmla="*/ 548640 h 548640"/>
                <a:gd name="connsiteX7" fmla="*/ 0 w 914400"/>
                <a:gd name="connsiteY7" fmla="*/ 0 h 548640"/>
                <a:gd name="connsiteX0" fmla="*/ 0 w 914400"/>
                <a:gd name="connsiteY0" fmla="*/ 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7" fmla="*/ 0 w 914400"/>
                <a:gd name="connsiteY7" fmla="*/ 0 h 558823"/>
                <a:gd name="connsiteX0" fmla="*/ 0 w 914400"/>
                <a:gd name="connsiteY0" fmla="*/ 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7" fmla="*/ 0 w 914400"/>
                <a:gd name="connsiteY7" fmla="*/ 0 h 558823"/>
                <a:gd name="connsiteX0" fmla="*/ 0 w 1059873"/>
                <a:gd name="connsiteY0" fmla="*/ 124691 h 558823"/>
                <a:gd name="connsiteX1" fmla="*/ 145473 w 1059873"/>
                <a:gd name="connsiteY1" fmla="*/ 0 h 558823"/>
                <a:gd name="connsiteX2" fmla="*/ 1059873 w 1059873"/>
                <a:gd name="connsiteY2" fmla="*/ 0 h 558823"/>
                <a:gd name="connsiteX3" fmla="*/ 1059873 w 1059873"/>
                <a:gd name="connsiteY3" fmla="*/ 0 h 558823"/>
                <a:gd name="connsiteX4" fmla="*/ 1059873 w 1059873"/>
                <a:gd name="connsiteY4" fmla="*/ 548640 h 558823"/>
                <a:gd name="connsiteX5" fmla="*/ 145473 w 1059873"/>
                <a:gd name="connsiteY5" fmla="*/ 548640 h 558823"/>
                <a:gd name="connsiteX6" fmla="*/ 145473 w 1059873"/>
                <a:gd name="connsiteY6" fmla="*/ 548640 h 558823"/>
                <a:gd name="connsiteX7" fmla="*/ 0 w 1059873"/>
                <a:gd name="connsiteY7" fmla="*/ 124691 h 558823"/>
                <a:gd name="connsiteX0" fmla="*/ 0 w 914400"/>
                <a:gd name="connsiteY0" fmla="*/ 548640 h 558823"/>
                <a:gd name="connsiteX1" fmla="*/ 0 w 914400"/>
                <a:gd name="connsiteY1" fmla="*/ 0 h 558823"/>
                <a:gd name="connsiteX2" fmla="*/ 914400 w 914400"/>
                <a:gd name="connsiteY2" fmla="*/ 0 h 558823"/>
                <a:gd name="connsiteX3" fmla="*/ 914400 w 914400"/>
                <a:gd name="connsiteY3" fmla="*/ 0 h 558823"/>
                <a:gd name="connsiteX4" fmla="*/ 914400 w 914400"/>
                <a:gd name="connsiteY4" fmla="*/ 548640 h 558823"/>
                <a:gd name="connsiteX5" fmla="*/ 0 w 914400"/>
                <a:gd name="connsiteY5" fmla="*/ 548640 h 558823"/>
                <a:gd name="connsiteX6" fmla="*/ 0 w 914400"/>
                <a:gd name="connsiteY6" fmla="*/ 548640 h 558823"/>
                <a:gd name="connsiteX0" fmla="*/ 0 w 914400"/>
                <a:gd name="connsiteY0" fmla="*/ 565402 h 575585"/>
                <a:gd name="connsiteX1" fmla="*/ 0 w 914400"/>
                <a:gd name="connsiteY1" fmla="*/ 16762 h 575585"/>
                <a:gd name="connsiteX2" fmla="*/ 914400 w 914400"/>
                <a:gd name="connsiteY2" fmla="*/ 16762 h 575585"/>
                <a:gd name="connsiteX3" fmla="*/ 914400 w 914400"/>
                <a:gd name="connsiteY3" fmla="*/ 16762 h 575585"/>
                <a:gd name="connsiteX4" fmla="*/ 914400 w 914400"/>
                <a:gd name="connsiteY4" fmla="*/ 565402 h 575585"/>
                <a:gd name="connsiteX5" fmla="*/ 0 w 914400"/>
                <a:gd name="connsiteY5" fmla="*/ 565402 h 575585"/>
                <a:gd name="connsiteX6" fmla="*/ 0 w 914400"/>
                <a:gd name="connsiteY6" fmla="*/ 565402 h 575585"/>
                <a:gd name="connsiteX0" fmla="*/ 0 w 914400"/>
                <a:gd name="connsiteY0" fmla="*/ 565402 h 589626"/>
                <a:gd name="connsiteX1" fmla="*/ 0 w 914400"/>
                <a:gd name="connsiteY1" fmla="*/ 16762 h 589626"/>
                <a:gd name="connsiteX2" fmla="*/ 914400 w 914400"/>
                <a:gd name="connsiteY2" fmla="*/ 16762 h 589626"/>
                <a:gd name="connsiteX3" fmla="*/ 914400 w 914400"/>
                <a:gd name="connsiteY3" fmla="*/ 16762 h 589626"/>
                <a:gd name="connsiteX4" fmla="*/ 914400 w 914400"/>
                <a:gd name="connsiteY4" fmla="*/ 565402 h 589626"/>
                <a:gd name="connsiteX5" fmla="*/ 0 w 914400"/>
                <a:gd name="connsiteY5" fmla="*/ 565402 h 589626"/>
                <a:gd name="connsiteX6" fmla="*/ 0 w 914400"/>
                <a:gd name="connsiteY6" fmla="*/ 565402 h 589626"/>
                <a:gd name="connsiteX0" fmla="*/ 0 w 914400"/>
                <a:gd name="connsiteY0" fmla="*/ 548640 h 572864"/>
                <a:gd name="connsiteX1" fmla="*/ 0 w 914400"/>
                <a:gd name="connsiteY1" fmla="*/ 0 h 572864"/>
                <a:gd name="connsiteX2" fmla="*/ 914400 w 914400"/>
                <a:gd name="connsiteY2" fmla="*/ 0 h 572864"/>
                <a:gd name="connsiteX3" fmla="*/ 914400 w 914400"/>
                <a:gd name="connsiteY3" fmla="*/ 0 h 572864"/>
                <a:gd name="connsiteX4" fmla="*/ 914400 w 914400"/>
                <a:gd name="connsiteY4" fmla="*/ 548640 h 572864"/>
                <a:gd name="connsiteX5" fmla="*/ 0 w 914400"/>
                <a:gd name="connsiteY5" fmla="*/ 548640 h 572864"/>
                <a:gd name="connsiteX6" fmla="*/ 0 w 914400"/>
                <a:gd name="connsiteY6" fmla="*/ 548640 h 57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72864">
                  <a:moveTo>
                    <a:pt x="0" y="548640"/>
                  </a:moveTo>
                  <a:lnTo>
                    <a:pt x="0" y="0"/>
                  </a:lnTo>
                  <a:cubicBezTo>
                    <a:pt x="235528" y="96982"/>
                    <a:pt x="609600" y="48491"/>
                    <a:pt x="914400" y="0"/>
                  </a:cubicBezTo>
                  <a:lnTo>
                    <a:pt x="914400" y="0"/>
                  </a:lnTo>
                  <a:lnTo>
                    <a:pt x="914400" y="548640"/>
                  </a:lnTo>
                  <a:cubicBezTo>
                    <a:pt x="626097" y="503863"/>
                    <a:pt x="314227" y="620983"/>
                    <a:pt x="0" y="548640"/>
                  </a:cubicBezTo>
                  <a:lnTo>
                    <a:pt x="0" y="548640"/>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502920" rtlCol="0" anchor="ctr" anchorCtr="1"/>
            <a:lstStyle/>
            <a:p>
              <a:pPr algn="ctr"/>
              <a:r>
                <a:rPr lang="en-US" sz="2400" b="1" dirty="0" smtClean="0">
                  <a:solidFill>
                    <a:schemeClr val="tx1"/>
                  </a:solidFill>
                </a:rPr>
                <a:t>25%</a:t>
              </a:r>
              <a:endParaRPr lang="en-US" sz="2400" dirty="0" smtClean="0">
                <a:solidFill>
                  <a:schemeClr val="tx1"/>
                </a:solidFill>
              </a:endParaRPr>
            </a:p>
            <a:p>
              <a:pPr algn="ctr"/>
              <a:r>
                <a:rPr lang="en-US" sz="1200" b="1" dirty="0" smtClean="0">
                  <a:solidFill>
                    <a:schemeClr val="bg1"/>
                  </a:solidFill>
                </a:rPr>
                <a:t>WC to sewer</a:t>
              </a:r>
              <a:endParaRPr lang="en-US" sz="1200" b="1" dirty="0">
                <a:solidFill>
                  <a:schemeClr val="bg1"/>
                </a:solidFill>
              </a:endParaRPr>
            </a:p>
          </p:txBody>
        </p:sp>
        <p:sp>
          <p:nvSpPr>
            <p:cNvPr id="188" name="Open"/>
            <p:cNvSpPr/>
            <p:nvPr/>
          </p:nvSpPr>
          <p:spPr>
            <a:xfrm>
              <a:off x="986060" y="4023523"/>
              <a:ext cx="766340" cy="128016"/>
            </a:xfrm>
            <a:custGeom>
              <a:avLst/>
              <a:gdLst>
                <a:gd name="connsiteX0" fmla="*/ 0 w 914400"/>
                <a:gd name="connsiteY0" fmla="*/ 0 h 27432"/>
                <a:gd name="connsiteX1" fmla="*/ 914400 w 914400"/>
                <a:gd name="connsiteY1" fmla="*/ 0 h 27432"/>
                <a:gd name="connsiteX2" fmla="*/ 914400 w 914400"/>
                <a:gd name="connsiteY2" fmla="*/ 27432 h 27432"/>
                <a:gd name="connsiteX3" fmla="*/ 0 w 914400"/>
                <a:gd name="connsiteY3" fmla="*/ 27432 h 27432"/>
                <a:gd name="connsiteX4" fmla="*/ 0 w 914400"/>
                <a:gd name="connsiteY4" fmla="*/ 0 h 27432"/>
                <a:gd name="connsiteX0" fmla="*/ 0 w 914400"/>
                <a:gd name="connsiteY0" fmla="*/ 14663 h 42095"/>
                <a:gd name="connsiteX1" fmla="*/ 914400 w 914400"/>
                <a:gd name="connsiteY1" fmla="*/ 14663 h 42095"/>
                <a:gd name="connsiteX2" fmla="*/ 914400 w 914400"/>
                <a:gd name="connsiteY2" fmla="*/ 42095 h 42095"/>
                <a:gd name="connsiteX3" fmla="*/ 0 w 914400"/>
                <a:gd name="connsiteY3" fmla="*/ 42095 h 42095"/>
                <a:gd name="connsiteX4" fmla="*/ 0 w 914400"/>
                <a:gd name="connsiteY4" fmla="*/ 14663 h 42095"/>
                <a:gd name="connsiteX0" fmla="*/ 0 w 914400"/>
                <a:gd name="connsiteY0" fmla="*/ 10048 h 37480"/>
                <a:gd name="connsiteX1" fmla="*/ 914400 w 914400"/>
                <a:gd name="connsiteY1" fmla="*/ 10048 h 37480"/>
                <a:gd name="connsiteX2" fmla="*/ 914400 w 914400"/>
                <a:gd name="connsiteY2" fmla="*/ 37480 h 37480"/>
                <a:gd name="connsiteX3" fmla="*/ 0 w 914400"/>
                <a:gd name="connsiteY3" fmla="*/ 37480 h 37480"/>
                <a:gd name="connsiteX4" fmla="*/ 0 w 914400"/>
                <a:gd name="connsiteY4" fmla="*/ 10048 h 37480"/>
                <a:gd name="connsiteX0" fmla="*/ 0 w 914400"/>
                <a:gd name="connsiteY0" fmla="*/ 10048 h 51096"/>
                <a:gd name="connsiteX1" fmla="*/ 914400 w 914400"/>
                <a:gd name="connsiteY1" fmla="*/ 10048 h 51096"/>
                <a:gd name="connsiteX2" fmla="*/ 914400 w 914400"/>
                <a:gd name="connsiteY2" fmla="*/ 37480 h 51096"/>
                <a:gd name="connsiteX3" fmla="*/ 0 w 914400"/>
                <a:gd name="connsiteY3" fmla="*/ 37480 h 51096"/>
                <a:gd name="connsiteX4" fmla="*/ 0 w 914400"/>
                <a:gd name="connsiteY4" fmla="*/ 10048 h 51096"/>
                <a:gd name="connsiteX0" fmla="*/ 0 w 914400"/>
                <a:gd name="connsiteY0" fmla="*/ 10048 h 46324"/>
                <a:gd name="connsiteX1" fmla="*/ 914400 w 914400"/>
                <a:gd name="connsiteY1" fmla="*/ 10048 h 46324"/>
                <a:gd name="connsiteX2" fmla="*/ 914400 w 914400"/>
                <a:gd name="connsiteY2" fmla="*/ 37480 h 46324"/>
                <a:gd name="connsiteX3" fmla="*/ 0 w 914400"/>
                <a:gd name="connsiteY3" fmla="*/ 37480 h 46324"/>
                <a:gd name="connsiteX4" fmla="*/ 0 w 914400"/>
                <a:gd name="connsiteY4" fmla="*/ 10048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6324">
                  <a:moveTo>
                    <a:pt x="0" y="10048"/>
                  </a:moveTo>
                  <a:cubicBezTo>
                    <a:pt x="278876" y="-22945"/>
                    <a:pt x="609600" y="38328"/>
                    <a:pt x="914400" y="10048"/>
                  </a:cubicBezTo>
                  <a:lnTo>
                    <a:pt x="914400" y="37480"/>
                  </a:lnTo>
                  <a:cubicBezTo>
                    <a:pt x="609600" y="68117"/>
                    <a:pt x="297730" y="6843"/>
                    <a:pt x="0" y="37480"/>
                  </a:cubicBezTo>
                  <a:lnTo>
                    <a:pt x="0" y="10048"/>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91440" rIns="45720" bIns="91440" rtlCol="0" anchor="t" anchorCtr="0"/>
            <a:lstStyle/>
            <a:p>
              <a:pPr algn="ctr"/>
              <a:r>
                <a:rPr lang="en-US" sz="2400" b="1" dirty="0">
                  <a:solidFill>
                    <a:schemeClr val="tx1"/>
                  </a:solidFill>
                </a:rPr>
                <a:t>2</a:t>
              </a:r>
              <a:r>
                <a:rPr lang="en-US" sz="2400" b="1" dirty="0" smtClean="0">
                  <a:solidFill>
                    <a:schemeClr val="tx1"/>
                  </a:solidFill>
                </a:rPr>
                <a:t>%</a:t>
              </a:r>
              <a:endParaRPr lang="en-US" sz="2400" dirty="0">
                <a:solidFill>
                  <a:schemeClr val="tx1"/>
                </a:solidFill>
              </a:endParaRPr>
            </a:p>
            <a:p>
              <a:pPr algn="ctr"/>
              <a:r>
                <a:rPr lang="en-US" sz="1200" b="1" dirty="0" smtClean="0">
                  <a:solidFill>
                    <a:schemeClr val="tx1"/>
                  </a:solidFill>
                </a:rPr>
                <a:t>Open defecation</a:t>
              </a:r>
              <a:endParaRPr lang="en-US" sz="1200" b="1" dirty="0">
                <a:solidFill>
                  <a:schemeClr val="tx1"/>
                </a:solidFill>
              </a:endParaRPr>
            </a:p>
          </p:txBody>
        </p:sp>
        <p:grpSp>
          <p:nvGrpSpPr>
            <p:cNvPr id="98" name="Toilet user 2"/>
            <p:cNvGrpSpPr>
              <a:grpSpLocks noChangeAspect="1"/>
            </p:cNvGrpSpPr>
            <p:nvPr/>
          </p:nvGrpSpPr>
          <p:grpSpPr>
            <a:xfrm>
              <a:off x="427091" y="2601630"/>
              <a:ext cx="570199" cy="974545"/>
              <a:chOff x="582928" y="1572419"/>
              <a:chExt cx="1353316" cy="2312988"/>
            </a:xfrm>
            <a:solidFill>
              <a:schemeClr val="tx1"/>
            </a:solidFill>
          </p:grpSpPr>
          <p:sp>
            <p:nvSpPr>
              <p:cNvPr id="99" name="Freeform 20"/>
              <p:cNvSpPr>
                <a:spLocks noEditPoints="1"/>
              </p:cNvSpPr>
              <p:nvPr/>
            </p:nvSpPr>
            <p:spPr bwMode="auto">
              <a:xfrm>
                <a:off x="1028194" y="3356769"/>
                <a:ext cx="908050" cy="528638"/>
              </a:xfrm>
              <a:custGeom>
                <a:avLst/>
                <a:gdLst>
                  <a:gd name="T0" fmla="*/ 0 w 953"/>
                  <a:gd name="T1" fmla="*/ 155 h 552"/>
                  <a:gd name="T2" fmla="*/ 0 w 953"/>
                  <a:gd name="T3" fmla="*/ 155 h 552"/>
                  <a:gd name="T4" fmla="*/ 0 w 953"/>
                  <a:gd name="T5" fmla="*/ 169 h 552"/>
                  <a:gd name="T6" fmla="*/ 3 w 953"/>
                  <a:gd name="T7" fmla="*/ 173 h 552"/>
                  <a:gd name="T8" fmla="*/ 71 w 953"/>
                  <a:gd name="T9" fmla="*/ 173 h 552"/>
                  <a:gd name="T10" fmla="*/ 74 w 953"/>
                  <a:gd name="T11" fmla="*/ 169 h 552"/>
                  <a:gd name="T12" fmla="*/ 74 w 953"/>
                  <a:gd name="T13" fmla="*/ 155 h 552"/>
                  <a:gd name="T14" fmla="*/ 70 w 953"/>
                  <a:gd name="T15" fmla="*/ 151 h 552"/>
                  <a:gd name="T16" fmla="*/ 66 w 953"/>
                  <a:gd name="T17" fmla="*/ 151 h 552"/>
                  <a:gd name="T18" fmla="*/ 66 w 953"/>
                  <a:gd name="T19" fmla="*/ 0 h 552"/>
                  <a:gd name="T20" fmla="*/ 8 w 953"/>
                  <a:gd name="T21" fmla="*/ 0 h 552"/>
                  <a:gd name="T22" fmla="*/ 8 w 953"/>
                  <a:gd name="T23" fmla="*/ 151 h 552"/>
                  <a:gd name="T24" fmla="*/ 3 w 953"/>
                  <a:gd name="T25" fmla="*/ 151 h 552"/>
                  <a:gd name="T26" fmla="*/ 0 w 953"/>
                  <a:gd name="T27" fmla="*/ 155 h 552"/>
                  <a:gd name="T28" fmla="*/ 0 w 953"/>
                  <a:gd name="T29" fmla="*/ 188 h 552"/>
                  <a:gd name="T30" fmla="*/ 0 w 953"/>
                  <a:gd name="T31" fmla="*/ 188 h 552"/>
                  <a:gd name="T32" fmla="*/ 0 w 953"/>
                  <a:gd name="T33" fmla="*/ 202 h 552"/>
                  <a:gd name="T34" fmla="*/ 3 w 953"/>
                  <a:gd name="T35" fmla="*/ 206 h 552"/>
                  <a:gd name="T36" fmla="*/ 8 w 953"/>
                  <a:gd name="T37" fmla="*/ 206 h 552"/>
                  <a:gd name="T38" fmla="*/ 8 w 953"/>
                  <a:gd name="T39" fmla="*/ 277 h 552"/>
                  <a:gd name="T40" fmla="*/ 104 w 953"/>
                  <a:gd name="T41" fmla="*/ 372 h 552"/>
                  <a:gd name="T42" fmla="*/ 199 w 953"/>
                  <a:gd name="T43" fmla="*/ 277 h 552"/>
                  <a:gd name="T44" fmla="*/ 199 w 953"/>
                  <a:gd name="T45" fmla="*/ 273 h 552"/>
                  <a:gd name="T46" fmla="*/ 199 w 953"/>
                  <a:gd name="T47" fmla="*/ 216 h 552"/>
                  <a:gd name="T48" fmla="*/ 239 w 953"/>
                  <a:gd name="T49" fmla="*/ 177 h 552"/>
                  <a:gd name="T50" fmla="*/ 322 w 953"/>
                  <a:gd name="T51" fmla="*/ 198 h 552"/>
                  <a:gd name="T52" fmla="*/ 949 w 953"/>
                  <a:gd name="T53" fmla="*/ 552 h 552"/>
                  <a:gd name="T54" fmla="*/ 953 w 953"/>
                  <a:gd name="T55" fmla="*/ 485 h 552"/>
                  <a:gd name="T56" fmla="*/ 352 w 953"/>
                  <a:gd name="T57" fmla="*/ 151 h 552"/>
                  <a:gd name="T58" fmla="*/ 237 w 953"/>
                  <a:gd name="T59" fmla="*/ 121 h 552"/>
                  <a:gd name="T60" fmla="*/ 141 w 953"/>
                  <a:gd name="T61" fmla="*/ 216 h 552"/>
                  <a:gd name="T62" fmla="*/ 141 w 953"/>
                  <a:gd name="T63" fmla="*/ 274 h 552"/>
                  <a:gd name="T64" fmla="*/ 141 w 953"/>
                  <a:gd name="T65" fmla="*/ 277 h 552"/>
                  <a:gd name="T66" fmla="*/ 104 w 953"/>
                  <a:gd name="T67" fmla="*/ 315 h 552"/>
                  <a:gd name="T68" fmla="*/ 66 w 953"/>
                  <a:gd name="T69" fmla="*/ 277 h 552"/>
                  <a:gd name="T70" fmla="*/ 66 w 953"/>
                  <a:gd name="T71" fmla="*/ 206 h 552"/>
                  <a:gd name="T72" fmla="*/ 70 w 953"/>
                  <a:gd name="T73" fmla="*/ 206 h 552"/>
                  <a:gd name="T74" fmla="*/ 74 w 953"/>
                  <a:gd name="T75" fmla="*/ 202 h 552"/>
                  <a:gd name="T76" fmla="*/ 74 w 953"/>
                  <a:gd name="T77" fmla="*/ 188 h 552"/>
                  <a:gd name="T78" fmla="*/ 71 w 953"/>
                  <a:gd name="T79" fmla="*/ 184 h 552"/>
                  <a:gd name="T80" fmla="*/ 3 w 953"/>
                  <a:gd name="T81" fmla="*/ 184 h 552"/>
                  <a:gd name="T82" fmla="*/ 0 w 953"/>
                  <a:gd name="T83"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552">
                    <a:moveTo>
                      <a:pt x="0" y="155"/>
                    </a:moveTo>
                    <a:lnTo>
                      <a:pt x="0" y="155"/>
                    </a:lnTo>
                    <a:lnTo>
                      <a:pt x="0" y="169"/>
                    </a:lnTo>
                    <a:cubicBezTo>
                      <a:pt x="0" y="171"/>
                      <a:pt x="1" y="173"/>
                      <a:pt x="3" y="173"/>
                    </a:cubicBezTo>
                    <a:lnTo>
                      <a:pt x="71" y="173"/>
                    </a:lnTo>
                    <a:cubicBezTo>
                      <a:pt x="73" y="173"/>
                      <a:pt x="74" y="171"/>
                      <a:pt x="74" y="169"/>
                    </a:cubicBezTo>
                    <a:lnTo>
                      <a:pt x="74" y="155"/>
                    </a:lnTo>
                    <a:cubicBezTo>
                      <a:pt x="74" y="153"/>
                      <a:pt x="72" y="151"/>
                      <a:pt x="70" y="151"/>
                    </a:cubicBezTo>
                    <a:lnTo>
                      <a:pt x="66" y="151"/>
                    </a:lnTo>
                    <a:lnTo>
                      <a:pt x="66" y="0"/>
                    </a:lnTo>
                    <a:lnTo>
                      <a:pt x="8" y="0"/>
                    </a:lnTo>
                    <a:lnTo>
                      <a:pt x="8" y="151"/>
                    </a:lnTo>
                    <a:lnTo>
                      <a:pt x="3" y="151"/>
                    </a:lnTo>
                    <a:cubicBezTo>
                      <a:pt x="1" y="151"/>
                      <a:pt x="0" y="153"/>
                      <a:pt x="0" y="155"/>
                    </a:cubicBezTo>
                    <a:close/>
                    <a:moveTo>
                      <a:pt x="0" y="188"/>
                    </a:moveTo>
                    <a:lnTo>
                      <a:pt x="0" y="188"/>
                    </a:lnTo>
                    <a:lnTo>
                      <a:pt x="0" y="202"/>
                    </a:lnTo>
                    <a:cubicBezTo>
                      <a:pt x="0" y="204"/>
                      <a:pt x="1" y="206"/>
                      <a:pt x="3" y="206"/>
                    </a:cubicBezTo>
                    <a:lnTo>
                      <a:pt x="8" y="206"/>
                    </a:lnTo>
                    <a:lnTo>
                      <a:pt x="8" y="277"/>
                    </a:lnTo>
                    <a:cubicBezTo>
                      <a:pt x="8" y="329"/>
                      <a:pt x="51" y="372"/>
                      <a:pt x="104" y="372"/>
                    </a:cubicBezTo>
                    <a:cubicBezTo>
                      <a:pt x="156" y="372"/>
                      <a:pt x="199" y="329"/>
                      <a:pt x="199" y="277"/>
                    </a:cubicBezTo>
                    <a:cubicBezTo>
                      <a:pt x="199" y="277"/>
                      <a:pt x="199" y="301"/>
                      <a:pt x="199" y="273"/>
                    </a:cubicBezTo>
                    <a:cubicBezTo>
                      <a:pt x="199" y="245"/>
                      <a:pt x="199" y="216"/>
                      <a:pt x="199" y="216"/>
                    </a:cubicBezTo>
                    <a:cubicBezTo>
                      <a:pt x="199" y="195"/>
                      <a:pt x="218" y="181"/>
                      <a:pt x="239" y="177"/>
                    </a:cubicBezTo>
                    <a:cubicBezTo>
                      <a:pt x="268" y="171"/>
                      <a:pt x="288" y="177"/>
                      <a:pt x="322" y="198"/>
                    </a:cubicBezTo>
                    <a:cubicBezTo>
                      <a:pt x="322" y="198"/>
                      <a:pt x="921" y="535"/>
                      <a:pt x="949" y="552"/>
                    </a:cubicBezTo>
                    <a:cubicBezTo>
                      <a:pt x="949" y="552"/>
                      <a:pt x="951" y="482"/>
                      <a:pt x="953" y="485"/>
                    </a:cubicBezTo>
                    <a:cubicBezTo>
                      <a:pt x="669" y="326"/>
                      <a:pt x="376" y="163"/>
                      <a:pt x="352" y="151"/>
                    </a:cubicBezTo>
                    <a:cubicBezTo>
                      <a:pt x="310" y="130"/>
                      <a:pt x="294" y="116"/>
                      <a:pt x="237" y="121"/>
                    </a:cubicBezTo>
                    <a:cubicBezTo>
                      <a:pt x="184" y="125"/>
                      <a:pt x="141" y="163"/>
                      <a:pt x="141" y="216"/>
                    </a:cubicBezTo>
                    <a:cubicBezTo>
                      <a:pt x="141" y="216"/>
                      <a:pt x="141" y="245"/>
                      <a:pt x="141" y="274"/>
                    </a:cubicBezTo>
                    <a:lnTo>
                      <a:pt x="141" y="277"/>
                    </a:lnTo>
                    <a:cubicBezTo>
                      <a:pt x="141" y="298"/>
                      <a:pt x="124" y="315"/>
                      <a:pt x="104" y="315"/>
                    </a:cubicBezTo>
                    <a:cubicBezTo>
                      <a:pt x="83" y="315"/>
                      <a:pt x="66" y="298"/>
                      <a:pt x="66" y="277"/>
                    </a:cubicBezTo>
                    <a:lnTo>
                      <a:pt x="66" y="206"/>
                    </a:lnTo>
                    <a:lnTo>
                      <a:pt x="70" y="206"/>
                    </a:lnTo>
                    <a:cubicBezTo>
                      <a:pt x="72" y="206"/>
                      <a:pt x="74" y="204"/>
                      <a:pt x="74" y="202"/>
                    </a:cubicBezTo>
                    <a:lnTo>
                      <a:pt x="74" y="188"/>
                    </a:lnTo>
                    <a:cubicBezTo>
                      <a:pt x="74" y="186"/>
                      <a:pt x="73" y="184"/>
                      <a:pt x="71" y="184"/>
                    </a:cubicBezTo>
                    <a:lnTo>
                      <a:pt x="3" y="184"/>
                    </a:lnTo>
                    <a:cubicBezTo>
                      <a:pt x="1" y="184"/>
                      <a:pt x="0" y="186"/>
                      <a:pt x="0" y="1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4"/>
              <p:cNvSpPr>
                <a:spLocks noEditPoints="1"/>
              </p:cNvSpPr>
              <p:nvPr/>
            </p:nvSpPr>
            <p:spPr bwMode="auto">
              <a:xfrm>
                <a:off x="1014728" y="2463007"/>
                <a:ext cx="447675" cy="774700"/>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5"/>
              <p:cNvSpPr>
                <a:spLocks noEditPoints="1"/>
              </p:cNvSpPr>
              <p:nvPr/>
            </p:nvSpPr>
            <p:spPr bwMode="auto">
              <a:xfrm>
                <a:off x="582928" y="1572419"/>
                <a:ext cx="1201738" cy="1789113"/>
              </a:xfrm>
              <a:custGeom>
                <a:avLst/>
                <a:gdLst>
                  <a:gd name="T0" fmla="*/ 1243 w 1260"/>
                  <a:gd name="T1" fmla="*/ 464 h 1870"/>
                  <a:gd name="T2" fmla="*/ 1243 w 1260"/>
                  <a:gd name="T3" fmla="*/ 464 h 1870"/>
                  <a:gd name="T4" fmla="*/ 396 w 1260"/>
                  <a:gd name="T5" fmla="*/ 263 h 1870"/>
                  <a:gd name="T6" fmla="*/ 396 w 1260"/>
                  <a:gd name="T7" fmla="*/ 0 h 1870"/>
                  <a:gd name="T8" fmla="*/ 270 w 1260"/>
                  <a:gd name="T9" fmla="*/ 0 h 1870"/>
                  <a:gd name="T10" fmla="*/ 270 w 1260"/>
                  <a:gd name="T11" fmla="*/ 234 h 1870"/>
                  <a:gd name="T12" fmla="*/ 26 w 1260"/>
                  <a:gd name="T13" fmla="*/ 176 h 1870"/>
                  <a:gd name="T14" fmla="*/ 2 w 1260"/>
                  <a:gd name="T15" fmla="*/ 191 h 1870"/>
                  <a:gd name="T16" fmla="*/ 17 w 1260"/>
                  <a:gd name="T17" fmla="*/ 215 h 1870"/>
                  <a:gd name="T18" fmla="*/ 144 w 1260"/>
                  <a:gd name="T19" fmla="*/ 245 h 1870"/>
                  <a:gd name="T20" fmla="*/ 144 w 1260"/>
                  <a:gd name="T21" fmla="*/ 1870 h 1870"/>
                  <a:gd name="T22" fmla="*/ 184 w 1260"/>
                  <a:gd name="T23" fmla="*/ 1870 h 1870"/>
                  <a:gd name="T24" fmla="*/ 184 w 1260"/>
                  <a:gd name="T25" fmla="*/ 254 h 1870"/>
                  <a:gd name="T26" fmla="*/ 1051 w 1260"/>
                  <a:gd name="T27" fmla="*/ 459 h 1870"/>
                  <a:gd name="T28" fmla="*/ 1051 w 1260"/>
                  <a:gd name="T29" fmla="*/ 1870 h 1870"/>
                  <a:gd name="T30" fmla="*/ 1091 w 1260"/>
                  <a:gd name="T31" fmla="*/ 1870 h 1870"/>
                  <a:gd name="T32" fmla="*/ 1091 w 1260"/>
                  <a:gd name="T33" fmla="*/ 469 h 1870"/>
                  <a:gd name="T34" fmla="*/ 1233 w 1260"/>
                  <a:gd name="T35" fmla="*/ 503 h 1870"/>
                  <a:gd name="T36" fmla="*/ 1238 w 1260"/>
                  <a:gd name="T37" fmla="*/ 503 h 1870"/>
                  <a:gd name="T38" fmla="*/ 1257 w 1260"/>
                  <a:gd name="T39" fmla="*/ 488 h 1870"/>
                  <a:gd name="T40" fmla="*/ 1243 w 1260"/>
                  <a:gd name="T41" fmla="*/ 464 h 1870"/>
                  <a:gd name="T42" fmla="*/ 310 w 1260"/>
                  <a:gd name="T43" fmla="*/ 43 h 1870"/>
                  <a:gd name="T44" fmla="*/ 310 w 1260"/>
                  <a:gd name="T45" fmla="*/ 43 h 1870"/>
                  <a:gd name="T46" fmla="*/ 356 w 1260"/>
                  <a:gd name="T47" fmla="*/ 43 h 1870"/>
                  <a:gd name="T48" fmla="*/ 356 w 1260"/>
                  <a:gd name="T49" fmla="*/ 254 h 1870"/>
                  <a:gd name="T50" fmla="*/ 310 w 1260"/>
                  <a:gd name="T51" fmla="*/ 241 h 1870"/>
                  <a:gd name="T52" fmla="*/ 310 w 1260"/>
                  <a:gd name="T53" fmla="*/ 43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0" h="1870">
                    <a:moveTo>
                      <a:pt x="1243" y="464"/>
                    </a:moveTo>
                    <a:lnTo>
                      <a:pt x="1243" y="464"/>
                    </a:lnTo>
                    <a:lnTo>
                      <a:pt x="396" y="263"/>
                    </a:lnTo>
                    <a:lnTo>
                      <a:pt x="396" y="0"/>
                    </a:lnTo>
                    <a:lnTo>
                      <a:pt x="270" y="0"/>
                    </a:lnTo>
                    <a:lnTo>
                      <a:pt x="270" y="234"/>
                    </a:lnTo>
                    <a:lnTo>
                      <a:pt x="26" y="176"/>
                    </a:lnTo>
                    <a:cubicBezTo>
                      <a:pt x="16" y="173"/>
                      <a:pt x="5" y="180"/>
                      <a:pt x="2" y="191"/>
                    </a:cubicBezTo>
                    <a:cubicBezTo>
                      <a:pt x="0" y="201"/>
                      <a:pt x="6" y="212"/>
                      <a:pt x="17" y="215"/>
                    </a:cubicBezTo>
                    <a:lnTo>
                      <a:pt x="144" y="245"/>
                    </a:lnTo>
                    <a:lnTo>
                      <a:pt x="144" y="1870"/>
                    </a:lnTo>
                    <a:lnTo>
                      <a:pt x="184" y="1870"/>
                    </a:lnTo>
                    <a:lnTo>
                      <a:pt x="184" y="254"/>
                    </a:lnTo>
                    <a:lnTo>
                      <a:pt x="1051" y="459"/>
                    </a:lnTo>
                    <a:lnTo>
                      <a:pt x="1051" y="1870"/>
                    </a:lnTo>
                    <a:lnTo>
                      <a:pt x="1091" y="1870"/>
                    </a:lnTo>
                    <a:lnTo>
                      <a:pt x="1091" y="469"/>
                    </a:lnTo>
                    <a:lnTo>
                      <a:pt x="1233" y="503"/>
                    </a:lnTo>
                    <a:cubicBezTo>
                      <a:pt x="1235" y="503"/>
                      <a:pt x="1236" y="503"/>
                      <a:pt x="1238" y="503"/>
                    </a:cubicBezTo>
                    <a:cubicBezTo>
                      <a:pt x="1247" y="503"/>
                      <a:pt x="1255" y="497"/>
                      <a:pt x="1257" y="488"/>
                    </a:cubicBezTo>
                    <a:cubicBezTo>
                      <a:pt x="1260" y="477"/>
                      <a:pt x="1253" y="466"/>
                      <a:pt x="1243" y="464"/>
                    </a:cubicBezTo>
                    <a:close/>
                    <a:moveTo>
                      <a:pt x="310" y="43"/>
                    </a:moveTo>
                    <a:lnTo>
                      <a:pt x="310" y="43"/>
                    </a:lnTo>
                    <a:lnTo>
                      <a:pt x="356" y="43"/>
                    </a:lnTo>
                    <a:lnTo>
                      <a:pt x="356" y="254"/>
                    </a:lnTo>
                    <a:lnTo>
                      <a:pt x="310" y="241"/>
                    </a:lnTo>
                    <a:lnTo>
                      <a:pt x="310"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9"/>
              <p:cNvSpPr>
                <a:spLocks/>
              </p:cNvSpPr>
              <p:nvPr/>
            </p:nvSpPr>
            <p:spPr bwMode="auto">
              <a:xfrm>
                <a:off x="875028" y="3232944"/>
                <a:ext cx="484188" cy="104775"/>
              </a:xfrm>
              <a:custGeom>
                <a:avLst/>
                <a:gdLst>
                  <a:gd name="T0" fmla="*/ 263 w 508"/>
                  <a:gd name="T1" fmla="*/ 0 h 109"/>
                  <a:gd name="T2" fmla="*/ 263 w 508"/>
                  <a:gd name="T3" fmla="*/ 0 h 109"/>
                  <a:gd name="T4" fmla="*/ 188 w 508"/>
                  <a:gd name="T5" fmla="*/ 35 h 109"/>
                  <a:gd name="T6" fmla="*/ 114 w 508"/>
                  <a:gd name="T7" fmla="*/ 0 h 109"/>
                  <a:gd name="T8" fmla="*/ 0 w 508"/>
                  <a:gd name="T9" fmla="*/ 0 h 109"/>
                  <a:gd name="T10" fmla="*/ 0 w 508"/>
                  <a:gd name="T11" fmla="*/ 109 h 109"/>
                  <a:gd name="T12" fmla="*/ 508 w 508"/>
                  <a:gd name="T13" fmla="*/ 109 h 109"/>
                  <a:gd name="T14" fmla="*/ 508 w 508"/>
                  <a:gd name="T15" fmla="*/ 0 h 109"/>
                  <a:gd name="T16" fmla="*/ 263 w 508"/>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09">
                    <a:moveTo>
                      <a:pt x="263" y="0"/>
                    </a:moveTo>
                    <a:lnTo>
                      <a:pt x="263" y="0"/>
                    </a:lnTo>
                    <a:cubicBezTo>
                      <a:pt x="262" y="20"/>
                      <a:pt x="229" y="35"/>
                      <a:pt x="188" y="35"/>
                    </a:cubicBezTo>
                    <a:cubicBezTo>
                      <a:pt x="148" y="35"/>
                      <a:pt x="114" y="20"/>
                      <a:pt x="114" y="0"/>
                    </a:cubicBezTo>
                    <a:lnTo>
                      <a:pt x="0" y="0"/>
                    </a:lnTo>
                    <a:lnTo>
                      <a:pt x="0" y="109"/>
                    </a:lnTo>
                    <a:lnTo>
                      <a:pt x="508" y="109"/>
                    </a:lnTo>
                    <a:lnTo>
                      <a:pt x="508"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Freeform 54"/>
            <p:cNvSpPr>
              <a:spLocks noEditPoints="1"/>
            </p:cNvSpPr>
            <p:nvPr/>
          </p:nvSpPr>
          <p:spPr bwMode="auto">
            <a:xfrm>
              <a:off x="583150" y="3942505"/>
              <a:ext cx="225112" cy="389556"/>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5" name="Toilet user 2"/>
            <p:cNvGrpSpPr>
              <a:grpSpLocks noChangeAspect="1"/>
            </p:cNvGrpSpPr>
            <p:nvPr/>
          </p:nvGrpSpPr>
          <p:grpSpPr>
            <a:xfrm>
              <a:off x="427091" y="1158898"/>
              <a:ext cx="570199" cy="974545"/>
              <a:chOff x="582928" y="1572419"/>
              <a:chExt cx="1353316" cy="2312988"/>
            </a:xfrm>
            <a:solidFill>
              <a:schemeClr val="tx1"/>
            </a:solidFill>
          </p:grpSpPr>
          <p:sp>
            <p:nvSpPr>
              <p:cNvPr id="178" name="Freeform 20"/>
              <p:cNvSpPr>
                <a:spLocks noEditPoints="1"/>
              </p:cNvSpPr>
              <p:nvPr/>
            </p:nvSpPr>
            <p:spPr bwMode="auto">
              <a:xfrm>
                <a:off x="1028194" y="3356769"/>
                <a:ext cx="908050" cy="528638"/>
              </a:xfrm>
              <a:custGeom>
                <a:avLst/>
                <a:gdLst>
                  <a:gd name="T0" fmla="*/ 0 w 953"/>
                  <a:gd name="T1" fmla="*/ 155 h 552"/>
                  <a:gd name="T2" fmla="*/ 0 w 953"/>
                  <a:gd name="T3" fmla="*/ 155 h 552"/>
                  <a:gd name="T4" fmla="*/ 0 w 953"/>
                  <a:gd name="T5" fmla="*/ 169 h 552"/>
                  <a:gd name="T6" fmla="*/ 3 w 953"/>
                  <a:gd name="T7" fmla="*/ 173 h 552"/>
                  <a:gd name="T8" fmla="*/ 71 w 953"/>
                  <a:gd name="T9" fmla="*/ 173 h 552"/>
                  <a:gd name="T10" fmla="*/ 74 w 953"/>
                  <a:gd name="T11" fmla="*/ 169 h 552"/>
                  <a:gd name="T12" fmla="*/ 74 w 953"/>
                  <a:gd name="T13" fmla="*/ 155 h 552"/>
                  <a:gd name="T14" fmla="*/ 70 w 953"/>
                  <a:gd name="T15" fmla="*/ 151 h 552"/>
                  <a:gd name="T16" fmla="*/ 66 w 953"/>
                  <a:gd name="T17" fmla="*/ 151 h 552"/>
                  <a:gd name="T18" fmla="*/ 66 w 953"/>
                  <a:gd name="T19" fmla="*/ 0 h 552"/>
                  <a:gd name="T20" fmla="*/ 8 w 953"/>
                  <a:gd name="T21" fmla="*/ 0 h 552"/>
                  <a:gd name="T22" fmla="*/ 8 w 953"/>
                  <a:gd name="T23" fmla="*/ 151 h 552"/>
                  <a:gd name="T24" fmla="*/ 3 w 953"/>
                  <a:gd name="T25" fmla="*/ 151 h 552"/>
                  <a:gd name="T26" fmla="*/ 0 w 953"/>
                  <a:gd name="T27" fmla="*/ 155 h 552"/>
                  <a:gd name="T28" fmla="*/ 0 w 953"/>
                  <a:gd name="T29" fmla="*/ 188 h 552"/>
                  <a:gd name="T30" fmla="*/ 0 w 953"/>
                  <a:gd name="T31" fmla="*/ 188 h 552"/>
                  <a:gd name="T32" fmla="*/ 0 w 953"/>
                  <a:gd name="T33" fmla="*/ 202 h 552"/>
                  <a:gd name="T34" fmla="*/ 3 w 953"/>
                  <a:gd name="T35" fmla="*/ 206 h 552"/>
                  <a:gd name="T36" fmla="*/ 8 w 953"/>
                  <a:gd name="T37" fmla="*/ 206 h 552"/>
                  <a:gd name="T38" fmla="*/ 8 w 953"/>
                  <a:gd name="T39" fmla="*/ 277 h 552"/>
                  <a:gd name="T40" fmla="*/ 104 w 953"/>
                  <a:gd name="T41" fmla="*/ 372 h 552"/>
                  <a:gd name="T42" fmla="*/ 199 w 953"/>
                  <a:gd name="T43" fmla="*/ 277 h 552"/>
                  <a:gd name="T44" fmla="*/ 199 w 953"/>
                  <a:gd name="T45" fmla="*/ 273 h 552"/>
                  <a:gd name="T46" fmla="*/ 199 w 953"/>
                  <a:gd name="T47" fmla="*/ 216 h 552"/>
                  <a:gd name="T48" fmla="*/ 239 w 953"/>
                  <a:gd name="T49" fmla="*/ 177 h 552"/>
                  <a:gd name="T50" fmla="*/ 322 w 953"/>
                  <a:gd name="T51" fmla="*/ 198 h 552"/>
                  <a:gd name="T52" fmla="*/ 949 w 953"/>
                  <a:gd name="T53" fmla="*/ 552 h 552"/>
                  <a:gd name="T54" fmla="*/ 953 w 953"/>
                  <a:gd name="T55" fmla="*/ 485 h 552"/>
                  <a:gd name="T56" fmla="*/ 352 w 953"/>
                  <a:gd name="T57" fmla="*/ 151 h 552"/>
                  <a:gd name="T58" fmla="*/ 237 w 953"/>
                  <a:gd name="T59" fmla="*/ 121 h 552"/>
                  <a:gd name="T60" fmla="*/ 141 w 953"/>
                  <a:gd name="T61" fmla="*/ 216 h 552"/>
                  <a:gd name="T62" fmla="*/ 141 w 953"/>
                  <a:gd name="T63" fmla="*/ 274 h 552"/>
                  <a:gd name="T64" fmla="*/ 141 w 953"/>
                  <a:gd name="T65" fmla="*/ 277 h 552"/>
                  <a:gd name="T66" fmla="*/ 104 w 953"/>
                  <a:gd name="T67" fmla="*/ 315 h 552"/>
                  <a:gd name="T68" fmla="*/ 66 w 953"/>
                  <a:gd name="T69" fmla="*/ 277 h 552"/>
                  <a:gd name="T70" fmla="*/ 66 w 953"/>
                  <a:gd name="T71" fmla="*/ 206 h 552"/>
                  <a:gd name="T72" fmla="*/ 70 w 953"/>
                  <a:gd name="T73" fmla="*/ 206 h 552"/>
                  <a:gd name="T74" fmla="*/ 74 w 953"/>
                  <a:gd name="T75" fmla="*/ 202 h 552"/>
                  <a:gd name="T76" fmla="*/ 74 w 953"/>
                  <a:gd name="T77" fmla="*/ 188 h 552"/>
                  <a:gd name="T78" fmla="*/ 71 w 953"/>
                  <a:gd name="T79" fmla="*/ 184 h 552"/>
                  <a:gd name="T80" fmla="*/ 3 w 953"/>
                  <a:gd name="T81" fmla="*/ 184 h 552"/>
                  <a:gd name="T82" fmla="*/ 0 w 953"/>
                  <a:gd name="T83" fmla="*/ 18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3" h="552">
                    <a:moveTo>
                      <a:pt x="0" y="155"/>
                    </a:moveTo>
                    <a:lnTo>
                      <a:pt x="0" y="155"/>
                    </a:lnTo>
                    <a:lnTo>
                      <a:pt x="0" y="169"/>
                    </a:lnTo>
                    <a:cubicBezTo>
                      <a:pt x="0" y="171"/>
                      <a:pt x="1" y="173"/>
                      <a:pt x="3" y="173"/>
                    </a:cubicBezTo>
                    <a:lnTo>
                      <a:pt x="71" y="173"/>
                    </a:lnTo>
                    <a:cubicBezTo>
                      <a:pt x="73" y="173"/>
                      <a:pt x="74" y="171"/>
                      <a:pt x="74" y="169"/>
                    </a:cubicBezTo>
                    <a:lnTo>
                      <a:pt x="74" y="155"/>
                    </a:lnTo>
                    <a:cubicBezTo>
                      <a:pt x="74" y="153"/>
                      <a:pt x="72" y="151"/>
                      <a:pt x="70" y="151"/>
                    </a:cubicBezTo>
                    <a:lnTo>
                      <a:pt x="66" y="151"/>
                    </a:lnTo>
                    <a:lnTo>
                      <a:pt x="66" y="0"/>
                    </a:lnTo>
                    <a:lnTo>
                      <a:pt x="8" y="0"/>
                    </a:lnTo>
                    <a:lnTo>
                      <a:pt x="8" y="151"/>
                    </a:lnTo>
                    <a:lnTo>
                      <a:pt x="3" y="151"/>
                    </a:lnTo>
                    <a:cubicBezTo>
                      <a:pt x="1" y="151"/>
                      <a:pt x="0" y="153"/>
                      <a:pt x="0" y="155"/>
                    </a:cubicBezTo>
                    <a:close/>
                    <a:moveTo>
                      <a:pt x="0" y="188"/>
                    </a:moveTo>
                    <a:lnTo>
                      <a:pt x="0" y="188"/>
                    </a:lnTo>
                    <a:lnTo>
                      <a:pt x="0" y="202"/>
                    </a:lnTo>
                    <a:cubicBezTo>
                      <a:pt x="0" y="204"/>
                      <a:pt x="1" y="206"/>
                      <a:pt x="3" y="206"/>
                    </a:cubicBezTo>
                    <a:lnTo>
                      <a:pt x="8" y="206"/>
                    </a:lnTo>
                    <a:lnTo>
                      <a:pt x="8" y="277"/>
                    </a:lnTo>
                    <a:cubicBezTo>
                      <a:pt x="8" y="329"/>
                      <a:pt x="51" y="372"/>
                      <a:pt x="104" y="372"/>
                    </a:cubicBezTo>
                    <a:cubicBezTo>
                      <a:pt x="156" y="372"/>
                      <a:pt x="199" y="329"/>
                      <a:pt x="199" y="277"/>
                    </a:cubicBezTo>
                    <a:cubicBezTo>
                      <a:pt x="199" y="277"/>
                      <a:pt x="199" y="301"/>
                      <a:pt x="199" y="273"/>
                    </a:cubicBezTo>
                    <a:cubicBezTo>
                      <a:pt x="199" y="245"/>
                      <a:pt x="199" y="216"/>
                      <a:pt x="199" y="216"/>
                    </a:cubicBezTo>
                    <a:cubicBezTo>
                      <a:pt x="199" y="195"/>
                      <a:pt x="218" y="181"/>
                      <a:pt x="239" y="177"/>
                    </a:cubicBezTo>
                    <a:cubicBezTo>
                      <a:pt x="268" y="171"/>
                      <a:pt x="288" y="177"/>
                      <a:pt x="322" y="198"/>
                    </a:cubicBezTo>
                    <a:cubicBezTo>
                      <a:pt x="322" y="198"/>
                      <a:pt x="921" y="535"/>
                      <a:pt x="949" y="552"/>
                    </a:cubicBezTo>
                    <a:cubicBezTo>
                      <a:pt x="949" y="552"/>
                      <a:pt x="951" y="482"/>
                      <a:pt x="953" y="485"/>
                    </a:cubicBezTo>
                    <a:cubicBezTo>
                      <a:pt x="669" y="326"/>
                      <a:pt x="376" y="163"/>
                      <a:pt x="352" y="151"/>
                    </a:cubicBezTo>
                    <a:cubicBezTo>
                      <a:pt x="310" y="130"/>
                      <a:pt x="294" y="116"/>
                      <a:pt x="237" y="121"/>
                    </a:cubicBezTo>
                    <a:cubicBezTo>
                      <a:pt x="184" y="125"/>
                      <a:pt x="141" y="163"/>
                      <a:pt x="141" y="216"/>
                    </a:cubicBezTo>
                    <a:cubicBezTo>
                      <a:pt x="141" y="216"/>
                      <a:pt x="141" y="245"/>
                      <a:pt x="141" y="274"/>
                    </a:cubicBezTo>
                    <a:lnTo>
                      <a:pt x="141" y="277"/>
                    </a:lnTo>
                    <a:cubicBezTo>
                      <a:pt x="141" y="298"/>
                      <a:pt x="124" y="315"/>
                      <a:pt x="104" y="315"/>
                    </a:cubicBezTo>
                    <a:cubicBezTo>
                      <a:pt x="83" y="315"/>
                      <a:pt x="66" y="298"/>
                      <a:pt x="66" y="277"/>
                    </a:cubicBezTo>
                    <a:lnTo>
                      <a:pt x="66" y="206"/>
                    </a:lnTo>
                    <a:lnTo>
                      <a:pt x="70" y="206"/>
                    </a:lnTo>
                    <a:cubicBezTo>
                      <a:pt x="72" y="206"/>
                      <a:pt x="74" y="204"/>
                      <a:pt x="74" y="202"/>
                    </a:cubicBezTo>
                    <a:lnTo>
                      <a:pt x="74" y="188"/>
                    </a:lnTo>
                    <a:cubicBezTo>
                      <a:pt x="74" y="186"/>
                      <a:pt x="73" y="184"/>
                      <a:pt x="71" y="184"/>
                    </a:cubicBezTo>
                    <a:lnTo>
                      <a:pt x="3" y="184"/>
                    </a:lnTo>
                    <a:cubicBezTo>
                      <a:pt x="1" y="184"/>
                      <a:pt x="0" y="186"/>
                      <a:pt x="0" y="1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4"/>
              <p:cNvSpPr>
                <a:spLocks noEditPoints="1"/>
              </p:cNvSpPr>
              <p:nvPr/>
            </p:nvSpPr>
            <p:spPr bwMode="auto">
              <a:xfrm>
                <a:off x="1014728" y="2463007"/>
                <a:ext cx="447675" cy="774700"/>
              </a:xfrm>
              <a:custGeom>
                <a:avLst/>
                <a:gdLst>
                  <a:gd name="T0" fmla="*/ 295 w 470"/>
                  <a:gd name="T1" fmla="*/ 32 h 810"/>
                  <a:gd name="T2" fmla="*/ 295 w 470"/>
                  <a:gd name="T3" fmla="*/ 32 h 810"/>
                  <a:gd name="T4" fmla="*/ 183 w 470"/>
                  <a:gd name="T5" fmla="*/ 30 h 810"/>
                  <a:gd name="T6" fmla="*/ 180 w 470"/>
                  <a:gd name="T7" fmla="*/ 142 h 810"/>
                  <a:gd name="T8" fmla="*/ 293 w 470"/>
                  <a:gd name="T9" fmla="*/ 145 h 810"/>
                  <a:gd name="T10" fmla="*/ 295 w 470"/>
                  <a:gd name="T11" fmla="*/ 32 h 810"/>
                  <a:gd name="T12" fmla="*/ 403 w 470"/>
                  <a:gd name="T13" fmla="*/ 317 h 810"/>
                  <a:gd name="T14" fmla="*/ 403 w 470"/>
                  <a:gd name="T15" fmla="*/ 317 h 810"/>
                  <a:gd name="T16" fmla="*/ 234 w 470"/>
                  <a:gd name="T17" fmla="*/ 319 h 810"/>
                  <a:gd name="T18" fmla="*/ 236 w 470"/>
                  <a:gd name="T19" fmla="*/ 247 h 810"/>
                  <a:gd name="T20" fmla="*/ 226 w 470"/>
                  <a:gd name="T21" fmla="*/ 207 h 810"/>
                  <a:gd name="T22" fmla="*/ 188 w 470"/>
                  <a:gd name="T23" fmla="*/ 179 h 810"/>
                  <a:gd name="T24" fmla="*/ 90 w 470"/>
                  <a:gd name="T25" fmla="*/ 231 h 810"/>
                  <a:gd name="T26" fmla="*/ 4 w 470"/>
                  <a:gd name="T27" fmla="*/ 536 h 810"/>
                  <a:gd name="T28" fmla="*/ 2 w 470"/>
                  <a:gd name="T29" fmla="*/ 580 h 810"/>
                  <a:gd name="T30" fmla="*/ 98 w 470"/>
                  <a:gd name="T31" fmla="*/ 629 h 810"/>
                  <a:gd name="T32" fmla="*/ 239 w 470"/>
                  <a:gd name="T33" fmla="*/ 545 h 810"/>
                  <a:gd name="T34" fmla="*/ 180 w 470"/>
                  <a:gd name="T35" fmla="*/ 733 h 810"/>
                  <a:gd name="T36" fmla="*/ 227 w 470"/>
                  <a:gd name="T37" fmla="*/ 805 h 810"/>
                  <a:gd name="T38" fmla="*/ 297 w 470"/>
                  <a:gd name="T39" fmla="*/ 739 h 810"/>
                  <a:gd name="T40" fmla="*/ 362 w 470"/>
                  <a:gd name="T41" fmla="*/ 473 h 810"/>
                  <a:gd name="T42" fmla="*/ 303 w 470"/>
                  <a:gd name="T43" fmla="*/ 404 h 810"/>
                  <a:gd name="T44" fmla="*/ 268 w 470"/>
                  <a:gd name="T45" fmla="*/ 407 h 810"/>
                  <a:gd name="T46" fmla="*/ 224 w 470"/>
                  <a:gd name="T47" fmla="*/ 420 h 810"/>
                  <a:gd name="T48" fmla="*/ 265 w 470"/>
                  <a:gd name="T49" fmla="*/ 416 h 810"/>
                  <a:gd name="T50" fmla="*/ 416 w 470"/>
                  <a:gd name="T51" fmla="*/ 414 h 810"/>
                  <a:gd name="T52" fmla="*/ 470 w 470"/>
                  <a:gd name="T53" fmla="*/ 360 h 810"/>
                  <a:gd name="T54" fmla="*/ 444 w 470"/>
                  <a:gd name="T55" fmla="*/ 323 h 810"/>
                  <a:gd name="T56" fmla="*/ 403 w 470"/>
                  <a:gd name="T57" fmla="*/ 317 h 810"/>
                  <a:gd name="T58" fmla="*/ 186 w 470"/>
                  <a:gd name="T59" fmla="*/ 431 h 810"/>
                  <a:gd name="T60" fmla="*/ 186 w 470"/>
                  <a:gd name="T61" fmla="*/ 431 h 810"/>
                  <a:gd name="T62" fmla="*/ 129 w 470"/>
                  <a:gd name="T63" fmla="*/ 455 h 810"/>
                  <a:gd name="T64" fmla="*/ 155 w 470"/>
                  <a:gd name="T65" fmla="*/ 372 h 810"/>
                  <a:gd name="T66" fmla="*/ 154 w 470"/>
                  <a:gd name="T67" fmla="*/ 400 h 810"/>
                  <a:gd name="T68" fmla="*/ 161 w 470"/>
                  <a:gd name="T69" fmla="*/ 417 h 810"/>
                  <a:gd name="T70" fmla="*/ 186 w 470"/>
                  <a:gd name="T71" fmla="*/ 4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0" h="810">
                    <a:moveTo>
                      <a:pt x="295" y="32"/>
                    </a:moveTo>
                    <a:lnTo>
                      <a:pt x="295" y="32"/>
                    </a:lnTo>
                    <a:cubicBezTo>
                      <a:pt x="265" y="1"/>
                      <a:pt x="214" y="0"/>
                      <a:pt x="183" y="30"/>
                    </a:cubicBezTo>
                    <a:cubicBezTo>
                      <a:pt x="151" y="60"/>
                      <a:pt x="150" y="111"/>
                      <a:pt x="180" y="142"/>
                    </a:cubicBezTo>
                    <a:cubicBezTo>
                      <a:pt x="211" y="174"/>
                      <a:pt x="261" y="175"/>
                      <a:pt x="293" y="145"/>
                    </a:cubicBezTo>
                    <a:cubicBezTo>
                      <a:pt x="324" y="114"/>
                      <a:pt x="325" y="64"/>
                      <a:pt x="295" y="32"/>
                    </a:cubicBezTo>
                    <a:close/>
                    <a:moveTo>
                      <a:pt x="403" y="317"/>
                    </a:moveTo>
                    <a:lnTo>
                      <a:pt x="403" y="317"/>
                    </a:lnTo>
                    <a:lnTo>
                      <a:pt x="234" y="319"/>
                    </a:lnTo>
                    <a:lnTo>
                      <a:pt x="236" y="247"/>
                    </a:lnTo>
                    <a:cubicBezTo>
                      <a:pt x="235" y="228"/>
                      <a:pt x="229" y="211"/>
                      <a:pt x="226" y="207"/>
                    </a:cubicBezTo>
                    <a:cubicBezTo>
                      <a:pt x="218" y="193"/>
                      <a:pt x="204" y="184"/>
                      <a:pt x="188" y="179"/>
                    </a:cubicBezTo>
                    <a:cubicBezTo>
                      <a:pt x="150" y="168"/>
                      <a:pt x="109" y="180"/>
                      <a:pt x="90" y="231"/>
                    </a:cubicBezTo>
                    <a:lnTo>
                      <a:pt x="4" y="536"/>
                    </a:lnTo>
                    <a:cubicBezTo>
                      <a:pt x="0" y="551"/>
                      <a:pt x="0" y="569"/>
                      <a:pt x="2" y="580"/>
                    </a:cubicBezTo>
                    <a:cubicBezTo>
                      <a:pt x="10" y="617"/>
                      <a:pt x="62" y="645"/>
                      <a:pt x="98" y="629"/>
                    </a:cubicBezTo>
                    <a:lnTo>
                      <a:pt x="239" y="545"/>
                    </a:lnTo>
                    <a:lnTo>
                      <a:pt x="180" y="733"/>
                    </a:lnTo>
                    <a:cubicBezTo>
                      <a:pt x="172" y="758"/>
                      <a:pt x="179" y="797"/>
                      <a:pt x="227" y="805"/>
                    </a:cubicBezTo>
                    <a:cubicBezTo>
                      <a:pt x="261" y="810"/>
                      <a:pt x="285" y="786"/>
                      <a:pt x="297" y="739"/>
                    </a:cubicBezTo>
                    <a:lnTo>
                      <a:pt x="362" y="473"/>
                    </a:lnTo>
                    <a:cubicBezTo>
                      <a:pt x="371" y="437"/>
                      <a:pt x="334" y="404"/>
                      <a:pt x="303" y="404"/>
                    </a:cubicBezTo>
                    <a:cubicBezTo>
                      <a:pt x="293" y="402"/>
                      <a:pt x="278" y="405"/>
                      <a:pt x="268" y="407"/>
                    </a:cubicBezTo>
                    <a:lnTo>
                      <a:pt x="224" y="420"/>
                    </a:lnTo>
                    <a:cubicBezTo>
                      <a:pt x="238" y="418"/>
                      <a:pt x="258" y="419"/>
                      <a:pt x="265" y="416"/>
                    </a:cubicBezTo>
                    <a:lnTo>
                      <a:pt x="416" y="414"/>
                    </a:lnTo>
                    <a:cubicBezTo>
                      <a:pt x="446" y="414"/>
                      <a:pt x="470" y="390"/>
                      <a:pt x="470" y="360"/>
                    </a:cubicBezTo>
                    <a:cubicBezTo>
                      <a:pt x="470" y="340"/>
                      <a:pt x="457" y="329"/>
                      <a:pt x="444" y="323"/>
                    </a:cubicBezTo>
                    <a:cubicBezTo>
                      <a:pt x="430" y="317"/>
                      <a:pt x="414" y="317"/>
                      <a:pt x="403" y="317"/>
                    </a:cubicBezTo>
                    <a:close/>
                    <a:moveTo>
                      <a:pt x="186" y="431"/>
                    </a:moveTo>
                    <a:lnTo>
                      <a:pt x="186" y="431"/>
                    </a:lnTo>
                    <a:lnTo>
                      <a:pt x="129" y="455"/>
                    </a:lnTo>
                    <a:lnTo>
                      <a:pt x="155" y="372"/>
                    </a:lnTo>
                    <a:lnTo>
                      <a:pt x="154" y="400"/>
                    </a:lnTo>
                    <a:cubicBezTo>
                      <a:pt x="155" y="410"/>
                      <a:pt x="161" y="417"/>
                      <a:pt x="161" y="417"/>
                    </a:cubicBezTo>
                    <a:cubicBezTo>
                      <a:pt x="169" y="427"/>
                      <a:pt x="175" y="428"/>
                      <a:pt x="186" y="4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5"/>
              <p:cNvSpPr>
                <a:spLocks noEditPoints="1"/>
              </p:cNvSpPr>
              <p:nvPr/>
            </p:nvSpPr>
            <p:spPr bwMode="auto">
              <a:xfrm>
                <a:off x="582928" y="1572419"/>
                <a:ext cx="1201738" cy="1789113"/>
              </a:xfrm>
              <a:custGeom>
                <a:avLst/>
                <a:gdLst>
                  <a:gd name="T0" fmla="*/ 1243 w 1260"/>
                  <a:gd name="T1" fmla="*/ 464 h 1870"/>
                  <a:gd name="T2" fmla="*/ 1243 w 1260"/>
                  <a:gd name="T3" fmla="*/ 464 h 1870"/>
                  <a:gd name="T4" fmla="*/ 396 w 1260"/>
                  <a:gd name="T5" fmla="*/ 263 h 1870"/>
                  <a:gd name="T6" fmla="*/ 396 w 1260"/>
                  <a:gd name="T7" fmla="*/ 0 h 1870"/>
                  <a:gd name="T8" fmla="*/ 270 w 1260"/>
                  <a:gd name="T9" fmla="*/ 0 h 1870"/>
                  <a:gd name="T10" fmla="*/ 270 w 1260"/>
                  <a:gd name="T11" fmla="*/ 234 h 1870"/>
                  <a:gd name="T12" fmla="*/ 26 w 1260"/>
                  <a:gd name="T13" fmla="*/ 176 h 1870"/>
                  <a:gd name="T14" fmla="*/ 2 w 1260"/>
                  <a:gd name="T15" fmla="*/ 191 h 1870"/>
                  <a:gd name="T16" fmla="*/ 17 w 1260"/>
                  <a:gd name="T17" fmla="*/ 215 h 1870"/>
                  <a:gd name="T18" fmla="*/ 144 w 1260"/>
                  <a:gd name="T19" fmla="*/ 245 h 1870"/>
                  <a:gd name="T20" fmla="*/ 144 w 1260"/>
                  <a:gd name="T21" fmla="*/ 1870 h 1870"/>
                  <a:gd name="T22" fmla="*/ 184 w 1260"/>
                  <a:gd name="T23" fmla="*/ 1870 h 1870"/>
                  <a:gd name="T24" fmla="*/ 184 w 1260"/>
                  <a:gd name="T25" fmla="*/ 254 h 1870"/>
                  <a:gd name="T26" fmla="*/ 1051 w 1260"/>
                  <a:gd name="T27" fmla="*/ 459 h 1870"/>
                  <a:gd name="T28" fmla="*/ 1051 w 1260"/>
                  <a:gd name="T29" fmla="*/ 1870 h 1870"/>
                  <a:gd name="T30" fmla="*/ 1091 w 1260"/>
                  <a:gd name="T31" fmla="*/ 1870 h 1870"/>
                  <a:gd name="T32" fmla="*/ 1091 w 1260"/>
                  <a:gd name="T33" fmla="*/ 469 h 1870"/>
                  <a:gd name="T34" fmla="*/ 1233 w 1260"/>
                  <a:gd name="T35" fmla="*/ 503 h 1870"/>
                  <a:gd name="T36" fmla="*/ 1238 w 1260"/>
                  <a:gd name="T37" fmla="*/ 503 h 1870"/>
                  <a:gd name="T38" fmla="*/ 1257 w 1260"/>
                  <a:gd name="T39" fmla="*/ 488 h 1870"/>
                  <a:gd name="T40" fmla="*/ 1243 w 1260"/>
                  <a:gd name="T41" fmla="*/ 464 h 1870"/>
                  <a:gd name="T42" fmla="*/ 310 w 1260"/>
                  <a:gd name="T43" fmla="*/ 43 h 1870"/>
                  <a:gd name="T44" fmla="*/ 310 w 1260"/>
                  <a:gd name="T45" fmla="*/ 43 h 1870"/>
                  <a:gd name="T46" fmla="*/ 356 w 1260"/>
                  <a:gd name="T47" fmla="*/ 43 h 1870"/>
                  <a:gd name="T48" fmla="*/ 356 w 1260"/>
                  <a:gd name="T49" fmla="*/ 254 h 1870"/>
                  <a:gd name="T50" fmla="*/ 310 w 1260"/>
                  <a:gd name="T51" fmla="*/ 241 h 1870"/>
                  <a:gd name="T52" fmla="*/ 310 w 1260"/>
                  <a:gd name="T53" fmla="*/ 43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0" h="1870">
                    <a:moveTo>
                      <a:pt x="1243" y="464"/>
                    </a:moveTo>
                    <a:lnTo>
                      <a:pt x="1243" y="464"/>
                    </a:lnTo>
                    <a:lnTo>
                      <a:pt x="396" y="263"/>
                    </a:lnTo>
                    <a:lnTo>
                      <a:pt x="396" y="0"/>
                    </a:lnTo>
                    <a:lnTo>
                      <a:pt x="270" y="0"/>
                    </a:lnTo>
                    <a:lnTo>
                      <a:pt x="270" y="234"/>
                    </a:lnTo>
                    <a:lnTo>
                      <a:pt x="26" y="176"/>
                    </a:lnTo>
                    <a:cubicBezTo>
                      <a:pt x="16" y="173"/>
                      <a:pt x="5" y="180"/>
                      <a:pt x="2" y="191"/>
                    </a:cubicBezTo>
                    <a:cubicBezTo>
                      <a:pt x="0" y="201"/>
                      <a:pt x="6" y="212"/>
                      <a:pt x="17" y="215"/>
                    </a:cubicBezTo>
                    <a:lnTo>
                      <a:pt x="144" y="245"/>
                    </a:lnTo>
                    <a:lnTo>
                      <a:pt x="144" y="1870"/>
                    </a:lnTo>
                    <a:lnTo>
                      <a:pt x="184" y="1870"/>
                    </a:lnTo>
                    <a:lnTo>
                      <a:pt x="184" y="254"/>
                    </a:lnTo>
                    <a:lnTo>
                      <a:pt x="1051" y="459"/>
                    </a:lnTo>
                    <a:lnTo>
                      <a:pt x="1051" y="1870"/>
                    </a:lnTo>
                    <a:lnTo>
                      <a:pt x="1091" y="1870"/>
                    </a:lnTo>
                    <a:lnTo>
                      <a:pt x="1091" y="469"/>
                    </a:lnTo>
                    <a:lnTo>
                      <a:pt x="1233" y="503"/>
                    </a:lnTo>
                    <a:cubicBezTo>
                      <a:pt x="1235" y="503"/>
                      <a:pt x="1236" y="503"/>
                      <a:pt x="1238" y="503"/>
                    </a:cubicBezTo>
                    <a:cubicBezTo>
                      <a:pt x="1247" y="503"/>
                      <a:pt x="1255" y="497"/>
                      <a:pt x="1257" y="488"/>
                    </a:cubicBezTo>
                    <a:cubicBezTo>
                      <a:pt x="1260" y="477"/>
                      <a:pt x="1253" y="466"/>
                      <a:pt x="1243" y="464"/>
                    </a:cubicBezTo>
                    <a:close/>
                    <a:moveTo>
                      <a:pt x="310" y="43"/>
                    </a:moveTo>
                    <a:lnTo>
                      <a:pt x="310" y="43"/>
                    </a:lnTo>
                    <a:lnTo>
                      <a:pt x="356" y="43"/>
                    </a:lnTo>
                    <a:lnTo>
                      <a:pt x="356" y="254"/>
                    </a:lnTo>
                    <a:lnTo>
                      <a:pt x="310" y="241"/>
                    </a:lnTo>
                    <a:lnTo>
                      <a:pt x="310"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69"/>
              <p:cNvSpPr>
                <a:spLocks/>
              </p:cNvSpPr>
              <p:nvPr/>
            </p:nvSpPr>
            <p:spPr bwMode="auto">
              <a:xfrm>
                <a:off x="875028" y="3232944"/>
                <a:ext cx="484188" cy="104775"/>
              </a:xfrm>
              <a:custGeom>
                <a:avLst/>
                <a:gdLst>
                  <a:gd name="T0" fmla="*/ 263 w 508"/>
                  <a:gd name="T1" fmla="*/ 0 h 109"/>
                  <a:gd name="T2" fmla="*/ 263 w 508"/>
                  <a:gd name="T3" fmla="*/ 0 h 109"/>
                  <a:gd name="T4" fmla="*/ 188 w 508"/>
                  <a:gd name="T5" fmla="*/ 35 h 109"/>
                  <a:gd name="T6" fmla="*/ 114 w 508"/>
                  <a:gd name="T7" fmla="*/ 0 h 109"/>
                  <a:gd name="T8" fmla="*/ 0 w 508"/>
                  <a:gd name="T9" fmla="*/ 0 h 109"/>
                  <a:gd name="T10" fmla="*/ 0 w 508"/>
                  <a:gd name="T11" fmla="*/ 109 h 109"/>
                  <a:gd name="T12" fmla="*/ 508 w 508"/>
                  <a:gd name="T13" fmla="*/ 109 h 109"/>
                  <a:gd name="T14" fmla="*/ 508 w 508"/>
                  <a:gd name="T15" fmla="*/ 0 h 109"/>
                  <a:gd name="T16" fmla="*/ 263 w 508"/>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109">
                    <a:moveTo>
                      <a:pt x="263" y="0"/>
                    </a:moveTo>
                    <a:lnTo>
                      <a:pt x="263" y="0"/>
                    </a:lnTo>
                    <a:cubicBezTo>
                      <a:pt x="262" y="20"/>
                      <a:pt x="229" y="35"/>
                      <a:pt x="188" y="35"/>
                    </a:cubicBezTo>
                    <a:cubicBezTo>
                      <a:pt x="148" y="35"/>
                      <a:pt x="114" y="20"/>
                      <a:pt x="114" y="0"/>
                    </a:cubicBezTo>
                    <a:lnTo>
                      <a:pt x="0" y="0"/>
                    </a:lnTo>
                    <a:lnTo>
                      <a:pt x="0" y="109"/>
                    </a:lnTo>
                    <a:lnTo>
                      <a:pt x="508" y="109"/>
                    </a:lnTo>
                    <a:lnTo>
                      <a:pt x="508"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Title 2"/>
          <p:cNvSpPr>
            <a:spLocks noGrp="1"/>
          </p:cNvSpPr>
          <p:nvPr>
            <p:ph type="title"/>
          </p:nvPr>
        </p:nvSpPr>
        <p:spPr/>
        <p:txBody>
          <a:bodyPr/>
          <a:lstStyle/>
          <a:p>
            <a:r>
              <a:rPr lang="en-US" dirty="0" smtClean="0"/>
              <a:t>Partial FSM: framework in place, services exist</a:t>
            </a:r>
            <a:endParaRPr lang="en-US" dirty="0"/>
          </a:p>
        </p:txBody>
      </p:sp>
      <p:sp>
        <p:nvSpPr>
          <p:cNvPr id="5" name="subtitle"/>
          <p:cNvSpPr>
            <a:spLocks noGrp="1"/>
          </p:cNvSpPr>
          <p:nvPr>
            <p:ph type="body" sz="quarter" idx="13"/>
          </p:nvPr>
        </p:nvSpPr>
        <p:spPr>
          <a:xfrm>
            <a:off x="365124" y="788325"/>
            <a:ext cx="8329613" cy="298660"/>
          </a:xfrm>
        </p:spPr>
        <p:txBody>
          <a:bodyPr/>
          <a:lstStyle/>
          <a:p>
            <a:r>
              <a:rPr lang="en-US" dirty="0" smtClean="0"/>
              <a:t>Some sludge safely transported and treated</a:t>
            </a:r>
            <a:endParaRPr lang="en-US" dirty="0"/>
          </a:p>
        </p:txBody>
      </p:sp>
      <p:grpSp>
        <p:nvGrpSpPr>
          <p:cNvPr id="20" name="Trans Treat Reuse"/>
          <p:cNvGrpSpPr/>
          <p:nvPr/>
        </p:nvGrpSpPr>
        <p:grpSpPr>
          <a:xfrm>
            <a:off x="4085076" y="1231893"/>
            <a:ext cx="4495674" cy="3572538"/>
            <a:chOff x="4085076" y="1231893"/>
            <a:chExt cx="4495674" cy="3572538"/>
          </a:xfrm>
        </p:grpSpPr>
        <p:sp>
          <p:nvSpPr>
            <p:cNvPr id="200" name="WC to not effect treat arrow"/>
            <p:cNvSpPr/>
            <p:nvPr/>
          </p:nvSpPr>
          <p:spPr>
            <a:xfrm>
              <a:off x="4085076" y="2011895"/>
              <a:ext cx="1877184" cy="274320"/>
            </a:xfrm>
            <a:prstGeom prst="rightArrow">
              <a:avLst/>
            </a:prstGeom>
            <a:solidFill>
              <a:schemeClr val="tx1">
                <a:lumMod val="60000"/>
                <a:lumOff val="4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Not effectively tx"/>
            <p:cNvSpPr/>
            <p:nvPr/>
          </p:nvSpPr>
          <p:spPr>
            <a:xfrm>
              <a:off x="5721367" y="2038096"/>
              <a:ext cx="992022" cy="5820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45720" rtlCol="0" anchor="ctr" anchorCtr="0"/>
            <a:lstStyle/>
            <a:p>
              <a:pPr algn="ctr"/>
              <a:r>
                <a:rPr lang="en-US" sz="1100" dirty="0" smtClean="0">
                  <a:solidFill>
                    <a:schemeClr val="accent6"/>
                  </a:solidFill>
                </a:rPr>
                <a:t>Not</a:t>
              </a:r>
            </a:p>
            <a:p>
              <a:pPr algn="ctr"/>
              <a:r>
                <a:rPr lang="en-US" sz="1100" dirty="0" smtClean="0">
                  <a:solidFill>
                    <a:schemeClr val="accent6"/>
                  </a:solidFill>
                </a:rPr>
                <a:t>effectively</a:t>
              </a:r>
            </a:p>
            <a:p>
              <a:pPr algn="ctr"/>
              <a:r>
                <a:rPr lang="en-US" sz="1100" dirty="0" smtClean="0">
                  <a:solidFill>
                    <a:schemeClr val="accent6"/>
                  </a:solidFill>
                </a:rPr>
                <a:t>treated</a:t>
              </a:r>
              <a:endParaRPr lang="en-US" sz="1100" dirty="0">
                <a:solidFill>
                  <a:schemeClr val="accent6"/>
                </a:solidFill>
              </a:endParaRPr>
            </a:p>
          </p:txBody>
        </p:sp>
        <p:sp>
          <p:nvSpPr>
            <p:cNvPr id="203" name="Effectively tx"/>
            <p:cNvSpPr/>
            <p:nvPr/>
          </p:nvSpPr>
          <p:spPr>
            <a:xfrm>
              <a:off x="5509806" y="1318956"/>
              <a:ext cx="1445881" cy="1532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0"/>
            <a:lstStyle/>
            <a:p>
              <a:pPr algn="ctr"/>
              <a:r>
                <a:rPr lang="en-US" sz="1100" b="1" dirty="0" smtClean="0">
                  <a:solidFill>
                    <a:schemeClr val="accent3">
                      <a:lumMod val="75000"/>
                    </a:schemeClr>
                  </a:solidFill>
                </a:rPr>
                <a:t>Effectively treated</a:t>
              </a:r>
              <a:endParaRPr lang="en-US" sz="1100" b="1" dirty="0">
                <a:solidFill>
                  <a:schemeClr val="accent3">
                    <a:lumMod val="75000"/>
                  </a:schemeClr>
                </a:solidFill>
              </a:endParaRPr>
            </a:p>
          </p:txBody>
        </p:sp>
        <p:sp>
          <p:nvSpPr>
            <p:cNvPr id="205" name="not effect treat to water arrow"/>
            <p:cNvSpPr/>
            <p:nvPr/>
          </p:nvSpPr>
          <p:spPr>
            <a:xfrm rot="5400000">
              <a:off x="5855503" y="2714160"/>
              <a:ext cx="2474510" cy="1218777"/>
            </a:xfrm>
            <a:prstGeom prst="bentArrow">
              <a:avLst>
                <a:gd name="adj1" fmla="val 10843"/>
                <a:gd name="adj2" fmla="val 12152"/>
                <a:gd name="adj3" fmla="val 13733"/>
                <a:gd name="adj4" fmla="val 95541"/>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illegal to receive arrow"/>
            <p:cNvSpPr/>
            <p:nvPr/>
          </p:nvSpPr>
          <p:spPr>
            <a:xfrm rot="5400000">
              <a:off x="5729185" y="3230257"/>
              <a:ext cx="2073977" cy="587127"/>
            </a:xfrm>
            <a:prstGeom prst="bentArrow">
              <a:avLst>
                <a:gd name="adj1" fmla="val 15801"/>
                <a:gd name="adj2" fmla="val 16767"/>
                <a:gd name="adj3" fmla="val 24675"/>
                <a:gd name="adj4" fmla="val 98180"/>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leakage to drain arrow"/>
            <p:cNvSpPr/>
            <p:nvPr/>
          </p:nvSpPr>
          <p:spPr>
            <a:xfrm rot="5400000">
              <a:off x="5157707" y="1416126"/>
              <a:ext cx="2849812" cy="3424174"/>
            </a:xfrm>
            <a:prstGeom prst="bentArrow">
              <a:avLst>
                <a:gd name="adj1" fmla="val 2623"/>
                <a:gd name="adj2" fmla="val 3481"/>
                <a:gd name="adj3" fmla="val 4900"/>
                <a:gd name="adj4" fmla="val 59040"/>
              </a:avLst>
            </a:prstGeom>
            <a:solidFill>
              <a:schemeClr val="tx1">
                <a:lumMod val="60000"/>
                <a:lumOff val="40000"/>
              </a:schemeClr>
            </a:solidFill>
            <a:ln w="2540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rainage System"/>
            <p:cNvSpPr/>
            <p:nvPr/>
          </p:nvSpPr>
          <p:spPr>
            <a:xfrm>
              <a:off x="4928889" y="4595429"/>
              <a:ext cx="155448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Drainage systems</a:t>
              </a:r>
              <a:endParaRPr lang="en-US" sz="1200" b="1" dirty="0"/>
            </a:p>
          </p:txBody>
        </p:sp>
        <p:sp>
          <p:nvSpPr>
            <p:cNvPr id="216" name="Receiving Waters"/>
            <p:cNvSpPr/>
            <p:nvPr/>
          </p:nvSpPr>
          <p:spPr>
            <a:xfrm>
              <a:off x="6636255" y="4593105"/>
              <a:ext cx="182880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Receiving waters</a:t>
              </a:r>
              <a:endParaRPr lang="en-US" sz="1200" b="1" dirty="0"/>
            </a:p>
          </p:txBody>
        </p:sp>
        <p:sp>
          <p:nvSpPr>
            <p:cNvPr id="218" name="TextBox 217"/>
            <p:cNvSpPr txBox="1"/>
            <p:nvPr/>
          </p:nvSpPr>
          <p:spPr>
            <a:xfrm>
              <a:off x="5789438" y="4084349"/>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10%</a:t>
              </a:r>
            </a:p>
          </p:txBody>
        </p:sp>
        <p:sp>
          <p:nvSpPr>
            <p:cNvPr id="220" name="TextBox 219"/>
            <p:cNvSpPr txBox="1"/>
            <p:nvPr/>
          </p:nvSpPr>
          <p:spPr>
            <a:xfrm>
              <a:off x="8199485" y="4101085"/>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5%</a:t>
              </a:r>
            </a:p>
          </p:txBody>
        </p:sp>
        <p:sp>
          <p:nvSpPr>
            <p:cNvPr id="221" name="TextBox 220"/>
            <p:cNvSpPr txBox="1"/>
            <p:nvPr/>
          </p:nvSpPr>
          <p:spPr>
            <a:xfrm>
              <a:off x="7671804" y="4101085"/>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17%</a:t>
              </a:r>
            </a:p>
          </p:txBody>
        </p:sp>
        <p:sp>
          <p:nvSpPr>
            <p:cNvPr id="222" name="TextBox 221"/>
            <p:cNvSpPr txBox="1"/>
            <p:nvPr/>
          </p:nvSpPr>
          <p:spPr>
            <a:xfrm>
              <a:off x="7001937" y="4101085"/>
              <a:ext cx="381265" cy="316669"/>
            </a:xfrm>
            <a:prstGeom prst="rect">
              <a:avLst/>
            </a:prstGeom>
            <a:noFill/>
          </p:spPr>
          <p:txBody>
            <a:bodyPr wrap="none" lIns="0" tIns="0" rIns="0" bIns="0" rtlCol="0" anchor="ctr">
              <a:noAutofit/>
            </a:bodyPr>
            <a:lstStyle/>
            <a:p>
              <a:pPr algn="ctr"/>
              <a:r>
                <a:rPr lang="en-US" sz="1600" b="1" dirty="0">
                  <a:solidFill>
                    <a:schemeClr val="tx1">
                      <a:lumMod val="60000"/>
                      <a:lumOff val="40000"/>
                    </a:schemeClr>
                  </a:solidFill>
                  <a:latin typeface="Arial" pitchFamily="34" charset="0"/>
                  <a:cs typeface="Arial" pitchFamily="34" charset="0"/>
                </a:rPr>
                <a:t>6</a:t>
              </a:r>
              <a:r>
                <a:rPr lang="en-US" sz="1600" b="1" dirty="0" smtClean="0">
                  <a:solidFill>
                    <a:schemeClr val="tx1">
                      <a:lumMod val="60000"/>
                      <a:lumOff val="40000"/>
                    </a:schemeClr>
                  </a:solidFill>
                  <a:latin typeface="Arial" pitchFamily="34" charset="0"/>
                  <a:cs typeface="Arial" pitchFamily="34" charset="0"/>
                </a:rPr>
                <a:t>%</a:t>
              </a:r>
            </a:p>
          </p:txBody>
        </p:sp>
        <p:sp>
          <p:nvSpPr>
            <p:cNvPr id="199" name="WC to effect treat"/>
            <p:cNvSpPr/>
            <p:nvPr/>
          </p:nvSpPr>
          <p:spPr>
            <a:xfrm rot="5400000" flipH="1">
              <a:off x="4944669" y="653877"/>
              <a:ext cx="561328" cy="2198021"/>
            </a:xfrm>
            <a:prstGeom prst="bentArrow">
              <a:avLst>
                <a:gd name="adj1" fmla="val 13328"/>
                <a:gd name="adj2" fmla="val 16127"/>
                <a:gd name="adj3" fmla="val 20543"/>
                <a:gd name="adj4" fmla="val 33694"/>
              </a:avLst>
            </a:prstGeom>
            <a:solidFill>
              <a:schemeClr val="tx1">
                <a:lumMod val="60000"/>
                <a:lumOff val="40000"/>
              </a:schemeClr>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legal to effect treat arrow"/>
            <p:cNvGrpSpPr/>
            <p:nvPr/>
          </p:nvGrpSpPr>
          <p:grpSpPr>
            <a:xfrm>
              <a:off x="4857428" y="1231893"/>
              <a:ext cx="751876" cy="1312029"/>
              <a:chOff x="4857428" y="1201157"/>
              <a:chExt cx="751876" cy="1312029"/>
            </a:xfrm>
          </p:grpSpPr>
          <p:sp>
            <p:nvSpPr>
              <p:cNvPr id="245" name="arrow"/>
              <p:cNvSpPr/>
              <p:nvPr/>
            </p:nvSpPr>
            <p:spPr>
              <a:xfrm rot="5400000" flipH="1">
                <a:off x="4687659" y="1735809"/>
                <a:ext cx="947146" cy="607607"/>
              </a:xfrm>
              <a:prstGeom prst="bentArrow">
                <a:avLst>
                  <a:gd name="adj1" fmla="val 34051"/>
                  <a:gd name="adj2" fmla="val 23237"/>
                  <a:gd name="adj3" fmla="val 0"/>
                  <a:gd name="adj4" fmla="val 33288"/>
                </a:avLst>
              </a:prstGeom>
              <a:solidFill>
                <a:schemeClr val="tx1">
                  <a:lumMod val="60000"/>
                  <a:lumOff val="4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arrow"/>
              <p:cNvSpPr/>
              <p:nvPr/>
            </p:nvSpPr>
            <p:spPr>
              <a:xfrm>
                <a:off x="5232623" y="1201157"/>
                <a:ext cx="376681" cy="378369"/>
              </a:xfrm>
              <a:prstGeom prst="bentArrow">
                <a:avLst>
                  <a:gd name="adj1" fmla="val 49921"/>
                  <a:gd name="adj2" fmla="val 42583"/>
                  <a:gd name="adj3" fmla="val 35919"/>
                  <a:gd name="adj4" fmla="val 35930"/>
                </a:avLst>
              </a:prstGeom>
              <a:solidFill>
                <a:schemeClr val="tx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legal dump to not effect treat arrow"/>
            <p:cNvSpPr/>
            <p:nvPr/>
          </p:nvSpPr>
          <p:spPr>
            <a:xfrm>
              <a:off x="4867474" y="2380408"/>
              <a:ext cx="1024128" cy="274320"/>
            </a:xfrm>
            <a:prstGeom prst="rightArrow">
              <a:avLst>
                <a:gd name="adj1" fmla="val 35624"/>
                <a:gd name="adj2" fmla="val 45824"/>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illegal to receive arrow"/>
            <p:cNvSpPr/>
            <p:nvPr/>
          </p:nvSpPr>
          <p:spPr>
            <a:xfrm rot="5400000">
              <a:off x="4462793" y="3198882"/>
              <a:ext cx="1769662" cy="954196"/>
            </a:xfrm>
            <a:prstGeom prst="bentArrow">
              <a:avLst>
                <a:gd name="adj1" fmla="val 13089"/>
                <a:gd name="adj2" fmla="val 12581"/>
                <a:gd name="adj3" fmla="val 18950"/>
                <a:gd name="adj4" fmla="val 54721"/>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Emptying"/>
          <p:cNvGrpSpPr/>
          <p:nvPr/>
        </p:nvGrpSpPr>
        <p:grpSpPr>
          <a:xfrm>
            <a:off x="1753459" y="1640230"/>
            <a:ext cx="3166577" cy="3164201"/>
            <a:chOff x="1753459" y="1640230"/>
            <a:chExt cx="3166577" cy="3164201"/>
          </a:xfrm>
        </p:grpSpPr>
        <p:sp>
          <p:nvSpPr>
            <p:cNvPr id="209" name="unsafe to drainage arrow"/>
            <p:cNvSpPr/>
            <p:nvPr/>
          </p:nvSpPr>
          <p:spPr>
            <a:xfrm rot="5400000">
              <a:off x="3113609" y="3355511"/>
              <a:ext cx="1460773" cy="949809"/>
            </a:xfrm>
            <a:prstGeom prst="bentArrow">
              <a:avLst>
                <a:gd name="adj1" fmla="val 21410"/>
                <a:gd name="adj2" fmla="val 19541"/>
                <a:gd name="adj3" fmla="val 17330"/>
                <a:gd name="adj4" fmla="val 66928"/>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8" name="Illegally dumped"/>
            <p:cNvSpPr/>
            <p:nvPr/>
          </p:nvSpPr>
          <p:spPr>
            <a:xfrm>
              <a:off x="4272085" y="2791149"/>
              <a:ext cx="599228" cy="2528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rtlCol="0" anchor="ctr" anchorCtr="1"/>
            <a:lstStyle/>
            <a:p>
              <a:pPr algn="ctr"/>
              <a:r>
                <a:rPr lang="en-US" sz="1100" dirty="0" smtClean="0">
                  <a:solidFill>
                    <a:schemeClr val="accent6"/>
                  </a:solidFill>
                </a:rPr>
                <a:t>Illegally</a:t>
              </a:r>
            </a:p>
            <a:p>
              <a:pPr algn="ctr"/>
              <a:r>
                <a:rPr lang="en-US" sz="1100" dirty="0" smtClean="0">
                  <a:solidFill>
                    <a:schemeClr val="accent6"/>
                  </a:solidFill>
                </a:rPr>
                <a:t>dumped</a:t>
              </a:r>
              <a:endParaRPr lang="en-US" sz="1100" dirty="0">
                <a:solidFill>
                  <a:schemeClr val="accent6"/>
                </a:solidFill>
              </a:endParaRPr>
            </a:p>
          </p:txBody>
        </p:sp>
        <p:sp>
          <p:nvSpPr>
            <p:cNvPr id="198" name="Legally dumped"/>
            <p:cNvSpPr/>
            <p:nvPr/>
          </p:nvSpPr>
          <p:spPr>
            <a:xfrm>
              <a:off x="4272085" y="2322395"/>
              <a:ext cx="599228" cy="2781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rtlCol="0" anchor="ctr" anchorCtr="1"/>
            <a:lstStyle/>
            <a:p>
              <a:pPr algn="ctr"/>
              <a:r>
                <a:rPr lang="en-US" sz="1100" dirty="0">
                  <a:solidFill>
                    <a:schemeClr val="accent6"/>
                  </a:solidFill>
                </a:rPr>
                <a:t>L</a:t>
              </a:r>
              <a:r>
                <a:rPr lang="en-US" sz="1100" dirty="0" smtClean="0">
                  <a:solidFill>
                    <a:schemeClr val="accent6"/>
                  </a:solidFill>
                </a:rPr>
                <a:t>egally</a:t>
              </a:r>
            </a:p>
            <a:p>
              <a:pPr algn="ctr"/>
              <a:r>
                <a:rPr lang="en-US" sz="1100" dirty="0" smtClean="0">
                  <a:solidFill>
                    <a:schemeClr val="accent6"/>
                  </a:solidFill>
                </a:rPr>
                <a:t>dumped</a:t>
              </a:r>
              <a:endParaRPr lang="en-US" sz="1100" dirty="0">
                <a:solidFill>
                  <a:schemeClr val="accent6"/>
                </a:solidFill>
              </a:endParaRPr>
            </a:p>
          </p:txBody>
        </p:sp>
        <p:sp>
          <p:nvSpPr>
            <p:cNvPr id="197" name="safe empty to legal arrow"/>
            <p:cNvSpPr/>
            <p:nvPr/>
          </p:nvSpPr>
          <p:spPr>
            <a:xfrm>
              <a:off x="3372130" y="2258232"/>
              <a:ext cx="890207" cy="457200"/>
            </a:xfrm>
            <a:prstGeom prst="rightArrow">
              <a:avLst>
                <a:gd name="adj1" fmla="val 53987"/>
                <a:gd name="adj2" fmla="val 43121"/>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WC to Leak arrow"/>
            <p:cNvSpPr/>
            <p:nvPr/>
          </p:nvSpPr>
          <p:spPr>
            <a:xfrm>
              <a:off x="1753460" y="1655668"/>
              <a:ext cx="2514600" cy="182880"/>
            </a:xfrm>
            <a:prstGeom prst="rightArrow">
              <a:avLst>
                <a:gd name="adj1" fmla="val 50000"/>
                <a:gd name="adj2" fmla="val 53214"/>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n-site to safe empty arrow"/>
            <p:cNvSpPr/>
            <p:nvPr/>
          </p:nvSpPr>
          <p:spPr>
            <a:xfrm>
              <a:off x="1753459" y="2223384"/>
              <a:ext cx="987552" cy="640080"/>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n-site to unsafe arrow"/>
            <p:cNvSpPr/>
            <p:nvPr/>
          </p:nvSpPr>
          <p:spPr>
            <a:xfrm>
              <a:off x="1753460" y="2891868"/>
              <a:ext cx="987552" cy="640080"/>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n-site to overflow arrow"/>
            <p:cNvSpPr/>
            <p:nvPr/>
          </p:nvSpPr>
          <p:spPr>
            <a:xfrm>
              <a:off x="1753462" y="3576422"/>
              <a:ext cx="677123" cy="228600"/>
            </a:xfrm>
            <a:prstGeom prst="rightArrow">
              <a:avLst>
                <a:gd name="adj1" fmla="val 53302"/>
                <a:gd name="adj2" fmla="val 5000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WC to treat arrow"/>
            <p:cNvSpPr/>
            <p:nvPr/>
          </p:nvSpPr>
          <p:spPr>
            <a:xfrm>
              <a:off x="1753461" y="1870087"/>
              <a:ext cx="2514600" cy="365760"/>
            </a:xfrm>
            <a:prstGeom prst="rightArrow">
              <a:avLst>
                <a:gd name="adj1" fmla="val 50000"/>
                <a:gd name="adj2" fmla="val 54545"/>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akage"/>
            <p:cNvSpPr/>
            <p:nvPr/>
          </p:nvSpPr>
          <p:spPr>
            <a:xfrm>
              <a:off x="4223362" y="1640230"/>
              <a:ext cx="696674" cy="1903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Leakage</a:t>
              </a:r>
              <a:endParaRPr lang="en-US" sz="1100" dirty="0">
                <a:solidFill>
                  <a:schemeClr val="accent6"/>
                </a:solidFill>
              </a:endParaRPr>
            </a:p>
          </p:txBody>
        </p:sp>
        <p:sp>
          <p:nvSpPr>
            <p:cNvPr id="206" name="open to enviro arrow"/>
            <p:cNvSpPr/>
            <p:nvPr/>
          </p:nvSpPr>
          <p:spPr>
            <a:xfrm rot="5400000">
              <a:off x="2216320" y="3606687"/>
              <a:ext cx="468205" cy="1393922"/>
            </a:xfrm>
            <a:prstGeom prst="bentArrow">
              <a:avLst>
                <a:gd name="adj1" fmla="val 12423"/>
                <a:gd name="adj2" fmla="val 23079"/>
                <a:gd name="adj3" fmla="val 31346"/>
                <a:gd name="adj4" fmla="val 70296"/>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Unsafely emptied"/>
            <p:cNvSpPr/>
            <p:nvPr/>
          </p:nvSpPr>
          <p:spPr>
            <a:xfrm>
              <a:off x="2622548" y="3016622"/>
              <a:ext cx="827247" cy="3702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Unsafely</a:t>
              </a:r>
            </a:p>
            <a:p>
              <a:pPr algn="ctr"/>
              <a:r>
                <a:rPr lang="en-US" sz="1100" dirty="0" smtClean="0">
                  <a:solidFill>
                    <a:schemeClr val="accent6"/>
                  </a:solidFill>
                </a:rPr>
                <a:t>emptied</a:t>
              </a:r>
              <a:endParaRPr lang="en-US" sz="1100" dirty="0">
                <a:solidFill>
                  <a:schemeClr val="accent6"/>
                </a:solidFill>
              </a:endParaRPr>
            </a:p>
          </p:txBody>
        </p:sp>
        <p:sp>
          <p:nvSpPr>
            <p:cNvPr id="190" name="Safely emptied"/>
            <p:cNvSpPr/>
            <p:nvPr/>
          </p:nvSpPr>
          <p:spPr>
            <a:xfrm>
              <a:off x="2698608" y="2334683"/>
              <a:ext cx="675126" cy="4072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nchorCtr="1"/>
            <a:lstStyle/>
            <a:p>
              <a:pPr algn="ctr"/>
              <a:r>
                <a:rPr lang="en-US" sz="1100" dirty="0" smtClean="0">
                  <a:solidFill>
                    <a:schemeClr val="accent6"/>
                  </a:solidFill>
                </a:rPr>
                <a:t>Safely</a:t>
              </a:r>
            </a:p>
            <a:p>
              <a:pPr algn="ctr"/>
              <a:r>
                <a:rPr lang="en-US" sz="1100" dirty="0" smtClean="0">
                  <a:solidFill>
                    <a:schemeClr val="accent6"/>
                  </a:solidFill>
                </a:rPr>
                <a:t>emptied</a:t>
              </a:r>
              <a:endParaRPr lang="en-US" sz="1100" dirty="0">
                <a:solidFill>
                  <a:schemeClr val="accent6"/>
                </a:solidFill>
              </a:endParaRPr>
            </a:p>
          </p:txBody>
        </p:sp>
        <p:sp>
          <p:nvSpPr>
            <p:cNvPr id="194" name="Left to overflow etc"/>
            <p:cNvSpPr/>
            <p:nvPr/>
          </p:nvSpPr>
          <p:spPr>
            <a:xfrm>
              <a:off x="2461082" y="3591950"/>
              <a:ext cx="1150178" cy="3955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100" dirty="0" smtClean="0">
                  <a:solidFill>
                    <a:schemeClr val="accent6"/>
                  </a:solidFill>
                </a:rPr>
                <a:t>Safely abandoned</a:t>
              </a:r>
              <a:br>
                <a:rPr lang="en-US" sz="1100" dirty="0" smtClean="0">
                  <a:solidFill>
                    <a:schemeClr val="accent6"/>
                  </a:solidFill>
                </a:rPr>
              </a:br>
              <a:r>
                <a:rPr lang="en-US" sz="1100" dirty="0" smtClean="0">
                  <a:solidFill>
                    <a:schemeClr val="accent6"/>
                  </a:solidFill>
                </a:rPr>
                <a:t>when full</a:t>
              </a:r>
              <a:endParaRPr lang="en-US" sz="1100" dirty="0">
                <a:solidFill>
                  <a:schemeClr val="accent6"/>
                </a:solidFill>
              </a:endParaRPr>
            </a:p>
          </p:txBody>
        </p:sp>
        <p:sp>
          <p:nvSpPr>
            <p:cNvPr id="219" name="TextBox 218"/>
            <p:cNvSpPr txBox="1"/>
            <p:nvPr/>
          </p:nvSpPr>
          <p:spPr>
            <a:xfrm>
              <a:off x="3061810" y="4091877"/>
              <a:ext cx="381265" cy="316669"/>
            </a:xfrm>
            <a:prstGeom prst="rect">
              <a:avLst/>
            </a:prstGeom>
            <a:noFill/>
          </p:spPr>
          <p:txBody>
            <a:bodyPr wrap="none" lIns="0" tIns="0" rIns="0" bIns="0" rtlCol="0" anchor="ctr">
              <a:noAutofit/>
            </a:bodyPr>
            <a:lstStyle/>
            <a:p>
              <a:pPr algn="ctr"/>
              <a:r>
                <a:rPr lang="en-US" sz="1600" b="1" dirty="0">
                  <a:solidFill>
                    <a:schemeClr val="tx1">
                      <a:lumMod val="60000"/>
                      <a:lumOff val="40000"/>
                    </a:schemeClr>
                  </a:solidFill>
                  <a:latin typeface="Arial" pitchFamily="34" charset="0"/>
                  <a:cs typeface="Arial" pitchFamily="34" charset="0"/>
                </a:rPr>
                <a:t>2</a:t>
              </a:r>
              <a:r>
                <a:rPr lang="en-US" sz="1600" b="1" dirty="0" smtClean="0">
                  <a:solidFill>
                    <a:schemeClr val="tx1">
                      <a:lumMod val="60000"/>
                      <a:lumOff val="40000"/>
                    </a:schemeClr>
                  </a:solidFill>
                  <a:latin typeface="Arial" pitchFamily="34" charset="0"/>
                  <a:cs typeface="Arial" pitchFamily="34" charset="0"/>
                </a:rPr>
                <a:t>%</a:t>
              </a:r>
            </a:p>
          </p:txBody>
        </p:sp>
        <p:sp>
          <p:nvSpPr>
            <p:cNvPr id="214" name="Residential Enviro"/>
            <p:cNvSpPr/>
            <p:nvPr/>
          </p:nvSpPr>
          <p:spPr>
            <a:xfrm>
              <a:off x="2679799" y="4595429"/>
              <a:ext cx="2011680" cy="209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Residential environment</a:t>
              </a:r>
              <a:endParaRPr lang="en-US" sz="1200" b="1" dirty="0"/>
            </a:p>
          </p:txBody>
        </p:sp>
        <p:sp>
          <p:nvSpPr>
            <p:cNvPr id="213" name="TextBox 212"/>
            <p:cNvSpPr txBox="1"/>
            <p:nvPr/>
          </p:nvSpPr>
          <p:spPr>
            <a:xfrm>
              <a:off x="4264546" y="4091877"/>
              <a:ext cx="381265" cy="316669"/>
            </a:xfrm>
            <a:prstGeom prst="rect">
              <a:avLst/>
            </a:prstGeom>
            <a:noFill/>
          </p:spPr>
          <p:txBody>
            <a:bodyPr wrap="none" lIns="0" tIns="0" rIns="0" bIns="0" rtlCol="0" anchor="ctr">
              <a:noAutofit/>
            </a:bodyPr>
            <a:lstStyle/>
            <a:p>
              <a:pPr algn="ctr"/>
              <a:r>
                <a:rPr lang="en-US" sz="1600" b="1" dirty="0" smtClean="0">
                  <a:solidFill>
                    <a:schemeClr val="tx1">
                      <a:lumMod val="60000"/>
                      <a:lumOff val="40000"/>
                    </a:schemeClr>
                  </a:solidFill>
                  <a:latin typeface="Arial" pitchFamily="34" charset="0"/>
                  <a:cs typeface="Arial" pitchFamily="34" charset="0"/>
                </a:rPr>
                <a:t>29%</a:t>
              </a:r>
            </a:p>
          </p:txBody>
        </p:sp>
        <p:sp>
          <p:nvSpPr>
            <p:cNvPr id="239" name="safe empty to illegal arrow"/>
            <p:cNvSpPr/>
            <p:nvPr/>
          </p:nvSpPr>
          <p:spPr>
            <a:xfrm flipV="1">
              <a:off x="3373560" y="2570894"/>
              <a:ext cx="894849" cy="404798"/>
            </a:xfrm>
            <a:prstGeom prst="bentArrow">
              <a:avLst>
                <a:gd name="adj1" fmla="val 33197"/>
                <a:gd name="adj2" fmla="val 30678"/>
                <a:gd name="adj3" fmla="val 38610"/>
                <a:gd name="adj4" fmla="val 85921"/>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Safe disposal arrows"/>
          <p:cNvGrpSpPr/>
          <p:nvPr/>
        </p:nvGrpSpPr>
        <p:grpSpPr>
          <a:xfrm>
            <a:off x="3623652" y="1226748"/>
            <a:ext cx="5249869" cy="2635042"/>
            <a:chOff x="3623652" y="1226748"/>
            <a:chExt cx="5249869" cy="2635042"/>
          </a:xfrm>
        </p:grpSpPr>
        <p:grpSp>
          <p:nvGrpSpPr>
            <p:cNvPr id="13" name="Group 12"/>
            <p:cNvGrpSpPr/>
            <p:nvPr/>
          </p:nvGrpSpPr>
          <p:grpSpPr>
            <a:xfrm>
              <a:off x="3623652" y="3545121"/>
              <a:ext cx="5249869" cy="316669"/>
              <a:chOff x="3623652" y="3545121"/>
              <a:chExt cx="5249869" cy="316669"/>
            </a:xfrm>
          </p:grpSpPr>
          <p:sp>
            <p:nvSpPr>
              <p:cNvPr id="195" name="safe abandon arrow"/>
              <p:cNvSpPr/>
              <p:nvPr/>
            </p:nvSpPr>
            <p:spPr>
              <a:xfrm>
                <a:off x="3623652" y="3562440"/>
                <a:ext cx="4846320" cy="274320"/>
              </a:xfrm>
              <a:prstGeom prst="rightArrow">
                <a:avLst>
                  <a:gd name="adj1" fmla="val 53302"/>
                  <a:gd name="adj2" fmla="val 50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p:cNvSpPr txBox="1"/>
              <p:nvPr/>
            </p:nvSpPr>
            <p:spPr>
              <a:xfrm>
                <a:off x="8492256" y="3545121"/>
                <a:ext cx="381265" cy="316669"/>
              </a:xfrm>
              <a:prstGeom prst="rect">
                <a:avLst/>
              </a:prstGeom>
              <a:noFill/>
            </p:spPr>
            <p:txBody>
              <a:bodyPr wrap="none" lIns="0" tIns="0" rIns="0" bIns="0" rtlCol="0" anchor="ctr">
                <a:noAutofit/>
              </a:bodyPr>
              <a:lstStyle/>
              <a:p>
                <a:pPr algn="ctr"/>
                <a:r>
                  <a:rPr lang="en-US" sz="1600" b="1" dirty="0" smtClean="0">
                    <a:solidFill>
                      <a:schemeClr val="accent3">
                        <a:lumMod val="75000"/>
                      </a:schemeClr>
                    </a:solidFill>
                    <a:latin typeface="Arial" pitchFamily="34" charset="0"/>
                    <a:cs typeface="Arial" pitchFamily="34" charset="0"/>
                  </a:rPr>
                  <a:t>10%</a:t>
                </a:r>
              </a:p>
            </p:txBody>
          </p:sp>
        </p:grpSp>
        <p:grpSp>
          <p:nvGrpSpPr>
            <p:cNvPr id="6" name="Effective treat to reuse arrow"/>
            <p:cNvGrpSpPr/>
            <p:nvPr/>
          </p:nvGrpSpPr>
          <p:grpSpPr>
            <a:xfrm>
              <a:off x="6881176" y="1226748"/>
              <a:ext cx="997052" cy="365760"/>
              <a:chOff x="6881176" y="1226748"/>
              <a:chExt cx="997052" cy="365760"/>
            </a:xfrm>
          </p:grpSpPr>
          <p:sp>
            <p:nvSpPr>
              <p:cNvPr id="242" name="Effective treat to reuse arrow"/>
              <p:cNvSpPr/>
              <p:nvPr/>
            </p:nvSpPr>
            <p:spPr>
              <a:xfrm>
                <a:off x="6881176" y="1226748"/>
                <a:ext cx="548640" cy="365760"/>
              </a:xfrm>
              <a:prstGeom prst="rightArrow">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7496963" y="1252061"/>
                <a:ext cx="381265" cy="316669"/>
              </a:xfrm>
              <a:prstGeom prst="rect">
                <a:avLst/>
              </a:prstGeom>
              <a:noFill/>
            </p:spPr>
            <p:txBody>
              <a:bodyPr wrap="none" lIns="0" tIns="0" rIns="0" bIns="0" rtlCol="0" anchor="ctr">
                <a:noAutofit/>
              </a:bodyPr>
              <a:lstStyle/>
              <a:p>
                <a:pPr algn="ctr"/>
                <a:r>
                  <a:rPr lang="en-US" sz="1600" b="1" dirty="0" smtClean="0">
                    <a:solidFill>
                      <a:schemeClr val="accent3">
                        <a:lumMod val="75000"/>
                      </a:schemeClr>
                    </a:solidFill>
                    <a:latin typeface="Arial" pitchFamily="34" charset="0"/>
                    <a:cs typeface="Arial" pitchFamily="34" charset="0"/>
                  </a:rPr>
                  <a:t>21%</a:t>
                </a:r>
              </a:p>
            </p:txBody>
          </p:sp>
        </p:grpSp>
      </p:grpSp>
      <p:grpSp>
        <p:nvGrpSpPr>
          <p:cNvPr id="16" name="Unsafe Summary"/>
          <p:cNvGrpSpPr/>
          <p:nvPr/>
        </p:nvGrpSpPr>
        <p:grpSpPr>
          <a:xfrm>
            <a:off x="7101750" y="2638077"/>
            <a:ext cx="2047020" cy="457200"/>
            <a:chOff x="7193958" y="1694744"/>
            <a:chExt cx="2047020" cy="457200"/>
          </a:xfrm>
          <a:effectLst>
            <a:outerShdw blurRad="12700" dist="38100" dir="2700000" algn="tl" rotWithShape="0">
              <a:prstClr val="black">
                <a:alpha val="40000"/>
              </a:prstClr>
            </a:outerShdw>
          </a:effectLst>
        </p:grpSpPr>
        <p:sp>
          <p:nvSpPr>
            <p:cNvPr id="12" name="Unsafe summary"/>
            <p:cNvSpPr/>
            <p:nvPr/>
          </p:nvSpPr>
          <p:spPr>
            <a:xfrm>
              <a:off x="7193958" y="1694744"/>
              <a:ext cx="2047020" cy="4572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7236954" y="1731759"/>
              <a:ext cx="662697" cy="383170"/>
            </a:xfrm>
            <a:prstGeom prst="rect">
              <a:avLst/>
            </a:prstGeom>
            <a:noFill/>
          </p:spPr>
          <p:txBody>
            <a:bodyPr wrap="square" lIns="0" tIns="0" rIns="0" bIns="0" rtlCol="0" anchor="ctr">
              <a:noAutofit/>
            </a:bodyPr>
            <a:lstStyle/>
            <a:p>
              <a:pPr algn="r"/>
              <a:r>
                <a:rPr lang="en-US" sz="2400" b="1" dirty="0" smtClean="0">
                  <a:solidFill>
                    <a:schemeClr val="bg1"/>
                  </a:solidFill>
                  <a:latin typeface="Arial" pitchFamily="34" charset="0"/>
                  <a:cs typeface="Arial" pitchFamily="34" charset="0"/>
                </a:rPr>
                <a:t>69%</a:t>
              </a:r>
            </a:p>
          </p:txBody>
        </p:sp>
        <p:sp>
          <p:nvSpPr>
            <p:cNvPr id="11" name="Rectangle 10"/>
            <p:cNvSpPr/>
            <p:nvPr/>
          </p:nvSpPr>
          <p:spPr>
            <a:xfrm>
              <a:off x="7838280" y="1723289"/>
              <a:ext cx="1344139" cy="400110"/>
            </a:xfrm>
            <a:prstGeom prst="rect">
              <a:avLst/>
            </a:prstGeom>
          </p:spPr>
          <p:txBody>
            <a:bodyPr wrap="square">
              <a:spAutoFit/>
            </a:bodyPr>
            <a:lstStyle/>
            <a:p>
              <a:r>
                <a:rPr lang="en-US" sz="1000" b="1" dirty="0">
                  <a:solidFill>
                    <a:schemeClr val="bg1"/>
                  </a:solidFill>
                  <a:latin typeface="Arial" pitchFamily="34" charset="0"/>
                  <a:cs typeface="Arial" pitchFamily="34" charset="0"/>
                </a:rPr>
                <a:t>of fecal sludge unsafely disposed</a:t>
              </a:r>
            </a:p>
          </p:txBody>
        </p:sp>
      </p:grpSp>
      <p:grpSp>
        <p:nvGrpSpPr>
          <p:cNvPr id="15" name="Safe Summary"/>
          <p:cNvGrpSpPr/>
          <p:nvPr/>
        </p:nvGrpSpPr>
        <p:grpSpPr>
          <a:xfrm>
            <a:off x="7101750" y="2093954"/>
            <a:ext cx="2047020" cy="457200"/>
            <a:chOff x="7193958" y="1258197"/>
            <a:chExt cx="2047020" cy="457200"/>
          </a:xfrm>
          <a:effectLst>
            <a:outerShdw blurRad="12700" dist="38100" dir="2700000" algn="tl" rotWithShape="0">
              <a:prstClr val="black">
                <a:alpha val="40000"/>
              </a:prstClr>
            </a:outerShdw>
          </a:effectLst>
        </p:grpSpPr>
        <p:sp>
          <p:nvSpPr>
            <p:cNvPr id="202" name="Safe summary"/>
            <p:cNvSpPr/>
            <p:nvPr/>
          </p:nvSpPr>
          <p:spPr>
            <a:xfrm>
              <a:off x="7193958" y="1258197"/>
              <a:ext cx="204702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a:off x="7236954" y="1295212"/>
              <a:ext cx="640278" cy="383170"/>
            </a:xfrm>
            <a:prstGeom prst="rect">
              <a:avLst/>
            </a:prstGeom>
            <a:noFill/>
          </p:spPr>
          <p:txBody>
            <a:bodyPr wrap="square" lIns="0" tIns="0" rIns="0" bIns="0" rtlCol="0" anchor="ctr">
              <a:noAutofit/>
            </a:bodyPr>
            <a:lstStyle/>
            <a:p>
              <a:pPr algn="r"/>
              <a:r>
                <a:rPr lang="en-US" sz="2400" b="1" dirty="0" smtClean="0">
                  <a:solidFill>
                    <a:schemeClr val="bg1"/>
                  </a:solidFill>
                  <a:latin typeface="Arial" pitchFamily="34" charset="0"/>
                  <a:cs typeface="Arial" pitchFamily="34" charset="0"/>
                </a:rPr>
                <a:t>31%</a:t>
              </a:r>
              <a:endParaRPr lang="en-US" sz="1100" b="1" dirty="0" smtClean="0">
                <a:solidFill>
                  <a:schemeClr val="bg1"/>
                </a:solidFill>
                <a:latin typeface="Arial" pitchFamily="34" charset="0"/>
                <a:cs typeface="Arial" pitchFamily="34" charset="0"/>
              </a:endParaRPr>
            </a:p>
          </p:txBody>
        </p:sp>
        <p:sp>
          <p:nvSpPr>
            <p:cNvPr id="196" name="Rectangle 195"/>
            <p:cNvSpPr/>
            <p:nvPr/>
          </p:nvSpPr>
          <p:spPr>
            <a:xfrm>
              <a:off x="7838252" y="1286742"/>
              <a:ext cx="1344137" cy="400110"/>
            </a:xfrm>
            <a:prstGeom prst="rect">
              <a:avLst/>
            </a:prstGeom>
          </p:spPr>
          <p:txBody>
            <a:bodyPr wrap="square">
              <a:spAutoFit/>
            </a:bodyPr>
            <a:lstStyle/>
            <a:p>
              <a:r>
                <a:rPr lang="en-US" sz="1000" b="1" dirty="0">
                  <a:solidFill>
                    <a:schemeClr val="bg1"/>
                  </a:solidFill>
                  <a:latin typeface="Arial" pitchFamily="34" charset="0"/>
                  <a:cs typeface="Arial" pitchFamily="34" charset="0"/>
                </a:rPr>
                <a:t>of </a:t>
              </a:r>
              <a:r>
                <a:rPr lang="en-US" sz="1000" b="1" dirty="0" smtClean="0">
                  <a:solidFill>
                    <a:schemeClr val="bg1"/>
                  </a:solidFill>
                  <a:latin typeface="Arial" pitchFamily="34" charset="0"/>
                  <a:cs typeface="Arial" pitchFamily="34" charset="0"/>
                </a:rPr>
                <a:t>fecal sludge </a:t>
              </a:r>
              <a:r>
                <a:rPr lang="en-US" sz="1000" b="1" dirty="0">
                  <a:solidFill>
                    <a:schemeClr val="bg1"/>
                  </a:solidFill>
                  <a:latin typeface="Arial" pitchFamily="34" charset="0"/>
                  <a:cs typeface="Arial" pitchFamily="34" charset="0"/>
                </a:rPr>
                <a:t>safely disposed</a:t>
              </a:r>
            </a:p>
          </p:txBody>
        </p:sp>
      </p:grpSp>
      <p:grpSp>
        <p:nvGrpSpPr>
          <p:cNvPr id="21" name="Header"/>
          <p:cNvGrpSpPr/>
          <p:nvPr/>
        </p:nvGrpSpPr>
        <p:grpSpPr>
          <a:xfrm>
            <a:off x="879765" y="1103059"/>
            <a:ext cx="7760212" cy="125437"/>
            <a:chOff x="879765" y="1103059"/>
            <a:chExt cx="7760212" cy="125437"/>
          </a:xfrm>
        </p:grpSpPr>
        <p:grpSp>
          <p:nvGrpSpPr>
            <p:cNvPr id="129" name="Reuse/Disposal"/>
            <p:cNvGrpSpPr/>
            <p:nvPr/>
          </p:nvGrpSpPr>
          <p:grpSpPr>
            <a:xfrm>
              <a:off x="7469658" y="1103059"/>
              <a:ext cx="1170319" cy="125437"/>
              <a:chOff x="7800975" y="-508001"/>
              <a:chExt cx="1436688" cy="153988"/>
            </a:xfrm>
            <a:solidFill>
              <a:schemeClr val="accent5">
                <a:lumMod val="75000"/>
              </a:schemeClr>
            </a:solidFill>
          </p:grpSpPr>
          <p:sp>
            <p:nvSpPr>
              <p:cNvPr id="130" name="Freeform 42"/>
              <p:cNvSpPr>
                <a:spLocks noEditPoints="1"/>
              </p:cNvSpPr>
              <p:nvPr/>
            </p:nvSpPr>
            <p:spPr bwMode="auto">
              <a:xfrm>
                <a:off x="7800975" y="-495301"/>
                <a:ext cx="95250" cy="128588"/>
              </a:xfrm>
              <a:custGeom>
                <a:avLst/>
                <a:gdLst>
                  <a:gd name="T0" fmla="*/ 76 w 108"/>
                  <a:gd name="T1" fmla="*/ 143 h 143"/>
                  <a:gd name="T2" fmla="*/ 76 w 108"/>
                  <a:gd name="T3" fmla="*/ 143 h 143"/>
                  <a:gd name="T4" fmla="*/ 48 w 108"/>
                  <a:gd name="T5" fmla="*/ 86 h 143"/>
                  <a:gd name="T6" fmla="*/ 28 w 108"/>
                  <a:gd name="T7" fmla="*/ 86 h 143"/>
                  <a:gd name="T8" fmla="*/ 28 w 108"/>
                  <a:gd name="T9" fmla="*/ 143 h 143"/>
                  <a:gd name="T10" fmla="*/ 0 w 108"/>
                  <a:gd name="T11" fmla="*/ 143 h 143"/>
                  <a:gd name="T12" fmla="*/ 0 w 108"/>
                  <a:gd name="T13" fmla="*/ 0 h 143"/>
                  <a:gd name="T14" fmla="*/ 56 w 108"/>
                  <a:gd name="T15" fmla="*/ 0 h 143"/>
                  <a:gd name="T16" fmla="*/ 102 w 108"/>
                  <a:gd name="T17" fmla="*/ 44 h 143"/>
                  <a:gd name="T18" fmla="*/ 76 w 108"/>
                  <a:gd name="T19" fmla="*/ 81 h 143"/>
                  <a:gd name="T20" fmla="*/ 108 w 108"/>
                  <a:gd name="T21" fmla="*/ 143 h 143"/>
                  <a:gd name="T22" fmla="*/ 76 w 108"/>
                  <a:gd name="T23" fmla="*/ 143 h 143"/>
                  <a:gd name="T24" fmla="*/ 54 w 108"/>
                  <a:gd name="T25" fmla="*/ 25 h 143"/>
                  <a:gd name="T26" fmla="*/ 54 w 108"/>
                  <a:gd name="T27" fmla="*/ 25 h 143"/>
                  <a:gd name="T28" fmla="*/ 28 w 108"/>
                  <a:gd name="T29" fmla="*/ 25 h 143"/>
                  <a:gd name="T30" fmla="*/ 28 w 108"/>
                  <a:gd name="T31" fmla="*/ 63 h 143"/>
                  <a:gd name="T32" fmla="*/ 54 w 108"/>
                  <a:gd name="T33" fmla="*/ 63 h 143"/>
                  <a:gd name="T34" fmla="*/ 74 w 108"/>
                  <a:gd name="T35" fmla="*/ 44 h 143"/>
                  <a:gd name="T36" fmla="*/ 54 w 108"/>
                  <a:gd name="T37"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76" y="143"/>
                    </a:moveTo>
                    <a:lnTo>
                      <a:pt x="76" y="143"/>
                    </a:lnTo>
                    <a:lnTo>
                      <a:pt x="48" y="86"/>
                    </a:lnTo>
                    <a:lnTo>
                      <a:pt x="28" y="86"/>
                    </a:lnTo>
                    <a:lnTo>
                      <a:pt x="28" y="143"/>
                    </a:lnTo>
                    <a:lnTo>
                      <a:pt x="0" y="143"/>
                    </a:lnTo>
                    <a:lnTo>
                      <a:pt x="0" y="0"/>
                    </a:lnTo>
                    <a:lnTo>
                      <a:pt x="56" y="0"/>
                    </a:lnTo>
                    <a:cubicBezTo>
                      <a:pt x="85" y="0"/>
                      <a:pt x="102" y="20"/>
                      <a:pt x="102" y="44"/>
                    </a:cubicBezTo>
                    <a:cubicBezTo>
                      <a:pt x="102" y="64"/>
                      <a:pt x="90" y="76"/>
                      <a:pt x="76" y="81"/>
                    </a:cubicBezTo>
                    <a:lnTo>
                      <a:pt x="108" y="143"/>
                    </a:lnTo>
                    <a:lnTo>
                      <a:pt x="76" y="143"/>
                    </a:lnTo>
                    <a:close/>
                    <a:moveTo>
                      <a:pt x="54" y="25"/>
                    </a:moveTo>
                    <a:lnTo>
                      <a:pt x="54" y="25"/>
                    </a:lnTo>
                    <a:lnTo>
                      <a:pt x="28" y="25"/>
                    </a:lnTo>
                    <a:lnTo>
                      <a:pt x="28" y="63"/>
                    </a:lnTo>
                    <a:lnTo>
                      <a:pt x="54" y="63"/>
                    </a:lnTo>
                    <a:cubicBezTo>
                      <a:pt x="66" y="63"/>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43"/>
              <p:cNvSpPr>
                <a:spLocks/>
              </p:cNvSpPr>
              <p:nvPr/>
            </p:nvSpPr>
            <p:spPr bwMode="auto">
              <a:xfrm>
                <a:off x="7916863" y="-495301"/>
                <a:ext cx="84138" cy="128588"/>
              </a:xfrm>
              <a:custGeom>
                <a:avLst/>
                <a:gdLst>
                  <a:gd name="T0" fmla="*/ 0 w 94"/>
                  <a:gd name="T1" fmla="*/ 143 h 143"/>
                  <a:gd name="T2" fmla="*/ 0 w 94"/>
                  <a:gd name="T3" fmla="*/ 143 h 143"/>
                  <a:gd name="T4" fmla="*/ 0 w 94"/>
                  <a:gd name="T5" fmla="*/ 0 h 143"/>
                  <a:gd name="T6" fmla="*/ 94 w 94"/>
                  <a:gd name="T7" fmla="*/ 0 h 143"/>
                  <a:gd name="T8" fmla="*/ 94 w 94"/>
                  <a:gd name="T9" fmla="*/ 25 h 143"/>
                  <a:gd name="T10" fmla="*/ 28 w 94"/>
                  <a:gd name="T11" fmla="*/ 25 h 143"/>
                  <a:gd name="T12" fmla="*/ 28 w 94"/>
                  <a:gd name="T13" fmla="*/ 59 h 143"/>
                  <a:gd name="T14" fmla="*/ 84 w 94"/>
                  <a:gd name="T15" fmla="*/ 59 h 143"/>
                  <a:gd name="T16" fmla="*/ 84 w 94"/>
                  <a:gd name="T17" fmla="*/ 83 h 143"/>
                  <a:gd name="T18" fmla="*/ 28 w 94"/>
                  <a:gd name="T19" fmla="*/ 83 h 143"/>
                  <a:gd name="T20" fmla="*/ 28 w 94"/>
                  <a:gd name="T21" fmla="*/ 118 h 143"/>
                  <a:gd name="T22" fmla="*/ 94 w 94"/>
                  <a:gd name="T23" fmla="*/ 118 h 143"/>
                  <a:gd name="T24" fmla="*/ 94 w 94"/>
                  <a:gd name="T25" fmla="*/ 143 h 143"/>
                  <a:gd name="T26" fmla="*/ 0 w 94"/>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3">
                    <a:moveTo>
                      <a:pt x="0" y="143"/>
                    </a:moveTo>
                    <a:lnTo>
                      <a:pt x="0" y="143"/>
                    </a:lnTo>
                    <a:lnTo>
                      <a:pt x="0" y="0"/>
                    </a:lnTo>
                    <a:lnTo>
                      <a:pt x="94" y="0"/>
                    </a:lnTo>
                    <a:lnTo>
                      <a:pt x="94" y="25"/>
                    </a:lnTo>
                    <a:lnTo>
                      <a:pt x="28" y="25"/>
                    </a:lnTo>
                    <a:lnTo>
                      <a:pt x="28" y="59"/>
                    </a:lnTo>
                    <a:lnTo>
                      <a:pt x="84" y="59"/>
                    </a:lnTo>
                    <a:lnTo>
                      <a:pt x="84" y="83"/>
                    </a:lnTo>
                    <a:lnTo>
                      <a:pt x="28" y="83"/>
                    </a:lnTo>
                    <a:lnTo>
                      <a:pt x="28" y="118"/>
                    </a:lnTo>
                    <a:lnTo>
                      <a:pt x="94" y="118"/>
                    </a:lnTo>
                    <a:lnTo>
                      <a:pt x="94"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44"/>
              <p:cNvSpPr>
                <a:spLocks/>
              </p:cNvSpPr>
              <p:nvPr/>
            </p:nvSpPr>
            <p:spPr bwMode="auto">
              <a:xfrm>
                <a:off x="8021638" y="-495301"/>
                <a:ext cx="93663" cy="128588"/>
              </a:xfrm>
              <a:custGeom>
                <a:avLst/>
                <a:gdLst>
                  <a:gd name="T0" fmla="*/ 53 w 105"/>
                  <a:gd name="T1" fmla="*/ 144 h 144"/>
                  <a:gd name="T2" fmla="*/ 53 w 105"/>
                  <a:gd name="T3" fmla="*/ 144 h 144"/>
                  <a:gd name="T4" fmla="*/ 0 w 105"/>
                  <a:gd name="T5" fmla="*/ 94 h 144"/>
                  <a:gd name="T6" fmla="*/ 0 w 105"/>
                  <a:gd name="T7" fmla="*/ 0 h 144"/>
                  <a:gd name="T8" fmla="*/ 28 w 105"/>
                  <a:gd name="T9" fmla="*/ 0 h 144"/>
                  <a:gd name="T10" fmla="*/ 28 w 105"/>
                  <a:gd name="T11" fmla="*/ 93 h 144"/>
                  <a:gd name="T12" fmla="*/ 53 w 105"/>
                  <a:gd name="T13" fmla="*/ 119 h 144"/>
                  <a:gd name="T14" fmla="*/ 77 w 105"/>
                  <a:gd name="T15" fmla="*/ 93 h 144"/>
                  <a:gd name="T16" fmla="*/ 77 w 105"/>
                  <a:gd name="T17" fmla="*/ 0 h 144"/>
                  <a:gd name="T18" fmla="*/ 105 w 105"/>
                  <a:gd name="T19" fmla="*/ 0 h 144"/>
                  <a:gd name="T20" fmla="*/ 105 w 105"/>
                  <a:gd name="T21" fmla="*/ 94 h 144"/>
                  <a:gd name="T22" fmla="*/ 53 w 105"/>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4">
                    <a:moveTo>
                      <a:pt x="53" y="144"/>
                    </a:moveTo>
                    <a:lnTo>
                      <a:pt x="53" y="144"/>
                    </a:lnTo>
                    <a:cubicBezTo>
                      <a:pt x="23" y="144"/>
                      <a:pt x="0" y="124"/>
                      <a:pt x="0" y="94"/>
                    </a:cubicBezTo>
                    <a:lnTo>
                      <a:pt x="0" y="0"/>
                    </a:lnTo>
                    <a:lnTo>
                      <a:pt x="28" y="0"/>
                    </a:lnTo>
                    <a:lnTo>
                      <a:pt x="28" y="93"/>
                    </a:lnTo>
                    <a:cubicBezTo>
                      <a:pt x="28" y="109"/>
                      <a:pt x="38" y="119"/>
                      <a:pt x="53" y="119"/>
                    </a:cubicBezTo>
                    <a:cubicBezTo>
                      <a:pt x="68" y="119"/>
                      <a:pt x="77" y="109"/>
                      <a:pt x="77" y="93"/>
                    </a:cubicBezTo>
                    <a:lnTo>
                      <a:pt x="77" y="0"/>
                    </a:lnTo>
                    <a:lnTo>
                      <a:pt x="105" y="0"/>
                    </a:lnTo>
                    <a:lnTo>
                      <a:pt x="105" y="94"/>
                    </a:lnTo>
                    <a:cubicBezTo>
                      <a:pt x="105" y="124"/>
                      <a:pt x="82" y="144"/>
                      <a:pt x="53"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45"/>
              <p:cNvSpPr>
                <a:spLocks/>
              </p:cNvSpPr>
              <p:nvPr/>
            </p:nvSpPr>
            <p:spPr bwMode="auto">
              <a:xfrm>
                <a:off x="8131175"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46"/>
              <p:cNvSpPr>
                <a:spLocks/>
              </p:cNvSpPr>
              <p:nvPr/>
            </p:nvSpPr>
            <p:spPr bwMode="auto">
              <a:xfrm>
                <a:off x="8245475" y="-495301"/>
                <a:ext cx="84138" cy="128588"/>
              </a:xfrm>
              <a:custGeom>
                <a:avLst/>
                <a:gdLst>
                  <a:gd name="T0" fmla="*/ 0 w 93"/>
                  <a:gd name="T1" fmla="*/ 143 h 143"/>
                  <a:gd name="T2" fmla="*/ 0 w 93"/>
                  <a:gd name="T3" fmla="*/ 143 h 143"/>
                  <a:gd name="T4" fmla="*/ 0 w 93"/>
                  <a:gd name="T5" fmla="*/ 0 h 143"/>
                  <a:gd name="T6" fmla="*/ 93 w 93"/>
                  <a:gd name="T7" fmla="*/ 0 h 143"/>
                  <a:gd name="T8" fmla="*/ 93 w 93"/>
                  <a:gd name="T9" fmla="*/ 25 h 143"/>
                  <a:gd name="T10" fmla="*/ 27 w 93"/>
                  <a:gd name="T11" fmla="*/ 25 h 143"/>
                  <a:gd name="T12" fmla="*/ 27 w 93"/>
                  <a:gd name="T13" fmla="*/ 59 h 143"/>
                  <a:gd name="T14" fmla="*/ 84 w 93"/>
                  <a:gd name="T15" fmla="*/ 59 h 143"/>
                  <a:gd name="T16" fmla="*/ 84 w 93"/>
                  <a:gd name="T17" fmla="*/ 83 h 143"/>
                  <a:gd name="T18" fmla="*/ 27 w 93"/>
                  <a:gd name="T19" fmla="*/ 83 h 143"/>
                  <a:gd name="T20" fmla="*/ 27 w 93"/>
                  <a:gd name="T21" fmla="*/ 118 h 143"/>
                  <a:gd name="T22" fmla="*/ 93 w 93"/>
                  <a:gd name="T23" fmla="*/ 118 h 143"/>
                  <a:gd name="T24" fmla="*/ 93 w 93"/>
                  <a:gd name="T25" fmla="*/ 143 h 143"/>
                  <a:gd name="T26" fmla="*/ 0 w 93"/>
                  <a:gd name="T2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3">
                    <a:moveTo>
                      <a:pt x="0" y="143"/>
                    </a:moveTo>
                    <a:lnTo>
                      <a:pt x="0" y="143"/>
                    </a:lnTo>
                    <a:lnTo>
                      <a:pt x="0" y="0"/>
                    </a:lnTo>
                    <a:lnTo>
                      <a:pt x="93" y="0"/>
                    </a:lnTo>
                    <a:lnTo>
                      <a:pt x="93" y="25"/>
                    </a:lnTo>
                    <a:lnTo>
                      <a:pt x="27" y="25"/>
                    </a:lnTo>
                    <a:lnTo>
                      <a:pt x="27" y="59"/>
                    </a:lnTo>
                    <a:lnTo>
                      <a:pt x="84" y="59"/>
                    </a:lnTo>
                    <a:lnTo>
                      <a:pt x="84" y="83"/>
                    </a:lnTo>
                    <a:lnTo>
                      <a:pt x="27" y="83"/>
                    </a:lnTo>
                    <a:lnTo>
                      <a:pt x="27" y="118"/>
                    </a:lnTo>
                    <a:lnTo>
                      <a:pt x="93" y="118"/>
                    </a:lnTo>
                    <a:lnTo>
                      <a:pt x="93" y="143"/>
                    </a:lnTo>
                    <a:lnTo>
                      <a:pt x="0"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47"/>
              <p:cNvSpPr>
                <a:spLocks/>
              </p:cNvSpPr>
              <p:nvPr/>
            </p:nvSpPr>
            <p:spPr bwMode="auto">
              <a:xfrm>
                <a:off x="8342313" y="-508001"/>
                <a:ext cx="71438" cy="153988"/>
              </a:xfrm>
              <a:custGeom>
                <a:avLst/>
                <a:gdLst>
                  <a:gd name="T0" fmla="*/ 57 w 81"/>
                  <a:gd name="T1" fmla="*/ 0 h 172"/>
                  <a:gd name="T2" fmla="*/ 57 w 81"/>
                  <a:gd name="T3" fmla="*/ 0 h 172"/>
                  <a:gd name="T4" fmla="*/ 0 w 81"/>
                  <a:gd name="T5" fmla="*/ 172 h 172"/>
                  <a:gd name="T6" fmla="*/ 24 w 81"/>
                  <a:gd name="T7" fmla="*/ 172 h 172"/>
                  <a:gd name="T8" fmla="*/ 81 w 81"/>
                  <a:gd name="T9" fmla="*/ 0 h 172"/>
                  <a:gd name="T10" fmla="*/ 57 w 81"/>
                  <a:gd name="T11" fmla="*/ 0 h 172"/>
                </a:gdLst>
                <a:ahLst/>
                <a:cxnLst>
                  <a:cxn ang="0">
                    <a:pos x="T0" y="T1"/>
                  </a:cxn>
                  <a:cxn ang="0">
                    <a:pos x="T2" y="T3"/>
                  </a:cxn>
                  <a:cxn ang="0">
                    <a:pos x="T4" y="T5"/>
                  </a:cxn>
                  <a:cxn ang="0">
                    <a:pos x="T6" y="T7"/>
                  </a:cxn>
                  <a:cxn ang="0">
                    <a:pos x="T8" y="T9"/>
                  </a:cxn>
                  <a:cxn ang="0">
                    <a:pos x="T10" y="T11"/>
                  </a:cxn>
                </a:cxnLst>
                <a:rect l="0" t="0" r="r" b="b"/>
                <a:pathLst>
                  <a:path w="81" h="172">
                    <a:moveTo>
                      <a:pt x="57" y="0"/>
                    </a:moveTo>
                    <a:lnTo>
                      <a:pt x="57" y="0"/>
                    </a:lnTo>
                    <a:lnTo>
                      <a:pt x="0" y="172"/>
                    </a:lnTo>
                    <a:lnTo>
                      <a:pt x="24" y="172"/>
                    </a:lnTo>
                    <a:lnTo>
                      <a:pt x="81"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48"/>
              <p:cNvSpPr>
                <a:spLocks noEditPoints="1"/>
              </p:cNvSpPr>
              <p:nvPr/>
            </p:nvSpPr>
            <p:spPr bwMode="auto">
              <a:xfrm>
                <a:off x="8429625" y="-495301"/>
                <a:ext cx="93663" cy="128588"/>
              </a:xfrm>
              <a:custGeom>
                <a:avLst/>
                <a:gdLst>
                  <a:gd name="T0" fmla="*/ 89 w 105"/>
                  <a:gd name="T1" fmla="*/ 129 h 143"/>
                  <a:gd name="T2" fmla="*/ 89 w 105"/>
                  <a:gd name="T3" fmla="*/ 129 h 143"/>
                  <a:gd name="T4" fmla="*/ 51 w 105"/>
                  <a:gd name="T5" fmla="*/ 143 h 143"/>
                  <a:gd name="T6" fmla="*/ 0 w 105"/>
                  <a:gd name="T7" fmla="*/ 143 h 143"/>
                  <a:gd name="T8" fmla="*/ 0 w 105"/>
                  <a:gd name="T9" fmla="*/ 0 h 143"/>
                  <a:gd name="T10" fmla="*/ 51 w 105"/>
                  <a:gd name="T11" fmla="*/ 0 h 143"/>
                  <a:gd name="T12" fmla="*/ 89 w 105"/>
                  <a:gd name="T13" fmla="*/ 14 h 143"/>
                  <a:gd name="T14" fmla="*/ 103 w 105"/>
                  <a:gd name="T15" fmla="*/ 71 h 143"/>
                  <a:gd name="T16" fmla="*/ 89 w 105"/>
                  <a:gd name="T17" fmla="*/ 129 h 143"/>
                  <a:gd name="T18" fmla="*/ 69 w 105"/>
                  <a:gd name="T19" fmla="*/ 34 h 143"/>
                  <a:gd name="T20" fmla="*/ 69 w 105"/>
                  <a:gd name="T21" fmla="*/ 34 h 143"/>
                  <a:gd name="T22" fmla="*/ 48 w 105"/>
                  <a:gd name="T23" fmla="*/ 25 h 143"/>
                  <a:gd name="T24" fmla="*/ 27 w 105"/>
                  <a:gd name="T25" fmla="*/ 25 h 143"/>
                  <a:gd name="T26" fmla="*/ 27 w 105"/>
                  <a:gd name="T27" fmla="*/ 118 h 143"/>
                  <a:gd name="T28" fmla="*/ 48 w 105"/>
                  <a:gd name="T29" fmla="*/ 118 h 143"/>
                  <a:gd name="T30" fmla="*/ 69 w 105"/>
                  <a:gd name="T31" fmla="*/ 109 h 143"/>
                  <a:gd name="T32" fmla="*/ 75 w 105"/>
                  <a:gd name="T33" fmla="*/ 71 h 143"/>
                  <a:gd name="T34" fmla="*/ 69 w 105"/>
                  <a:gd name="T35"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43">
                    <a:moveTo>
                      <a:pt x="89" y="129"/>
                    </a:moveTo>
                    <a:lnTo>
                      <a:pt x="89" y="129"/>
                    </a:lnTo>
                    <a:cubicBezTo>
                      <a:pt x="79" y="138"/>
                      <a:pt x="66" y="143"/>
                      <a:pt x="51" y="143"/>
                    </a:cubicBezTo>
                    <a:lnTo>
                      <a:pt x="0" y="143"/>
                    </a:lnTo>
                    <a:lnTo>
                      <a:pt x="0" y="0"/>
                    </a:lnTo>
                    <a:lnTo>
                      <a:pt x="51" y="0"/>
                    </a:lnTo>
                    <a:cubicBezTo>
                      <a:pt x="66" y="0"/>
                      <a:pt x="79" y="5"/>
                      <a:pt x="89" y="14"/>
                    </a:cubicBezTo>
                    <a:cubicBezTo>
                      <a:pt x="105" y="30"/>
                      <a:pt x="103" y="50"/>
                      <a:pt x="103" y="71"/>
                    </a:cubicBezTo>
                    <a:cubicBezTo>
                      <a:pt x="103" y="92"/>
                      <a:pt x="105" y="113"/>
                      <a:pt x="89" y="129"/>
                    </a:cubicBezTo>
                    <a:close/>
                    <a:moveTo>
                      <a:pt x="69" y="34"/>
                    </a:moveTo>
                    <a:lnTo>
                      <a:pt x="69" y="34"/>
                    </a:lnTo>
                    <a:cubicBezTo>
                      <a:pt x="64" y="28"/>
                      <a:pt x="58" y="25"/>
                      <a:pt x="48" y="25"/>
                    </a:cubicBezTo>
                    <a:lnTo>
                      <a:pt x="27" y="25"/>
                    </a:lnTo>
                    <a:lnTo>
                      <a:pt x="27" y="118"/>
                    </a:lnTo>
                    <a:lnTo>
                      <a:pt x="48" y="118"/>
                    </a:lnTo>
                    <a:cubicBezTo>
                      <a:pt x="58" y="118"/>
                      <a:pt x="64" y="115"/>
                      <a:pt x="69" y="109"/>
                    </a:cubicBezTo>
                    <a:cubicBezTo>
                      <a:pt x="74" y="103"/>
                      <a:pt x="75" y="93"/>
                      <a:pt x="75" y="71"/>
                    </a:cubicBezTo>
                    <a:cubicBezTo>
                      <a:pt x="75" y="49"/>
                      <a:pt x="74" y="40"/>
                      <a:pt x="69" y="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
              <p:cNvSpPr>
                <a:spLocks/>
              </p:cNvSpPr>
              <p:nvPr/>
            </p:nvSpPr>
            <p:spPr bwMode="auto">
              <a:xfrm>
                <a:off x="8545513" y="-495301"/>
                <a:ext cx="25400" cy="128588"/>
              </a:xfrm>
              <a:custGeom>
                <a:avLst/>
                <a:gdLst>
                  <a:gd name="T0" fmla="*/ 0 w 27"/>
                  <a:gd name="T1" fmla="*/ 0 h 143"/>
                  <a:gd name="T2" fmla="*/ 0 w 27"/>
                  <a:gd name="T3" fmla="*/ 0 h 143"/>
                  <a:gd name="T4" fmla="*/ 27 w 27"/>
                  <a:gd name="T5" fmla="*/ 0 h 143"/>
                  <a:gd name="T6" fmla="*/ 27 w 27"/>
                  <a:gd name="T7" fmla="*/ 143 h 143"/>
                  <a:gd name="T8" fmla="*/ 0 w 27"/>
                  <a:gd name="T9" fmla="*/ 143 h 143"/>
                  <a:gd name="T10" fmla="*/ 0 w 27"/>
                  <a:gd name="T11" fmla="*/ 0 h 143"/>
                </a:gdLst>
                <a:ahLst/>
                <a:cxnLst>
                  <a:cxn ang="0">
                    <a:pos x="T0" y="T1"/>
                  </a:cxn>
                  <a:cxn ang="0">
                    <a:pos x="T2" y="T3"/>
                  </a:cxn>
                  <a:cxn ang="0">
                    <a:pos x="T4" y="T5"/>
                  </a:cxn>
                  <a:cxn ang="0">
                    <a:pos x="T6" y="T7"/>
                  </a:cxn>
                  <a:cxn ang="0">
                    <a:pos x="T8" y="T9"/>
                  </a:cxn>
                  <a:cxn ang="0">
                    <a:pos x="T10" y="T11"/>
                  </a:cxn>
                </a:cxnLst>
                <a:rect l="0" t="0" r="r" b="b"/>
                <a:pathLst>
                  <a:path w="27" h="143">
                    <a:moveTo>
                      <a:pt x="0" y="0"/>
                    </a:moveTo>
                    <a:lnTo>
                      <a:pt x="0" y="0"/>
                    </a:lnTo>
                    <a:lnTo>
                      <a:pt x="27" y="0"/>
                    </a:lnTo>
                    <a:lnTo>
                      <a:pt x="27" y="143"/>
                    </a:lnTo>
                    <a:lnTo>
                      <a:pt x="0" y="1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0"/>
              <p:cNvSpPr>
                <a:spLocks/>
              </p:cNvSpPr>
              <p:nvPr/>
            </p:nvSpPr>
            <p:spPr bwMode="auto">
              <a:xfrm>
                <a:off x="8589963" y="-496888"/>
                <a:ext cx="92075" cy="130175"/>
              </a:xfrm>
              <a:custGeom>
                <a:avLst/>
                <a:gdLst>
                  <a:gd name="T0" fmla="*/ 52 w 104"/>
                  <a:gd name="T1" fmla="*/ 145 h 145"/>
                  <a:gd name="T2" fmla="*/ 52 w 104"/>
                  <a:gd name="T3" fmla="*/ 145 h 145"/>
                  <a:gd name="T4" fmla="*/ 0 w 104"/>
                  <a:gd name="T5" fmla="*/ 126 h 145"/>
                  <a:gd name="T6" fmla="*/ 18 w 104"/>
                  <a:gd name="T7" fmla="*/ 108 h 145"/>
                  <a:gd name="T8" fmla="*/ 52 w 104"/>
                  <a:gd name="T9" fmla="*/ 120 h 145"/>
                  <a:gd name="T10" fmla="*/ 77 w 104"/>
                  <a:gd name="T11" fmla="*/ 102 h 145"/>
                  <a:gd name="T12" fmla="*/ 73 w 104"/>
                  <a:gd name="T13" fmla="*/ 90 h 145"/>
                  <a:gd name="T14" fmla="*/ 60 w 104"/>
                  <a:gd name="T15" fmla="*/ 85 h 145"/>
                  <a:gd name="T16" fmla="*/ 43 w 104"/>
                  <a:gd name="T17" fmla="*/ 83 h 145"/>
                  <a:gd name="T18" fmla="*/ 15 w 104"/>
                  <a:gd name="T19" fmla="*/ 71 h 145"/>
                  <a:gd name="T20" fmla="*/ 5 w 104"/>
                  <a:gd name="T21" fmla="*/ 43 h 145"/>
                  <a:gd name="T22" fmla="*/ 55 w 104"/>
                  <a:gd name="T23" fmla="*/ 0 h 145"/>
                  <a:gd name="T24" fmla="*/ 101 w 104"/>
                  <a:gd name="T25" fmla="*/ 17 h 145"/>
                  <a:gd name="T26" fmla="*/ 83 w 104"/>
                  <a:gd name="T27" fmla="*/ 34 h 145"/>
                  <a:gd name="T28" fmla="*/ 54 w 104"/>
                  <a:gd name="T29" fmla="*/ 24 h 145"/>
                  <a:gd name="T30" fmla="*/ 32 w 104"/>
                  <a:gd name="T31" fmla="*/ 42 h 145"/>
                  <a:gd name="T32" fmla="*/ 36 w 104"/>
                  <a:gd name="T33" fmla="*/ 52 h 145"/>
                  <a:gd name="T34" fmla="*/ 49 w 104"/>
                  <a:gd name="T35" fmla="*/ 58 h 145"/>
                  <a:gd name="T36" fmla="*/ 66 w 104"/>
                  <a:gd name="T37" fmla="*/ 60 h 145"/>
                  <a:gd name="T38" fmla="*/ 93 w 104"/>
                  <a:gd name="T39" fmla="*/ 71 h 145"/>
                  <a:gd name="T40" fmla="*/ 104 w 104"/>
                  <a:gd name="T41" fmla="*/ 102 h 145"/>
                  <a:gd name="T42" fmla="*/ 52 w 104"/>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45">
                    <a:moveTo>
                      <a:pt x="52" y="145"/>
                    </a:moveTo>
                    <a:lnTo>
                      <a:pt x="52" y="145"/>
                    </a:lnTo>
                    <a:cubicBezTo>
                      <a:pt x="30" y="145"/>
                      <a:pt x="14" y="140"/>
                      <a:pt x="0" y="126"/>
                    </a:cubicBezTo>
                    <a:lnTo>
                      <a:pt x="18" y="108"/>
                    </a:lnTo>
                    <a:cubicBezTo>
                      <a:pt x="27" y="117"/>
                      <a:pt x="39" y="120"/>
                      <a:pt x="52" y="120"/>
                    </a:cubicBezTo>
                    <a:cubicBezTo>
                      <a:pt x="68" y="120"/>
                      <a:pt x="77" y="114"/>
                      <a:pt x="77" y="102"/>
                    </a:cubicBezTo>
                    <a:cubicBezTo>
                      <a:pt x="77" y="97"/>
                      <a:pt x="76" y="93"/>
                      <a:pt x="73" y="90"/>
                    </a:cubicBezTo>
                    <a:cubicBezTo>
                      <a:pt x="70" y="88"/>
                      <a:pt x="67" y="86"/>
                      <a:pt x="60" y="85"/>
                    </a:cubicBezTo>
                    <a:lnTo>
                      <a:pt x="43" y="83"/>
                    </a:lnTo>
                    <a:cubicBezTo>
                      <a:pt x="31" y="81"/>
                      <a:pt x="22" y="77"/>
                      <a:pt x="15" y="71"/>
                    </a:cubicBezTo>
                    <a:cubicBezTo>
                      <a:pt x="9" y="65"/>
                      <a:pt x="5" y="55"/>
                      <a:pt x="5" y="43"/>
                    </a:cubicBezTo>
                    <a:cubicBezTo>
                      <a:pt x="5" y="18"/>
                      <a:pt x="24" y="0"/>
                      <a:pt x="55" y="0"/>
                    </a:cubicBezTo>
                    <a:cubicBezTo>
                      <a:pt x="74" y="0"/>
                      <a:pt x="89" y="5"/>
                      <a:pt x="101" y="17"/>
                    </a:cubicBezTo>
                    <a:lnTo>
                      <a:pt x="83" y="34"/>
                    </a:lnTo>
                    <a:cubicBezTo>
                      <a:pt x="74" y="26"/>
                      <a:pt x="63" y="24"/>
                      <a:pt x="54" y="24"/>
                    </a:cubicBezTo>
                    <a:cubicBezTo>
                      <a:pt x="39" y="24"/>
                      <a:pt x="32" y="32"/>
                      <a:pt x="32" y="42"/>
                    </a:cubicBezTo>
                    <a:cubicBezTo>
                      <a:pt x="32" y="46"/>
                      <a:pt x="33" y="50"/>
                      <a:pt x="36" y="52"/>
                    </a:cubicBezTo>
                    <a:cubicBezTo>
                      <a:pt x="39" y="55"/>
                      <a:pt x="44" y="57"/>
                      <a:pt x="49" y="58"/>
                    </a:cubicBezTo>
                    <a:lnTo>
                      <a:pt x="66" y="60"/>
                    </a:lnTo>
                    <a:cubicBezTo>
                      <a:pt x="79" y="62"/>
                      <a:pt x="87" y="66"/>
                      <a:pt x="93" y="71"/>
                    </a:cubicBezTo>
                    <a:cubicBezTo>
                      <a:pt x="101" y="79"/>
                      <a:pt x="104" y="89"/>
                      <a:pt x="104" y="102"/>
                    </a:cubicBezTo>
                    <a:cubicBezTo>
                      <a:pt x="104" y="129"/>
                      <a:pt x="81"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1"/>
              <p:cNvSpPr>
                <a:spLocks noEditPoints="1"/>
              </p:cNvSpPr>
              <p:nvPr/>
            </p:nvSpPr>
            <p:spPr bwMode="auto">
              <a:xfrm>
                <a:off x="8704263" y="-495301"/>
                <a:ext cx="92075" cy="128588"/>
              </a:xfrm>
              <a:custGeom>
                <a:avLst/>
                <a:gdLst>
                  <a:gd name="T0" fmla="*/ 55 w 102"/>
                  <a:gd name="T1" fmla="*/ 89 h 143"/>
                  <a:gd name="T2" fmla="*/ 55 w 102"/>
                  <a:gd name="T3" fmla="*/ 89 h 143"/>
                  <a:gd name="T4" fmla="*/ 27 w 102"/>
                  <a:gd name="T5" fmla="*/ 89 h 143"/>
                  <a:gd name="T6" fmla="*/ 27 w 102"/>
                  <a:gd name="T7" fmla="*/ 143 h 143"/>
                  <a:gd name="T8" fmla="*/ 0 w 102"/>
                  <a:gd name="T9" fmla="*/ 143 h 143"/>
                  <a:gd name="T10" fmla="*/ 0 w 102"/>
                  <a:gd name="T11" fmla="*/ 0 h 143"/>
                  <a:gd name="T12" fmla="*/ 55 w 102"/>
                  <a:gd name="T13" fmla="*/ 0 h 143"/>
                  <a:gd name="T14" fmla="*/ 102 w 102"/>
                  <a:gd name="T15" fmla="*/ 45 h 143"/>
                  <a:gd name="T16" fmla="*/ 55 w 102"/>
                  <a:gd name="T17" fmla="*/ 89 h 143"/>
                  <a:gd name="T18" fmla="*/ 53 w 102"/>
                  <a:gd name="T19" fmla="*/ 25 h 143"/>
                  <a:gd name="T20" fmla="*/ 53 w 102"/>
                  <a:gd name="T21" fmla="*/ 25 h 143"/>
                  <a:gd name="T22" fmla="*/ 27 w 102"/>
                  <a:gd name="T23" fmla="*/ 25 h 143"/>
                  <a:gd name="T24" fmla="*/ 27 w 102"/>
                  <a:gd name="T25" fmla="*/ 64 h 143"/>
                  <a:gd name="T26" fmla="*/ 53 w 102"/>
                  <a:gd name="T27" fmla="*/ 64 h 143"/>
                  <a:gd name="T28" fmla="*/ 74 w 102"/>
                  <a:gd name="T29" fmla="*/ 45 h 143"/>
                  <a:gd name="T30" fmla="*/ 53 w 102"/>
                  <a:gd name="T31" fmla="*/ 2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3">
                    <a:moveTo>
                      <a:pt x="55" y="89"/>
                    </a:moveTo>
                    <a:lnTo>
                      <a:pt x="55" y="89"/>
                    </a:lnTo>
                    <a:lnTo>
                      <a:pt x="27" y="89"/>
                    </a:lnTo>
                    <a:lnTo>
                      <a:pt x="27" y="143"/>
                    </a:lnTo>
                    <a:lnTo>
                      <a:pt x="0" y="143"/>
                    </a:lnTo>
                    <a:lnTo>
                      <a:pt x="0" y="0"/>
                    </a:lnTo>
                    <a:lnTo>
                      <a:pt x="55" y="0"/>
                    </a:lnTo>
                    <a:cubicBezTo>
                      <a:pt x="84" y="0"/>
                      <a:pt x="102" y="20"/>
                      <a:pt x="102" y="45"/>
                    </a:cubicBezTo>
                    <a:cubicBezTo>
                      <a:pt x="102" y="69"/>
                      <a:pt x="84" y="89"/>
                      <a:pt x="55" y="89"/>
                    </a:cubicBezTo>
                    <a:close/>
                    <a:moveTo>
                      <a:pt x="53" y="25"/>
                    </a:moveTo>
                    <a:lnTo>
                      <a:pt x="53" y="25"/>
                    </a:lnTo>
                    <a:lnTo>
                      <a:pt x="27" y="25"/>
                    </a:lnTo>
                    <a:lnTo>
                      <a:pt x="27" y="64"/>
                    </a:lnTo>
                    <a:lnTo>
                      <a:pt x="53" y="64"/>
                    </a:lnTo>
                    <a:cubicBezTo>
                      <a:pt x="66" y="64"/>
                      <a:pt x="74" y="56"/>
                      <a:pt x="74" y="45"/>
                    </a:cubicBezTo>
                    <a:cubicBezTo>
                      <a:pt x="74" y="33"/>
                      <a:pt x="66" y="25"/>
                      <a:pt x="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52"/>
              <p:cNvSpPr>
                <a:spLocks noEditPoints="1"/>
              </p:cNvSpPr>
              <p:nvPr/>
            </p:nvSpPr>
            <p:spPr bwMode="auto">
              <a:xfrm>
                <a:off x="8813800" y="-496888"/>
                <a:ext cx="93663" cy="130175"/>
              </a:xfrm>
              <a:custGeom>
                <a:avLst/>
                <a:gdLst>
                  <a:gd name="T0" fmla="*/ 91 w 106"/>
                  <a:gd name="T1" fmla="*/ 129 h 145"/>
                  <a:gd name="T2" fmla="*/ 91 w 106"/>
                  <a:gd name="T3" fmla="*/ 129 h 145"/>
                  <a:gd name="T4" fmla="*/ 53 w 106"/>
                  <a:gd name="T5" fmla="*/ 145 h 145"/>
                  <a:gd name="T6" fmla="*/ 14 w 106"/>
                  <a:gd name="T7" fmla="*/ 129 h 145"/>
                  <a:gd name="T8" fmla="*/ 0 w 106"/>
                  <a:gd name="T9" fmla="*/ 72 h 145"/>
                  <a:gd name="T10" fmla="*/ 14 w 106"/>
                  <a:gd name="T11" fmla="*/ 16 h 145"/>
                  <a:gd name="T12" fmla="*/ 53 w 106"/>
                  <a:gd name="T13" fmla="*/ 0 h 145"/>
                  <a:gd name="T14" fmla="*/ 91 w 106"/>
                  <a:gd name="T15" fmla="*/ 16 h 145"/>
                  <a:gd name="T16" fmla="*/ 105 w 106"/>
                  <a:gd name="T17" fmla="*/ 72 h 145"/>
                  <a:gd name="T18" fmla="*/ 91 w 106"/>
                  <a:gd name="T19" fmla="*/ 129 h 145"/>
                  <a:gd name="T20" fmla="*/ 71 w 106"/>
                  <a:gd name="T21" fmla="*/ 32 h 145"/>
                  <a:gd name="T22" fmla="*/ 71 w 106"/>
                  <a:gd name="T23" fmla="*/ 32 h 145"/>
                  <a:gd name="T24" fmla="*/ 53 w 106"/>
                  <a:gd name="T25" fmla="*/ 25 h 145"/>
                  <a:gd name="T26" fmla="*/ 35 w 106"/>
                  <a:gd name="T27" fmla="*/ 32 h 145"/>
                  <a:gd name="T28" fmla="*/ 28 w 106"/>
                  <a:gd name="T29" fmla="*/ 72 h 145"/>
                  <a:gd name="T30" fmla="*/ 35 w 106"/>
                  <a:gd name="T31" fmla="*/ 112 h 145"/>
                  <a:gd name="T32" fmla="*/ 53 w 106"/>
                  <a:gd name="T33" fmla="*/ 120 h 145"/>
                  <a:gd name="T34" fmla="*/ 71 w 106"/>
                  <a:gd name="T35" fmla="*/ 112 h 145"/>
                  <a:gd name="T36" fmla="*/ 78 w 106"/>
                  <a:gd name="T37" fmla="*/ 72 h 145"/>
                  <a:gd name="T38" fmla="*/ 71 w 106"/>
                  <a:gd name="T39"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5">
                    <a:moveTo>
                      <a:pt x="91" y="129"/>
                    </a:moveTo>
                    <a:lnTo>
                      <a:pt x="91" y="129"/>
                    </a:lnTo>
                    <a:cubicBezTo>
                      <a:pt x="81" y="139"/>
                      <a:pt x="69" y="145"/>
                      <a:pt x="53" y="145"/>
                    </a:cubicBezTo>
                    <a:cubicBezTo>
                      <a:pt x="37" y="145"/>
                      <a:pt x="24" y="139"/>
                      <a:pt x="14" y="129"/>
                    </a:cubicBezTo>
                    <a:cubicBezTo>
                      <a:pt x="0" y="115"/>
                      <a:pt x="0" y="97"/>
                      <a:pt x="0" y="72"/>
                    </a:cubicBezTo>
                    <a:cubicBezTo>
                      <a:pt x="0" y="48"/>
                      <a:pt x="0" y="30"/>
                      <a:pt x="14" y="16"/>
                    </a:cubicBezTo>
                    <a:cubicBezTo>
                      <a:pt x="24" y="6"/>
                      <a:pt x="37" y="0"/>
                      <a:pt x="53" y="0"/>
                    </a:cubicBezTo>
                    <a:cubicBezTo>
                      <a:pt x="69" y="0"/>
                      <a:pt x="81" y="6"/>
                      <a:pt x="91" y="16"/>
                    </a:cubicBezTo>
                    <a:cubicBezTo>
                      <a:pt x="106" y="30"/>
                      <a:pt x="105" y="48"/>
                      <a:pt x="105" y="72"/>
                    </a:cubicBezTo>
                    <a:cubicBezTo>
                      <a:pt x="105" y="97"/>
                      <a:pt x="106" y="115"/>
                      <a:pt x="91" y="129"/>
                    </a:cubicBezTo>
                    <a:close/>
                    <a:moveTo>
                      <a:pt x="71" y="32"/>
                    </a:moveTo>
                    <a:lnTo>
                      <a:pt x="71" y="32"/>
                    </a:lnTo>
                    <a:cubicBezTo>
                      <a:pt x="67" y="28"/>
                      <a:pt x="60" y="25"/>
                      <a:pt x="53" y="25"/>
                    </a:cubicBezTo>
                    <a:cubicBezTo>
                      <a:pt x="45" y="25"/>
                      <a:pt x="39" y="28"/>
                      <a:pt x="35" y="32"/>
                    </a:cubicBezTo>
                    <a:cubicBezTo>
                      <a:pt x="29" y="38"/>
                      <a:pt x="28" y="45"/>
                      <a:pt x="28" y="72"/>
                    </a:cubicBezTo>
                    <a:cubicBezTo>
                      <a:pt x="28" y="100"/>
                      <a:pt x="29" y="106"/>
                      <a:pt x="35" y="112"/>
                    </a:cubicBezTo>
                    <a:cubicBezTo>
                      <a:pt x="39" y="117"/>
                      <a:pt x="45" y="120"/>
                      <a:pt x="53" y="120"/>
                    </a:cubicBezTo>
                    <a:cubicBezTo>
                      <a:pt x="60" y="120"/>
                      <a:pt x="67" y="117"/>
                      <a:pt x="71" y="112"/>
                    </a:cubicBezTo>
                    <a:cubicBezTo>
                      <a:pt x="76" y="106"/>
                      <a:pt x="78" y="100"/>
                      <a:pt x="78" y="72"/>
                    </a:cubicBezTo>
                    <a:cubicBezTo>
                      <a:pt x="78" y="45"/>
                      <a:pt x="76" y="38"/>
                      <a:pt x="71"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3"/>
              <p:cNvSpPr>
                <a:spLocks/>
              </p:cNvSpPr>
              <p:nvPr/>
            </p:nvSpPr>
            <p:spPr bwMode="auto">
              <a:xfrm>
                <a:off x="8921750" y="-496888"/>
                <a:ext cx="93663" cy="130175"/>
              </a:xfrm>
              <a:custGeom>
                <a:avLst/>
                <a:gdLst>
                  <a:gd name="T0" fmla="*/ 52 w 105"/>
                  <a:gd name="T1" fmla="*/ 145 h 145"/>
                  <a:gd name="T2" fmla="*/ 52 w 105"/>
                  <a:gd name="T3" fmla="*/ 145 h 145"/>
                  <a:gd name="T4" fmla="*/ 0 w 105"/>
                  <a:gd name="T5" fmla="*/ 126 h 145"/>
                  <a:gd name="T6" fmla="*/ 18 w 105"/>
                  <a:gd name="T7" fmla="*/ 108 h 145"/>
                  <a:gd name="T8" fmla="*/ 53 w 105"/>
                  <a:gd name="T9" fmla="*/ 120 h 145"/>
                  <a:gd name="T10" fmla="*/ 78 w 105"/>
                  <a:gd name="T11" fmla="*/ 102 h 145"/>
                  <a:gd name="T12" fmla="*/ 74 w 105"/>
                  <a:gd name="T13" fmla="*/ 90 h 145"/>
                  <a:gd name="T14" fmla="*/ 61 w 105"/>
                  <a:gd name="T15" fmla="*/ 85 h 145"/>
                  <a:gd name="T16" fmla="*/ 44 w 105"/>
                  <a:gd name="T17" fmla="*/ 83 h 145"/>
                  <a:gd name="T18" fmla="*/ 16 w 105"/>
                  <a:gd name="T19" fmla="*/ 71 h 145"/>
                  <a:gd name="T20" fmla="*/ 6 w 105"/>
                  <a:gd name="T21" fmla="*/ 43 h 145"/>
                  <a:gd name="T22" fmla="*/ 56 w 105"/>
                  <a:gd name="T23" fmla="*/ 0 h 145"/>
                  <a:gd name="T24" fmla="*/ 102 w 105"/>
                  <a:gd name="T25" fmla="*/ 17 h 145"/>
                  <a:gd name="T26" fmla="*/ 84 w 105"/>
                  <a:gd name="T27" fmla="*/ 34 h 145"/>
                  <a:gd name="T28" fmla="*/ 55 w 105"/>
                  <a:gd name="T29" fmla="*/ 24 h 145"/>
                  <a:gd name="T30" fmla="*/ 33 w 105"/>
                  <a:gd name="T31" fmla="*/ 42 h 145"/>
                  <a:gd name="T32" fmla="*/ 37 w 105"/>
                  <a:gd name="T33" fmla="*/ 52 h 145"/>
                  <a:gd name="T34" fmla="*/ 50 w 105"/>
                  <a:gd name="T35" fmla="*/ 58 h 145"/>
                  <a:gd name="T36" fmla="*/ 67 w 105"/>
                  <a:gd name="T37" fmla="*/ 60 h 145"/>
                  <a:gd name="T38" fmla="*/ 94 w 105"/>
                  <a:gd name="T39" fmla="*/ 71 h 145"/>
                  <a:gd name="T40" fmla="*/ 105 w 105"/>
                  <a:gd name="T41" fmla="*/ 102 h 145"/>
                  <a:gd name="T42" fmla="*/ 52 w 105"/>
                  <a:gd name="T4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5">
                    <a:moveTo>
                      <a:pt x="52" y="145"/>
                    </a:moveTo>
                    <a:lnTo>
                      <a:pt x="52" y="145"/>
                    </a:lnTo>
                    <a:cubicBezTo>
                      <a:pt x="31" y="145"/>
                      <a:pt x="14" y="140"/>
                      <a:pt x="0" y="126"/>
                    </a:cubicBezTo>
                    <a:lnTo>
                      <a:pt x="18" y="108"/>
                    </a:lnTo>
                    <a:cubicBezTo>
                      <a:pt x="27" y="117"/>
                      <a:pt x="40" y="120"/>
                      <a:pt x="53" y="120"/>
                    </a:cubicBezTo>
                    <a:cubicBezTo>
                      <a:pt x="69" y="120"/>
                      <a:pt x="78" y="114"/>
                      <a:pt x="78" y="102"/>
                    </a:cubicBezTo>
                    <a:cubicBezTo>
                      <a:pt x="78" y="97"/>
                      <a:pt x="77" y="93"/>
                      <a:pt x="74" y="90"/>
                    </a:cubicBezTo>
                    <a:cubicBezTo>
                      <a:pt x="71" y="88"/>
                      <a:pt x="68" y="86"/>
                      <a:pt x="61" y="85"/>
                    </a:cubicBezTo>
                    <a:lnTo>
                      <a:pt x="44" y="83"/>
                    </a:lnTo>
                    <a:cubicBezTo>
                      <a:pt x="32" y="81"/>
                      <a:pt x="23" y="77"/>
                      <a:pt x="16" y="71"/>
                    </a:cubicBezTo>
                    <a:cubicBezTo>
                      <a:pt x="9" y="65"/>
                      <a:pt x="6" y="55"/>
                      <a:pt x="6" y="43"/>
                    </a:cubicBezTo>
                    <a:cubicBezTo>
                      <a:pt x="6" y="18"/>
                      <a:pt x="25" y="0"/>
                      <a:pt x="56" y="0"/>
                    </a:cubicBezTo>
                    <a:cubicBezTo>
                      <a:pt x="75" y="0"/>
                      <a:pt x="89" y="5"/>
                      <a:pt x="102" y="17"/>
                    </a:cubicBezTo>
                    <a:lnTo>
                      <a:pt x="84" y="34"/>
                    </a:lnTo>
                    <a:cubicBezTo>
                      <a:pt x="75" y="26"/>
                      <a:pt x="64" y="24"/>
                      <a:pt x="55" y="24"/>
                    </a:cubicBezTo>
                    <a:cubicBezTo>
                      <a:pt x="40" y="24"/>
                      <a:pt x="33" y="32"/>
                      <a:pt x="33" y="42"/>
                    </a:cubicBezTo>
                    <a:cubicBezTo>
                      <a:pt x="33" y="46"/>
                      <a:pt x="34" y="50"/>
                      <a:pt x="37" y="52"/>
                    </a:cubicBezTo>
                    <a:cubicBezTo>
                      <a:pt x="40" y="55"/>
                      <a:pt x="44" y="57"/>
                      <a:pt x="50" y="58"/>
                    </a:cubicBezTo>
                    <a:lnTo>
                      <a:pt x="67" y="60"/>
                    </a:lnTo>
                    <a:cubicBezTo>
                      <a:pt x="80" y="62"/>
                      <a:pt x="88" y="66"/>
                      <a:pt x="94" y="71"/>
                    </a:cubicBezTo>
                    <a:cubicBezTo>
                      <a:pt x="102" y="79"/>
                      <a:pt x="105" y="89"/>
                      <a:pt x="105" y="102"/>
                    </a:cubicBezTo>
                    <a:cubicBezTo>
                      <a:pt x="105" y="129"/>
                      <a:pt x="82" y="145"/>
                      <a:pt x="5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54"/>
              <p:cNvSpPr>
                <a:spLocks noEditPoints="1"/>
              </p:cNvSpPr>
              <p:nvPr/>
            </p:nvSpPr>
            <p:spPr bwMode="auto">
              <a:xfrm>
                <a:off x="9024938" y="-495301"/>
                <a:ext cx="112713" cy="128588"/>
              </a:xfrm>
              <a:custGeom>
                <a:avLst/>
                <a:gdLst>
                  <a:gd name="T0" fmla="*/ 97 w 126"/>
                  <a:gd name="T1" fmla="*/ 143 h 143"/>
                  <a:gd name="T2" fmla="*/ 97 w 126"/>
                  <a:gd name="T3" fmla="*/ 143 h 143"/>
                  <a:gd name="T4" fmla="*/ 89 w 126"/>
                  <a:gd name="T5" fmla="*/ 117 h 143"/>
                  <a:gd name="T6" fmla="*/ 38 w 126"/>
                  <a:gd name="T7" fmla="*/ 117 h 143"/>
                  <a:gd name="T8" fmla="*/ 29 w 126"/>
                  <a:gd name="T9" fmla="*/ 143 h 143"/>
                  <a:gd name="T10" fmla="*/ 0 w 126"/>
                  <a:gd name="T11" fmla="*/ 143 h 143"/>
                  <a:gd name="T12" fmla="*/ 52 w 126"/>
                  <a:gd name="T13" fmla="*/ 0 h 143"/>
                  <a:gd name="T14" fmla="*/ 74 w 126"/>
                  <a:gd name="T15" fmla="*/ 0 h 143"/>
                  <a:gd name="T16" fmla="*/ 126 w 126"/>
                  <a:gd name="T17" fmla="*/ 143 h 143"/>
                  <a:gd name="T18" fmla="*/ 97 w 126"/>
                  <a:gd name="T19" fmla="*/ 143 h 143"/>
                  <a:gd name="T20" fmla="*/ 64 w 126"/>
                  <a:gd name="T21" fmla="*/ 42 h 143"/>
                  <a:gd name="T22" fmla="*/ 64 w 126"/>
                  <a:gd name="T23" fmla="*/ 42 h 143"/>
                  <a:gd name="T24" fmla="*/ 46 w 126"/>
                  <a:gd name="T25" fmla="*/ 94 h 143"/>
                  <a:gd name="T26" fmla="*/ 81 w 126"/>
                  <a:gd name="T27" fmla="*/ 94 h 143"/>
                  <a:gd name="T28" fmla="*/ 64 w 126"/>
                  <a:gd name="T29"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3">
                    <a:moveTo>
                      <a:pt x="97" y="143"/>
                    </a:moveTo>
                    <a:lnTo>
                      <a:pt x="97" y="143"/>
                    </a:lnTo>
                    <a:lnTo>
                      <a:pt x="89" y="117"/>
                    </a:lnTo>
                    <a:lnTo>
                      <a:pt x="38" y="117"/>
                    </a:lnTo>
                    <a:lnTo>
                      <a:pt x="29" y="143"/>
                    </a:lnTo>
                    <a:lnTo>
                      <a:pt x="0" y="143"/>
                    </a:lnTo>
                    <a:lnTo>
                      <a:pt x="52" y="0"/>
                    </a:lnTo>
                    <a:lnTo>
                      <a:pt x="74" y="0"/>
                    </a:lnTo>
                    <a:lnTo>
                      <a:pt x="126" y="143"/>
                    </a:lnTo>
                    <a:lnTo>
                      <a:pt x="97" y="143"/>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5"/>
              <p:cNvSpPr>
                <a:spLocks/>
              </p:cNvSpPr>
              <p:nvPr/>
            </p:nvSpPr>
            <p:spPr bwMode="auto">
              <a:xfrm>
                <a:off x="9155113" y="-495301"/>
                <a:ext cx="82550" cy="128588"/>
              </a:xfrm>
              <a:custGeom>
                <a:avLst/>
                <a:gdLst>
                  <a:gd name="T0" fmla="*/ 0 w 92"/>
                  <a:gd name="T1" fmla="*/ 0 h 143"/>
                  <a:gd name="T2" fmla="*/ 0 w 92"/>
                  <a:gd name="T3" fmla="*/ 0 h 143"/>
                  <a:gd name="T4" fmla="*/ 0 w 92"/>
                  <a:gd name="T5" fmla="*/ 143 h 143"/>
                  <a:gd name="T6" fmla="*/ 92 w 92"/>
                  <a:gd name="T7" fmla="*/ 143 h 143"/>
                  <a:gd name="T8" fmla="*/ 92 w 92"/>
                  <a:gd name="T9" fmla="*/ 118 h 143"/>
                  <a:gd name="T10" fmla="*/ 28 w 92"/>
                  <a:gd name="T11" fmla="*/ 118 h 143"/>
                  <a:gd name="T12" fmla="*/ 28 w 92"/>
                  <a:gd name="T13" fmla="*/ 0 h 143"/>
                  <a:gd name="T14" fmla="*/ 0 w 92"/>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43">
                    <a:moveTo>
                      <a:pt x="0" y="0"/>
                    </a:moveTo>
                    <a:lnTo>
                      <a:pt x="0" y="0"/>
                    </a:lnTo>
                    <a:lnTo>
                      <a:pt x="0" y="143"/>
                    </a:lnTo>
                    <a:lnTo>
                      <a:pt x="92" y="143"/>
                    </a:lnTo>
                    <a:lnTo>
                      <a:pt x="92" y="118"/>
                    </a:lnTo>
                    <a:lnTo>
                      <a:pt x="28" y="118"/>
                    </a:lnTo>
                    <a:lnTo>
                      <a:pt x="2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4" name="Chevrons"/>
            <p:cNvGrpSpPr/>
            <p:nvPr/>
          </p:nvGrpSpPr>
          <p:grpSpPr>
            <a:xfrm>
              <a:off x="6952150" y="1128534"/>
              <a:ext cx="215175" cy="74486"/>
              <a:chOff x="2177378" y="401620"/>
              <a:chExt cx="264150" cy="91440"/>
            </a:xfrm>
            <a:solidFill>
              <a:schemeClr val="accent5"/>
            </a:solidFill>
          </p:grpSpPr>
          <p:sp>
            <p:nvSpPr>
              <p:cNvPr id="235" name="Chevron 234"/>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hevron 235"/>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hevron 236"/>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Treatment"/>
            <p:cNvGrpSpPr/>
            <p:nvPr/>
          </p:nvGrpSpPr>
          <p:grpSpPr>
            <a:xfrm>
              <a:off x="5831649" y="1113404"/>
              <a:ext cx="818577" cy="104746"/>
              <a:chOff x="5437188" y="-819151"/>
              <a:chExt cx="1004888" cy="128588"/>
            </a:xfrm>
            <a:solidFill>
              <a:schemeClr val="accent5">
                <a:lumMod val="75000"/>
              </a:schemeClr>
            </a:solidFill>
          </p:grpSpPr>
          <p:sp>
            <p:nvSpPr>
              <p:cNvPr id="156" name="Freeform 33"/>
              <p:cNvSpPr>
                <a:spLocks/>
              </p:cNvSpPr>
              <p:nvPr/>
            </p:nvSpPr>
            <p:spPr bwMode="auto">
              <a:xfrm>
                <a:off x="54371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4"/>
              <p:cNvSpPr>
                <a:spLocks noEditPoints="1"/>
              </p:cNvSpPr>
              <p:nvPr/>
            </p:nvSpPr>
            <p:spPr bwMode="auto">
              <a:xfrm>
                <a:off x="5549900" y="-819151"/>
                <a:ext cx="95250" cy="128588"/>
              </a:xfrm>
              <a:custGeom>
                <a:avLst/>
                <a:gdLst>
                  <a:gd name="T0" fmla="*/ 76 w 108"/>
                  <a:gd name="T1" fmla="*/ 142 h 142"/>
                  <a:gd name="T2" fmla="*/ 76 w 108"/>
                  <a:gd name="T3" fmla="*/ 142 h 142"/>
                  <a:gd name="T4" fmla="*/ 48 w 108"/>
                  <a:gd name="T5" fmla="*/ 86 h 142"/>
                  <a:gd name="T6" fmla="*/ 28 w 108"/>
                  <a:gd name="T7" fmla="*/ 86 h 142"/>
                  <a:gd name="T8" fmla="*/ 28 w 108"/>
                  <a:gd name="T9" fmla="*/ 142 h 142"/>
                  <a:gd name="T10" fmla="*/ 0 w 108"/>
                  <a:gd name="T11" fmla="*/ 142 h 142"/>
                  <a:gd name="T12" fmla="*/ 0 w 108"/>
                  <a:gd name="T13" fmla="*/ 0 h 142"/>
                  <a:gd name="T14" fmla="*/ 56 w 108"/>
                  <a:gd name="T15" fmla="*/ 0 h 142"/>
                  <a:gd name="T16" fmla="*/ 102 w 108"/>
                  <a:gd name="T17" fmla="*/ 44 h 142"/>
                  <a:gd name="T18" fmla="*/ 76 w 108"/>
                  <a:gd name="T19" fmla="*/ 81 h 142"/>
                  <a:gd name="T20" fmla="*/ 108 w 108"/>
                  <a:gd name="T21" fmla="*/ 142 h 142"/>
                  <a:gd name="T22" fmla="*/ 76 w 108"/>
                  <a:gd name="T23" fmla="*/ 142 h 142"/>
                  <a:gd name="T24" fmla="*/ 54 w 108"/>
                  <a:gd name="T25" fmla="*/ 25 h 142"/>
                  <a:gd name="T26" fmla="*/ 54 w 108"/>
                  <a:gd name="T27" fmla="*/ 25 h 142"/>
                  <a:gd name="T28" fmla="*/ 28 w 108"/>
                  <a:gd name="T29" fmla="*/ 25 h 142"/>
                  <a:gd name="T30" fmla="*/ 28 w 108"/>
                  <a:gd name="T31" fmla="*/ 62 h 142"/>
                  <a:gd name="T32" fmla="*/ 54 w 108"/>
                  <a:gd name="T33" fmla="*/ 62 h 142"/>
                  <a:gd name="T34" fmla="*/ 74 w 108"/>
                  <a:gd name="T35" fmla="*/ 44 h 142"/>
                  <a:gd name="T36" fmla="*/ 54 w 108"/>
                  <a:gd name="T37"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6"/>
                    </a:lnTo>
                    <a:lnTo>
                      <a:pt x="28" y="86"/>
                    </a:lnTo>
                    <a:lnTo>
                      <a:pt x="28" y="142"/>
                    </a:lnTo>
                    <a:lnTo>
                      <a:pt x="0" y="142"/>
                    </a:lnTo>
                    <a:lnTo>
                      <a:pt x="0" y="0"/>
                    </a:lnTo>
                    <a:lnTo>
                      <a:pt x="56" y="0"/>
                    </a:lnTo>
                    <a:cubicBezTo>
                      <a:pt x="85" y="0"/>
                      <a:pt x="102" y="20"/>
                      <a:pt x="102" y="44"/>
                    </a:cubicBezTo>
                    <a:cubicBezTo>
                      <a:pt x="102" y="64"/>
                      <a:pt x="90" y="76"/>
                      <a:pt x="76" y="81"/>
                    </a:cubicBezTo>
                    <a:lnTo>
                      <a:pt x="108" y="142"/>
                    </a:lnTo>
                    <a:lnTo>
                      <a:pt x="76" y="142"/>
                    </a:lnTo>
                    <a:close/>
                    <a:moveTo>
                      <a:pt x="54" y="25"/>
                    </a:moveTo>
                    <a:lnTo>
                      <a:pt x="54" y="25"/>
                    </a:lnTo>
                    <a:lnTo>
                      <a:pt x="28" y="25"/>
                    </a:lnTo>
                    <a:lnTo>
                      <a:pt x="28" y="62"/>
                    </a:lnTo>
                    <a:lnTo>
                      <a:pt x="54" y="62"/>
                    </a:lnTo>
                    <a:cubicBezTo>
                      <a:pt x="66" y="62"/>
                      <a:pt x="74" y="55"/>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
              <p:cNvSpPr>
                <a:spLocks/>
              </p:cNvSpPr>
              <p:nvPr/>
            </p:nvSpPr>
            <p:spPr bwMode="auto">
              <a:xfrm>
                <a:off x="5665788"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6"/>
              <p:cNvSpPr>
                <a:spLocks noEditPoints="1"/>
              </p:cNvSpPr>
              <p:nvPr/>
            </p:nvSpPr>
            <p:spPr bwMode="auto">
              <a:xfrm>
                <a:off x="5764213" y="-819151"/>
                <a:ext cx="112713" cy="128588"/>
              </a:xfrm>
              <a:custGeom>
                <a:avLst/>
                <a:gdLst>
                  <a:gd name="T0" fmla="*/ 97 w 126"/>
                  <a:gd name="T1" fmla="*/ 142 h 142"/>
                  <a:gd name="T2" fmla="*/ 97 w 126"/>
                  <a:gd name="T3" fmla="*/ 142 h 142"/>
                  <a:gd name="T4" fmla="*/ 89 w 126"/>
                  <a:gd name="T5" fmla="*/ 117 h 142"/>
                  <a:gd name="T6" fmla="*/ 38 w 126"/>
                  <a:gd name="T7" fmla="*/ 117 h 142"/>
                  <a:gd name="T8" fmla="*/ 29 w 126"/>
                  <a:gd name="T9" fmla="*/ 142 h 142"/>
                  <a:gd name="T10" fmla="*/ 0 w 126"/>
                  <a:gd name="T11" fmla="*/ 142 h 142"/>
                  <a:gd name="T12" fmla="*/ 52 w 126"/>
                  <a:gd name="T13" fmla="*/ 0 h 142"/>
                  <a:gd name="T14" fmla="*/ 74 w 126"/>
                  <a:gd name="T15" fmla="*/ 0 h 142"/>
                  <a:gd name="T16" fmla="*/ 126 w 126"/>
                  <a:gd name="T17" fmla="*/ 142 h 142"/>
                  <a:gd name="T18" fmla="*/ 97 w 126"/>
                  <a:gd name="T19" fmla="*/ 142 h 142"/>
                  <a:gd name="T20" fmla="*/ 64 w 126"/>
                  <a:gd name="T21" fmla="*/ 42 h 142"/>
                  <a:gd name="T22" fmla="*/ 64 w 126"/>
                  <a:gd name="T23" fmla="*/ 42 h 142"/>
                  <a:gd name="T24" fmla="*/ 46 w 126"/>
                  <a:gd name="T25" fmla="*/ 94 h 142"/>
                  <a:gd name="T26" fmla="*/ 81 w 126"/>
                  <a:gd name="T27" fmla="*/ 94 h 142"/>
                  <a:gd name="T28" fmla="*/ 64 w 126"/>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97" y="142"/>
                    </a:moveTo>
                    <a:lnTo>
                      <a:pt x="97" y="142"/>
                    </a:lnTo>
                    <a:lnTo>
                      <a:pt x="89" y="117"/>
                    </a:lnTo>
                    <a:lnTo>
                      <a:pt x="38" y="117"/>
                    </a:lnTo>
                    <a:lnTo>
                      <a:pt x="29" y="142"/>
                    </a:lnTo>
                    <a:lnTo>
                      <a:pt x="0" y="142"/>
                    </a:lnTo>
                    <a:lnTo>
                      <a:pt x="52" y="0"/>
                    </a:lnTo>
                    <a:lnTo>
                      <a:pt x="74" y="0"/>
                    </a:lnTo>
                    <a:lnTo>
                      <a:pt x="126" y="142"/>
                    </a:lnTo>
                    <a:lnTo>
                      <a:pt x="97" y="142"/>
                    </a:lnTo>
                    <a:close/>
                    <a:moveTo>
                      <a:pt x="64" y="42"/>
                    </a:moveTo>
                    <a:lnTo>
                      <a:pt x="64" y="42"/>
                    </a:lnTo>
                    <a:lnTo>
                      <a:pt x="46" y="94"/>
                    </a:lnTo>
                    <a:lnTo>
                      <a:pt x="81" y="94"/>
                    </a:lnTo>
                    <a:lnTo>
                      <a:pt x="64"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7"/>
              <p:cNvSpPr>
                <a:spLocks/>
              </p:cNvSpPr>
              <p:nvPr/>
            </p:nvSpPr>
            <p:spPr bwMode="auto">
              <a:xfrm>
                <a:off x="5872163"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8"/>
              <p:cNvSpPr>
                <a:spLocks/>
              </p:cNvSpPr>
              <p:nvPr/>
            </p:nvSpPr>
            <p:spPr bwMode="auto">
              <a:xfrm>
                <a:off x="5984875" y="-819151"/>
                <a:ext cx="114300"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7 w 129"/>
                  <a:gd name="T11" fmla="*/ 59 h 142"/>
                  <a:gd name="T12" fmla="*/ 27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7" y="59"/>
                    </a:lnTo>
                    <a:lnTo>
                      <a:pt x="27"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9"/>
              <p:cNvSpPr>
                <a:spLocks/>
              </p:cNvSpPr>
              <p:nvPr/>
            </p:nvSpPr>
            <p:spPr bwMode="auto">
              <a:xfrm>
                <a:off x="6127750" y="-819151"/>
                <a:ext cx="82550" cy="128588"/>
              </a:xfrm>
              <a:custGeom>
                <a:avLst/>
                <a:gdLst>
                  <a:gd name="T0" fmla="*/ 0 w 93"/>
                  <a:gd name="T1" fmla="*/ 142 h 142"/>
                  <a:gd name="T2" fmla="*/ 0 w 93"/>
                  <a:gd name="T3" fmla="*/ 142 h 142"/>
                  <a:gd name="T4" fmla="*/ 0 w 93"/>
                  <a:gd name="T5" fmla="*/ 0 h 142"/>
                  <a:gd name="T6" fmla="*/ 93 w 93"/>
                  <a:gd name="T7" fmla="*/ 0 h 142"/>
                  <a:gd name="T8" fmla="*/ 93 w 93"/>
                  <a:gd name="T9" fmla="*/ 25 h 142"/>
                  <a:gd name="T10" fmla="*/ 27 w 93"/>
                  <a:gd name="T11" fmla="*/ 25 h 142"/>
                  <a:gd name="T12" fmla="*/ 27 w 93"/>
                  <a:gd name="T13" fmla="*/ 58 h 142"/>
                  <a:gd name="T14" fmla="*/ 84 w 93"/>
                  <a:gd name="T15" fmla="*/ 58 h 142"/>
                  <a:gd name="T16" fmla="*/ 84 w 93"/>
                  <a:gd name="T17" fmla="*/ 83 h 142"/>
                  <a:gd name="T18" fmla="*/ 27 w 93"/>
                  <a:gd name="T19" fmla="*/ 83 h 142"/>
                  <a:gd name="T20" fmla="*/ 27 w 93"/>
                  <a:gd name="T21" fmla="*/ 118 h 142"/>
                  <a:gd name="T22" fmla="*/ 93 w 93"/>
                  <a:gd name="T23" fmla="*/ 118 h 142"/>
                  <a:gd name="T24" fmla="*/ 93 w 93"/>
                  <a:gd name="T25" fmla="*/ 142 h 142"/>
                  <a:gd name="T26" fmla="*/ 0 w 93"/>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42">
                    <a:moveTo>
                      <a:pt x="0" y="142"/>
                    </a:moveTo>
                    <a:lnTo>
                      <a:pt x="0" y="142"/>
                    </a:lnTo>
                    <a:lnTo>
                      <a:pt x="0" y="0"/>
                    </a:lnTo>
                    <a:lnTo>
                      <a:pt x="93" y="0"/>
                    </a:lnTo>
                    <a:lnTo>
                      <a:pt x="93" y="25"/>
                    </a:lnTo>
                    <a:lnTo>
                      <a:pt x="27" y="25"/>
                    </a:lnTo>
                    <a:lnTo>
                      <a:pt x="27" y="58"/>
                    </a:lnTo>
                    <a:lnTo>
                      <a:pt x="84" y="58"/>
                    </a:lnTo>
                    <a:lnTo>
                      <a:pt x="84" y="83"/>
                    </a:lnTo>
                    <a:lnTo>
                      <a:pt x="27" y="83"/>
                    </a:lnTo>
                    <a:lnTo>
                      <a:pt x="27" y="118"/>
                    </a:lnTo>
                    <a:lnTo>
                      <a:pt x="93" y="118"/>
                    </a:lnTo>
                    <a:lnTo>
                      <a:pt x="93"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0"/>
              <p:cNvSpPr>
                <a:spLocks/>
              </p:cNvSpPr>
              <p:nvPr/>
            </p:nvSpPr>
            <p:spPr bwMode="auto">
              <a:xfrm>
                <a:off x="6234113" y="-819151"/>
                <a:ext cx="98425"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1"/>
              <p:cNvSpPr>
                <a:spLocks/>
              </p:cNvSpPr>
              <p:nvPr/>
            </p:nvSpPr>
            <p:spPr bwMode="auto">
              <a:xfrm>
                <a:off x="6351588"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Chevrons"/>
            <p:cNvGrpSpPr/>
            <p:nvPr/>
          </p:nvGrpSpPr>
          <p:grpSpPr>
            <a:xfrm>
              <a:off x="5313728" y="1128534"/>
              <a:ext cx="215175" cy="74486"/>
              <a:chOff x="2177378" y="401620"/>
              <a:chExt cx="264150" cy="91440"/>
            </a:xfrm>
            <a:solidFill>
              <a:schemeClr val="accent5"/>
            </a:solidFill>
          </p:grpSpPr>
          <p:sp>
            <p:nvSpPr>
              <p:cNvPr id="231" name="Chevron 230"/>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hevron 231"/>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hevron 232"/>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Transport"/>
            <p:cNvGrpSpPr/>
            <p:nvPr/>
          </p:nvGrpSpPr>
          <p:grpSpPr>
            <a:xfrm>
              <a:off x="4188937" y="1112758"/>
              <a:ext cx="822456" cy="106039"/>
              <a:chOff x="3205163" y="-1457326"/>
              <a:chExt cx="1009650" cy="130175"/>
            </a:xfrm>
            <a:solidFill>
              <a:schemeClr val="accent5">
                <a:lumMod val="75000"/>
              </a:schemeClr>
            </a:solidFill>
          </p:grpSpPr>
          <p:sp>
            <p:nvSpPr>
              <p:cNvPr id="120" name="Freeform 24"/>
              <p:cNvSpPr>
                <a:spLocks/>
              </p:cNvSpPr>
              <p:nvPr/>
            </p:nvSpPr>
            <p:spPr bwMode="auto">
              <a:xfrm>
                <a:off x="3205163"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5"/>
              <p:cNvSpPr>
                <a:spLocks noEditPoints="1"/>
              </p:cNvSpPr>
              <p:nvPr/>
            </p:nvSpPr>
            <p:spPr bwMode="auto">
              <a:xfrm>
                <a:off x="3316288" y="-1457326"/>
                <a:ext cx="96838" cy="128588"/>
              </a:xfrm>
              <a:custGeom>
                <a:avLst/>
                <a:gdLst>
                  <a:gd name="T0" fmla="*/ 76 w 108"/>
                  <a:gd name="T1" fmla="*/ 142 h 142"/>
                  <a:gd name="T2" fmla="*/ 76 w 108"/>
                  <a:gd name="T3" fmla="*/ 142 h 142"/>
                  <a:gd name="T4" fmla="*/ 48 w 108"/>
                  <a:gd name="T5" fmla="*/ 85 h 142"/>
                  <a:gd name="T6" fmla="*/ 28 w 108"/>
                  <a:gd name="T7" fmla="*/ 85 h 142"/>
                  <a:gd name="T8" fmla="*/ 28 w 108"/>
                  <a:gd name="T9" fmla="*/ 142 h 142"/>
                  <a:gd name="T10" fmla="*/ 0 w 108"/>
                  <a:gd name="T11" fmla="*/ 142 h 142"/>
                  <a:gd name="T12" fmla="*/ 0 w 108"/>
                  <a:gd name="T13" fmla="*/ 0 h 142"/>
                  <a:gd name="T14" fmla="*/ 56 w 108"/>
                  <a:gd name="T15" fmla="*/ 0 h 142"/>
                  <a:gd name="T16" fmla="*/ 102 w 108"/>
                  <a:gd name="T17" fmla="*/ 43 h 142"/>
                  <a:gd name="T18" fmla="*/ 76 w 108"/>
                  <a:gd name="T19" fmla="*/ 80 h 142"/>
                  <a:gd name="T20" fmla="*/ 108 w 108"/>
                  <a:gd name="T21" fmla="*/ 142 h 142"/>
                  <a:gd name="T22" fmla="*/ 76 w 108"/>
                  <a:gd name="T23" fmla="*/ 142 h 142"/>
                  <a:gd name="T24" fmla="*/ 54 w 108"/>
                  <a:gd name="T25" fmla="*/ 24 h 142"/>
                  <a:gd name="T26" fmla="*/ 54 w 108"/>
                  <a:gd name="T27" fmla="*/ 24 h 142"/>
                  <a:gd name="T28" fmla="*/ 28 w 108"/>
                  <a:gd name="T29" fmla="*/ 24 h 142"/>
                  <a:gd name="T30" fmla="*/ 28 w 108"/>
                  <a:gd name="T31" fmla="*/ 62 h 142"/>
                  <a:gd name="T32" fmla="*/ 54 w 108"/>
                  <a:gd name="T33" fmla="*/ 62 h 142"/>
                  <a:gd name="T34" fmla="*/ 74 w 108"/>
                  <a:gd name="T35" fmla="*/ 43 h 142"/>
                  <a:gd name="T36" fmla="*/ 54 w 108"/>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2">
                    <a:moveTo>
                      <a:pt x="76" y="142"/>
                    </a:moveTo>
                    <a:lnTo>
                      <a:pt x="76" y="142"/>
                    </a:lnTo>
                    <a:lnTo>
                      <a:pt x="48" y="85"/>
                    </a:lnTo>
                    <a:lnTo>
                      <a:pt x="28" y="85"/>
                    </a:lnTo>
                    <a:lnTo>
                      <a:pt x="28" y="142"/>
                    </a:lnTo>
                    <a:lnTo>
                      <a:pt x="0" y="142"/>
                    </a:lnTo>
                    <a:lnTo>
                      <a:pt x="0" y="0"/>
                    </a:lnTo>
                    <a:lnTo>
                      <a:pt x="56" y="0"/>
                    </a:lnTo>
                    <a:cubicBezTo>
                      <a:pt x="85" y="0"/>
                      <a:pt x="102" y="19"/>
                      <a:pt x="102" y="43"/>
                    </a:cubicBezTo>
                    <a:cubicBezTo>
                      <a:pt x="102" y="63"/>
                      <a:pt x="90" y="75"/>
                      <a:pt x="76" y="80"/>
                    </a:cubicBezTo>
                    <a:lnTo>
                      <a:pt x="108" y="142"/>
                    </a:lnTo>
                    <a:lnTo>
                      <a:pt x="76" y="142"/>
                    </a:lnTo>
                    <a:close/>
                    <a:moveTo>
                      <a:pt x="54" y="24"/>
                    </a:moveTo>
                    <a:lnTo>
                      <a:pt x="54" y="24"/>
                    </a:lnTo>
                    <a:lnTo>
                      <a:pt x="28" y="24"/>
                    </a:lnTo>
                    <a:lnTo>
                      <a:pt x="28"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6"/>
              <p:cNvSpPr>
                <a:spLocks noEditPoints="1"/>
              </p:cNvSpPr>
              <p:nvPr/>
            </p:nvSpPr>
            <p:spPr bwMode="auto">
              <a:xfrm>
                <a:off x="3427413" y="-1457326"/>
                <a:ext cx="111125" cy="128588"/>
              </a:xfrm>
              <a:custGeom>
                <a:avLst/>
                <a:gdLst>
                  <a:gd name="T0" fmla="*/ 52 w 126"/>
                  <a:gd name="T1" fmla="*/ 0 h 142"/>
                  <a:gd name="T2" fmla="*/ 52 w 126"/>
                  <a:gd name="T3" fmla="*/ 0 h 142"/>
                  <a:gd name="T4" fmla="*/ 0 w 126"/>
                  <a:gd name="T5" fmla="*/ 142 h 142"/>
                  <a:gd name="T6" fmla="*/ 29 w 126"/>
                  <a:gd name="T7" fmla="*/ 142 h 142"/>
                  <a:gd name="T8" fmla="*/ 38 w 126"/>
                  <a:gd name="T9" fmla="*/ 116 h 142"/>
                  <a:gd name="T10" fmla="*/ 88 w 126"/>
                  <a:gd name="T11" fmla="*/ 116 h 142"/>
                  <a:gd name="T12" fmla="*/ 97 w 126"/>
                  <a:gd name="T13" fmla="*/ 142 h 142"/>
                  <a:gd name="T14" fmla="*/ 126 w 126"/>
                  <a:gd name="T15" fmla="*/ 142 h 142"/>
                  <a:gd name="T16" fmla="*/ 74 w 126"/>
                  <a:gd name="T17" fmla="*/ 0 h 142"/>
                  <a:gd name="T18" fmla="*/ 52 w 126"/>
                  <a:gd name="T19" fmla="*/ 0 h 142"/>
                  <a:gd name="T20" fmla="*/ 63 w 126"/>
                  <a:gd name="T21" fmla="*/ 41 h 142"/>
                  <a:gd name="T22" fmla="*/ 63 w 126"/>
                  <a:gd name="T23" fmla="*/ 41 h 142"/>
                  <a:gd name="T24" fmla="*/ 81 w 126"/>
                  <a:gd name="T25" fmla="*/ 93 h 142"/>
                  <a:gd name="T26" fmla="*/ 45 w 126"/>
                  <a:gd name="T27" fmla="*/ 93 h 142"/>
                  <a:gd name="T28" fmla="*/ 63 w 126"/>
                  <a:gd name="T29"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42">
                    <a:moveTo>
                      <a:pt x="52" y="0"/>
                    </a:moveTo>
                    <a:lnTo>
                      <a:pt x="52" y="0"/>
                    </a:lnTo>
                    <a:lnTo>
                      <a:pt x="0" y="142"/>
                    </a:lnTo>
                    <a:lnTo>
                      <a:pt x="29" y="142"/>
                    </a:lnTo>
                    <a:lnTo>
                      <a:pt x="38" y="116"/>
                    </a:lnTo>
                    <a:lnTo>
                      <a:pt x="88" y="116"/>
                    </a:lnTo>
                    <a:lnTo>
                      <a:pt x="97" y="142"/>
                    </a:lnTo>
                    <a:lnTo>
                      <a:pt x="126" y="142"/>
                    </a:lnTo>
                    <a:lnTo>
                      <a:pt x="74" y="0"/>
                    </a:lnTo>
                    <a:lnTo>
                      <a:pt x="52" y="0"/>
                    </a:lnTo>
                    <a:close/>
                    <a:moveTo>
                      <a:pt x="63" y="41"/>
                    </a:moveTo>
                    <a:lnTo>
                      <a:pt x="63" y="41"/>
                    </a:lnTo>
                    <a:lnTo>
                      <a:pt x="81" y="93"/>
                    </a:lnTo>
                    <a:lnTo>
                      <a:pt x="45" y="93"/>
                    </a:lnTo>
                    <a:lnTo>
                      <a:pt x="63"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7"/>
              <p:cNvSpPr>
                <a:spLocks/>
              </p:cNvSpPr>
              <p:nvPr/>
            </p:nvSpPr>
            <p:spPr bwMode="auto">
              <a:xfrm>
                <a:off x="3556000" y="-1457326"/>
                <a:ext cx="98425" cy="128588"/>
              </a:xfrm>
              <a:custGeom>
                <a:avLst/>
                <a:gdLst>
                  <a:gd name="T0" fmla="*/ 81 w 109"/>
                  <a:gd name="T1" fmla="*/ 0 h 142"/>
                  <a:gd name="T2" fmla="*/ 81 w 109"/>
                  <a:gd name="T3" fmla="*/ 0 h 142"/>
                  <a:gd name="T4" fmla="*/ 81 w 109"/>
                  <a:gd name="T5" fmla="*/ 86 h 142"/>
                  <a:gd name="T6" fmla="*/ 24 w 109"/>
                  <a:gd name="T7" fmla="*/ 0 h 142"/>
                  <a:gd name="T8" fmla="*/ 0 w 109"/>
                  <a:gd name="T9" fmla="*/ 0 h 142"/>
                  <a:gd name="T10" fmla="*/ 0 w 109"/>
                  <a:gd name="T11" fmla="*/ 142 h 142"/>
                  <a:gd name="T12" fmla="*/ 27 w 109"/>
                  <a:gd name="T13" fmla="*/ 142 h 142"/>
                  <a:gd name="T14" fmla="*/ 27 w 109"/>
                  <a:gd name="T15" fmla="*/ 54 h 142"/>
                  <a:gd name="T16" fmla="*/ 84 w 109"/>
                  <a:gd name="T17" fmla="*/ 142 h 142"/>
                  <a:gd name="T18" fmla="*/ 109 w 109"/>
                  <a:gd name="T19" fmla="*/ 142 h 142"/>
                  <a:gd name="T20" fmla="*/ 109 w 109"/>
                  <a:gd name="T21" fmla="*/ 0 h 142"/>
                  <a:gd name="T22" fmla="*/ 81 w 109"/>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1" y="0"/>
                    </a:moveTo>
                    <a:lnTo>
                      <a:pt x="81" y="0"/>
                    </a:lnTo>
                    <a:lnTo>
                      <a:pt x="81" y="86"/>
                    </a:lnTo>
                    <a:lnTo>
                      <a:pt x="24" y="0"/>
                    </a:lnTo>
                    <a:lnTo>
                      <a:pt x="0" y="0"/>
                    </a:lnTo>
                    <a:lnTo>
                      <a:pt x="0" y="142"/>
                    </a:lnTo>
                    <a:lnTo>
                      <a:pt x="27" y="142"/>
                    </a:lnTo>
                    <a:lnTo>
                      <a:pt x="27" y="54"/>
                    </a:lnTo>
                    <a:lnTo>
                      <a:pt x="84" y="142"/>
                    </a:lnTo>
                    <a:lnTo>
                      <a:pt x="109" y="142"/>
                    </a:lnTo>
                    <a:lnTo>
                      <a:pt x="109"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
              <p:cNvSpPr>
                <a:spLocks/>
              </p:cNvSpPr>
              <p:nvPr/>
            </p:nvSpPr>
            <p:spPr bwMode="auto">
              <a:xfrm>
                <a:off x="3671888" y="-1457326"/>
                <a:ext cx="93663" cy="130175"/>
              </a:xfrm>
              <a:custGeom>
                <a:avLst/>
                <a:gdLst>
                  <a:gd name="T0" fmla="*/ 52 w 105"/>
                  <a:gd name="T1" fmla="*/ 144 h 144"/>
                  <a:gd name="T2" fmla="*/ 52 w 105"/>
                  <a:gd name="T3" fmla="*/ 144 h 144"/>
                  <a:gd name="T4" fmla="*/ 0 w 105"/>
                  <a:gd name="T5" fmla="*/ 125 h 144"/>
                  <a:gd name="T6" fmla="*/ 18 w 105"/>
                  <a:gd name="T7" fmla="*/ 107 h 144"/>
                  <a:gd name="T8" fmla="*/ 53 w 105"/>
                  <a:gd name="T9" fmla="*/ 119 h 144"/>
                  <a:gd name="T10" fmla="*/ 78 w 105"/>
                  <a:gd name="T11" fmla="*/ 101 h 144"/>
                  <a:gd name="T12" fmla="*/ 73 w 105"/>
                  <a:gd name="T13" fmla="*/ 89 h 144"/>
                  <a:gd name="T14" fmla="*/ 61 w 105"/>
                  <a:gd name="T15" fmla="*/ 84 h 144"/>
                  <a:gd name="T16" fmla="*/ 44 w 105"/>
                  <a:gd name="T17" fmla="*/ 82 h 144"/>
                  <a:gd name="T18" fmla="*/ 16 w 105"/>
                  <a:gd name="T19" fmla="*/ 70 h 144"/>
                  <a:gd name="T20" fmla="*/ 6 w 105"/>
                  <a:gd name="T21" fmla="*/ 42 h 144"/>
                  <a:gd name="T22" fmla="*/ 55 w 105"/>
                  <a:gd name="T23" fmla="*/ 0 h 144"/>
                  <a:gd name="T24" fmla="*/ 101 w 105"/>
                  <a:gd name="T25" fmla="*/ 16 h 144"/>
                  <a:gd name="T26" fmla="*/ 84 w 105"/>
                  <a:gd name="T27" fmla="*/ 33 h 144"/>
                  <a:gd name="T28" fmla="*/ 55 w 105"/>
                  <a:gd name="T29" fmla="*/ 23 h 144"/>
                  <a:gd name="T30" fmla="*/ 33 w 105"/>
                  <a:gd name="T31" fmla="*/ 41 h 144"/>
                  <a:gd name="T32" fmla="*/ 37 w 105"/>
                  <a:gd name="T33" fmla="*/ 51 h 144"/>
                  <a:gd name="T34" fmla="*/ 50 w 105"/>
                  <a:gd name="T35" fmla="*/ 57 h 144"/>
                  <a:gd name="T36" fmla="*/ 67 w 105"/>
                  <a:gd name="T37" fmla="*/ 59 h 144"/>
                  <a:gd name="T38" fmla="*/ 94 w 105"/>
                  <a:gd name="T39" fmla="*/ 70 h 144"/>
                  <a:gd name="T40" fmla="*/ 105 w 105"/>
                  <a:gd name="T41" fmla="*/ 101 h 144"/>
                  <a:gd name="T42" fmla="*/ 52 w 105"/>
                  <a:gd name="T4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4">
                    <a:moveTo>
                      <a:pt x="52" y="144"/>
                    </a:moveTo>
                    <a:lnTo>
                      <a:pt x="52" y="144"/>
                    </a:lnTo>
                    <a:cubicBezTo>
                      <a:pt x="31" y="144"/>
                      <a:pt x="14" y="139"/>
                      <a:pt x="0" y="125"/>
                    </a:cubicBezTo>
                    <a:lnTo>
                      <a:pt x="18" y="107"/>
                    </a:lnTo>
                    <a:cubicBezTo>
                      <a:pt x="27" y="116"/>
                      <a:pt x="39" y="119"/>
                      <a:pt x="53" y="119"/>
                    </a:cubicBezTo>
                    <a:cubicBezTo>
                      <a:pt x="69" y="119"/>
                      <a:pt x="78" y="113"/>
                      <a:pt x="78" y="101"/>
                    </a:cubicBezTo>
                    <a:cubicBezTo>
                      <a:pt x="78" y="96"/>
                      <a:pt x="76" y="92"/>
                      <a:pt x="73" y="89"/>
                    </a:cubicBezTo>
                    <a:cubicBezTo>
                      <a:pt x="71" y="87"/>
                      <a:pt x="67" y="85"/>
                      <a:pt x="61" y="84"/>
                    </a:cubicBezTo>
                    <a:lnTo>
                      <a:pt x="44" y="82"/>
                    </a:lnTo>
                    <a:cubicBezTo>
                      <a:pt x="31" y="80"/>
                      <a:pt x="22" y="76"/>
                      <a:pt x="16" y="70"/>
                    </a:cubicBezTo>
                    <a:cubicBezTo>
                      <a:pt x="9" y="63"/>
                      <a:pt x="6" y="54"/>
                      <a:pt x="6" y="42"/>
                    </a:cubicBezTo>
                    <a:cubicBezTo>
                      <a:pt x="6" y="17"/>
                      <a:pt x="25" y="0"/>
                      <a:pt x="55" y="0"/>
                    </a:cubicBezTo>
                    <a:cubicBezTo>
                      <a:pt x="75" y="0"/>
                      <a:pt x="89" y="4"/>
                      <a:pt x="101" y="16"/>
                    </a:cubicBezTo>
                    <a:lnTo>
                      <a:pt x="84" y="33"/>
                    </a:lnTo>
                    <a:cubicBezTo>
                      <a:pt x="75" y="24"/>
                      <a:pt x="64" y="23"/>
                      <a:pt x="55" y="23"/>
                    </a:cubicBezTo>
                    <a:cubicBezTo>
                      <a:pt x="40" y="23"/>
                      <a:pt x="33" y="31"/>
                      <a:pt x="33" y="41"/>
                    </a:cubicBezTo>
                    <a:cubicBezTo>
                      <a:pt x="33" y="45"/>
                      <a:pt x="34" y="49"/>
                      <a:pt x="37" y="51"/>
                    </a:cubicBezTo>
                    <a:cubicBezTo>
                      <a:pt x="40" y="54"/>
                      <a:pt x="44" y="56"/>
                      <a:pt x="50" y="57"/>
                    </a:cubicBezTo>
                    <a:lnTo>
                      <a:pt x="67" y="59"/>
                    </a:lnTo>
                    <a:cubicBezTo>
                      <a:pt x="80" y="61"/>
                      <a:pt x="88" y="65"/>
                      <a:pt x="94" y="70"/>
                    </a:cubicBezTo>
                    <a:cubicBezTo>
                      <a:pt x="102" y="78"/>
                      <a:pt x="105" y="88"/>
                      <a:pt x="105" y="101"/>
                    </a:cubicBezTo>
                    <a:cubicBezTo>
                      <a:pt x="105" y="128"/>
                      <a:pt x="82"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
              <p:cNvSpPr>
                <a:spLocks noEditPoints="1"/>
              </p:cNvSpPr>
              <p:nvPr/>
            </p:nvSpPr>
            <p:spPr bwMode="auto">
              <a:xfrm>
                <a:off x="3787775" y="-1457326"/>
                <a:ext cx="90488" cy="128588"/>
              </a:xfrm>
              <a:custGeom>
                <a:avLst/>
                <a:gdLst>
                  <a:gd name="T0" fmla="*/ 55 w 102"/>
                  <a:gd name="T1" fmla="*/ 88 h 142"/>
                  <a:gd name="T2" fmla="*/ 55 w 102"/>
                  <a:gd name="T3" fmla="*/ 88 h 142"/>
                  <a:gd name="T4" fmla="*/ 28 w 102"/>
                  <a:gd name="T5" fmla="*/ 88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8 h 142"/>
                  <a:gd name="T18" fmla="*/ 54 w 102"/>
                  <a:gd name="T19" fmla="*/ 24 h 142"/>
                  <a:gd name="T20" fmla="*/ 54 w 102"/>
                  <a:gd name="T21" fmla="*/ 24 h 142"/>
                  <a:gd name="T22" fmla="*/ 28 w 102"/>
                  <a:gd name="T23" fmla="*/ 24 h 142"/>
                  <a:gd name="T24" fmla="*/ 28 w 102"/>
                  <a:gd name="T25" fmla="*/ 63 h 142"/>
                  <a:gd name="T26" fmla="*/ 54 w 102"/>
                  <a:gd name="T27" fmla="*/ 63 h 142"/>
                  <a:gd name="T28" fmla="*/ 75 w 102"/>
                  <a:gd name="T29" fmla="*/ 44 h 142"/>
                  <a:gd name="T30" fmla="*/ 54 w 102"/>
                  <a:gd name="T31"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8"/>
                    </a:moveTo>
                    <a:lnTo>
                      <a:pt x="55" y="88"/>
                    </a:lnTo>
                    <a:lnTo>
                      <a:pt x="28" y="88"/>
                    </a:lnTo>
                    <a:lnTo>
                      <a:pt x="28" y="142"/>
                    </a:lnTo>
                    <a:lnTo>
                      <a:pt x="0" y="142"/>
                    </a:lnTo>
                    <a:lnTo>
                      <a:pt x="0" y="0"/>
                    </a:lnTo>
                    <a:lnTo>
                      <a:pt x="55" y="0"/>
                    </a:lnTo>
                    <a:cubicBezTo>
                      <a:pt x="85" y="0"/>
                      <a:pt x="102" y="19"/>
                      <a:pt x="102" y="44"/>
                    </a:cubicBezTo>
                    <a:cubicBezTo>
                      <a:pt x="102" y="68"/>
                      <a:pt x="85" y="88"/>
                      <a:pt x="55" y="88"/>
                    </a:cubicBezTo>
                    <a:close/>
                    <a:moveTo>
                      <a:pt x="54" y="24"/>
                    </a:moveTo>
                    <a:lnTo>
                      <a:pt x="54" y="24"/>
                    </a:lnTo>
                    <a:lnTo>
                      <a:pt x="28" y="24"/>
                    </a:lnTo>
                    <a:lnTo>
                      <a:pt x="28" y="63"/>
                    </a:lnTo>
                    <a:lnTo>
                      <a:pt x="54" y="63"/>
                    </a:lnTo>
                    <a:cubicBezTo>
                      <a:pt x="67" y="63"/>
                      <a:pt x="75" y="55"/>
                      <a:pt x="75" y="44"/>
                    </a:cubicBezTo>
                    <a:cubicBezTo>
                      <a:pt x="75" y="32"/>
                      <a:pt x="67"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0"/>
              <p:cNvSpPr>
                <a:spLocks noEditPoints="1"/>
              </p:cNvSpPr>
              <p:nvPr/>
            </p:nvSpPr>
            <p:spPr bwMode="auto">
              <a:xfrm>
                <a:off x="3895725" y="-1457326"/>
                <a:ext cx="95250" cy="130175"/>
              </a:xfrm>
              <a:custGeom>
                <a:avLst/>
                <a:gdLst>
                  <a:gd name="T0" fmla="*/ 92 w 106"/>
                  <a:gd name="T1" fmla="*/ 128 h 144"/>
                  <a:gd name="T2" fmla="*/ 92 w 106"/>
                  <a:gd name="T3" fmla="*/ 128 h 144"/>
                  <a:gd name="T4" fmla="*/ 53 w 106"/>
                  <a:gd name="T5" fmla="*/ 144 h 144"/>
                  <a:gd name="T6" fmla="*/ 15 w 106"/>
                  <a:gd name="T7" fmla="*/ 128 h 144"/>
                  <a:gd name="T8" fmla="*/ 1 w 106"/>
                  <a:gd name="T9" fmla="*/ 71 h 144"/>
                  <a:gd name="T10" fmla="*/ 15 w 106"/>
                  <a:gd name="T11" fmla="*/ 15 h 144"/>
                  <a:gd name="T12" fmla="*/ 53 w 106"/>
                  <a:gd name="T13" fmla="*/ 0 h 144"/>
                  <a:gd name="T14" fmla="*/ 92 w 106"/>
                  <a:gd name="T15" fmla="*/ 15 h 144"/>
                  <a:gd name="T16" fmla="*/ 106 w 106"/>
                  <a:gd name="T17" fmla="*/ 71 h 144"/>
                  <a:gd name="T18" fmla="*/ 92 w 106"/>
                  <a:gd name="T19" fmla="*/ 128 h 144"/>
                  <a:gd name="T20" fmla="*/ 71 w 106"/>
                  <a:gd name="T21" fmla="*/ 31 h 144"/>
                  <a:gd name="T22" fmla="*/ 71 w 106"/>
                  <a:gd name="T23" fmla="*/ 31 h 144"/>
                  <a:gd name="T24" fmla="*/ 53 w 106"/>
                  <a:gd name="T25" fmla="*/ 24 h 144"/>
                  <a:gd name="T26" fmla="*/ 35 w 106"/>
                  <a:gd name="T27" fmla="*/ 31 h 144"/>
                  <a:gd name="T28" fmla="*/ 29 w 106"/>
                  <a:gd name="T29" fmla="*/ 71 h 144"/>
                  <a:gd name="T30" fmla="*/ 35 w 106"/>
                  <a:gd name="T31" fmla="*/ 111 h 144"/>
                  <a:gd name="T32" fmla="*/ 53 w 106"/>
                  <a:gd name="T33" fmla="*/ 119 h 144"/>
                  <a:gd name="T34" fmla="*/ 71 w 106"/>
                  <a:gd name="T35" fmla="*/ 111 h 144"/>
                  <a:gd name="T36" fmla="*/ 78 w 106"/>
                  <a:gd name="T37" fmla="*/ 71 h 144"/>
                  <a:gd name="T38" fmla="*/ 71 w 106"/>
                  <a:gd name="T39"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44">
                    <a:moveTo>
                      <a:pt x="92" y="128"/>
                    </a:moveTo>
                    <a:lnTo>
                      <a:pt x="92" y="128"/>
                    </a:lnTo>
                    <a:cubicBezTo>
                      <a:pt x="82" y="138"/>
                      <a:pt x="70" y="144"/>
                      <a:pt x="53" y="144"/>
                    </a:cubicBezTo>
                    <a:cubicBezTo>
                      <a:pt x="37" y="144"/>
                      <a:pt x="25" y="138"/>
                      <a:pt x="15" y="128"/>
                    </a:cubicBezTo>
                    <a:cubicBezTo>
                      <a:pt x="0" y="114"/>
                      <a:pt x="1" y="96"/>
                      <a:pt x="1" y="71"/>
                    </a:cubicBezTo>
                    <a:cubicBezTo>
                      <a:pt x="1" y="47"/>
                      <a:pt x="0" y="29"/>
                      <a:pt x="15" y="15"/>
                    </a:cubicBezTo>
                    <a:cubicBezTo>
                      <a:pt x="25" y="5"/>
                      <a:pt x="37" y="0"/>
                      <a:pt x="53" y="0"/>
                    </a:cubicBezTo>
                    <a:cubicBezTo>
                      <a:pt x="70" y="0"/>
                      <a:pt x="82" y="5"/>
                      <a:pt x="92" y="15"/>
                    </a:cubicBezTo>
                    <a:cubicBezTo>
                      <a:pt x="106" y="29"/>
                      <a:pt x="106" y="47"/>
                      <a:pt x="106" y="71"/>
                    </a:cubicBezTo>
                    <a:cubicBezTo>
                      <a:pt x="106" y="96"/>
                      <a:pt x="106" y="114"/>
                      <a:pt x="92" y="128"/>
                    </a:cubicBezTo>
                    <a:close/>
                    <a:moveTo>
                      <a:pt x="71" y="31"/>
                    </a:moveTo>
                    <a:lnTo>
                      <a:pt x="71" y="31"/>
                    </a:lnTo>
                    <a:cubicBezTo>
                      <a:pt x="67" y="27"/>
                      <a:pt x="61" y="24"/>
                      <a:pt x="53" y="24"/>
                    </a:cubicBezTo>
                    <a:cubicBezTo>
                      <a:pt x="46" y="24"/>
                      <a:pt x="39" y="27"/>
                      <a:pt x="35" y="31"/>
                    </a:cubicBezTo>
                    <a:cubicBezTo>
                      <a:pt x="30" y="37"/>
                      <a:pt x="29" y="44"/>
                      <a:pt x="29" y="71"/>
                    </a:cubicBezTo>
                    <a:cubicBezTo>
                      <a:pt x="29" y="99"/>
                      <a:pt x="30" y="105"/>
                      <a:pt x="35" y="111"/>
                    </a:cubicBezTo>
                    <a:cubicBezTo>
                      <a:pt x="39" y="116"/>
                      <a:pt x="46" y="119"/>
                      <a:pt x="53" y="119"/>
                    </a:cubicBezTo>
                    <a:cubicBezTo>
                      <a:pt x="61" y="119"/>
                      <a:pt x="67" y="116"/>
                      <a:pt x="71" y="111"/>
                    </a:cubicBezTo>
                    <a:cubicBezTo>
                      <a:pt x="77" y="105"/>
                      <a:pt x="78" y="99"/>
                      <a:pt x="78" y="71"/>
                    </a:cubicBezTo>
                    <a:cubicBezTo>
                      <a:pt x="78" y="44"/>
                      <a:pt x="77" y="37"/>
                      <a:pt x="71"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1"/>
              <p:cNvSpPr>
                <a:spLocks noEditPoints="1"/>
              </p:cNvSpPr>
              <p:nvPr/>
            </p:nvSpPr>
            <p:spPr bwMode="auto">
              <a:xfrm>
                <a:off x="4016375" y="-1457326"/>
                <a:ext cx="95250" cy="128588"/>
              </a:xfrm>
              <a:custGeom>
                <a:avLst/>
                <a:gdLst>
                  <a:gd name="T0" fmla="*/ 75 w 107"/>
                  <a:gd name="T1" fmla="*/ 142 h 142"/>
                  <a:gd name="T2" fmla="*/ 75 w 107"/>
                  <a:gd name="T3" fmla="*/ 142 h 142"/>
                  <a:gd name="T4" fmla="*/ 47 w 107"/>
                  <a:gd name="T5" fmla="*/ 85 h 142"/>
                  <a:gd name="T6" fmla="*/ 27 w 107"/>
                  <a:gd name="T7" fmla="*/ 85 h 142"/>
                  <a:gd name="T8" fmla="*/ 27 w 107"/>
                  <a:gd name="T9" fmla="*/ 142 h 142"/>
                  <a:gd name="T10" fmla="*/ 0 w 107"/>
                  <a:gd name="T11" fmla="*/ 142 h 142"/>
                  <a:gd name="T12" fmla="*/ 0 w 107"/>
                  <a:gd name="T13" fmla="*/ 0 h 142"/>
                  <a:gd name="T14" fmla="*/ 55 w 107"/>
                  <a:gd name="T15" fmla="*/ 0 h 142"/>
                  <a:gd name="T16" fmla="*/ 102 w 107"/>
                  <a:gd name="T17" fmla="*/ 43 h 142"/>
                  <a:gd name="T18" fmla="*/ 76 w 107"/>
                  <a:gd name="T19" fmla="*/ 80 h 142"/>
                  <a:gd name="T20" fmla="*/ 107 w 107"/>
                  <a:gd name="T21" fmla="*/ 142 h 142"/>
                  <a:gd name="T22" fmla="*/ 75 w 107"/>
                  <a:gd name="T23" fmla="*/ 142 h 142"/>
                  <a:gd name="T24" fmla="*/ 54 w 107"/>
                  <a:gd name="T25" fmla="*/ 24 h 142"/>
                  <a:gd name="T26" fmla="*/ 54 w 107"/>
                  <a:gd name="T27" fmla="*/ 24 h 142"/>
                  <a:gd name="T28" fmla="*/ 27 w 107"/>
                  <a:gd name="T29" fmla="*/ 24 h 142"/>
                  <a:gd name="T30" fmla="*/ 27 w 107"/>
                  <a:gd name="T31" fmla="*/ 62 h 142"/>
                  <a:gd name="T32" fmla="*/ 54 w 107"/>
                  <a:gd name="T33" fmla="*/ 62 h 142"/>
                  <a:gd name="T34" fmla="*/ 74 w 107"/>
                  <a:gd name="T35" fmla="*/ 43 h 142"/>
                  <a:gd name="T36" fmla="*/ 54 w 107"/>
                  <a:gd name="T3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142">
                    <a:moveTo>
                      <a:pt x="75" y="142"/>
                    </a:moveTo>
                    <a:lnTo>
                      <a:pt x="75" y="142"/>
                    </a:lnTo>
                    <a:lnTo>
                      <a:pt x="47" y="85"/>
                    </a:lnTo>
                    <a:lnTo>
                      <a:pt x="27" y="85"/>
                    </a:lnTo>
                    <a:lnTo>
                      <a:pt x="27" y="142"/>
                    </a:lnTo>
                    <a:lnTo>
                      <a:pt x="0" y="142"/>
                    </a:lnTo>
                    <a:lnTo>
                      <a:pt x="0" y="0"/>
                    </a:lnTo>
                    <a:lnTo>
                      <a:pt x="55" y="0"/>
                    </a:lnTo>
                    <a:cubicBezTo>
                      <a:pt x="84" y="0"/>
                      <a:pt x="102" y="19"/>
                      <a:pt x="102" y="43"/>
                    </a:cubicBezTo>
                    <a:cubicBezTo>
                      <a:pt x="102" y="63"/>
                      <a:pt x="89" y="75"/>
                      <a:pt x="76" y="80"/>
                    </a:cubicBezTo>
                    <a:lnTo>
                      <a:pt x="107" y="142"/>
                    </a:lnTo>
                    <a:lnTo>
                      <a:pt x="75" y="142"/>
                    </a:lnTo>
                    <a:close/>
                    <a:moveTo>
                      <a:pt x="54" y="24"/>
                    </a:moveTo>
                    <a:lnTo>
                      <a:pt x="54" y="24"/>
                    </a:lnTo>
                    <a:lnTo>
                      <a:pt x="27" y="24"/>
                    </a:lnTo>
                    <a:lnTo>
                      <a:pt x="27" y="62"/>
                    </a:lnTo>
                    <a:lnTo>
                      <a:pt x="54" y="62"/>
                    </a:lnTo>
                    <a:cubicBezTo>
                      <a:pt x="66" y="62"/>
                      <a:pt x="74" y="54"/>
                      <a:pt x="74" y="43"/>
                    </a:cubicBezTo>
                    <a:cubicBezTo>
                      <a:pt x="74" y="32"/>
                      <a:pt x="66" y="24"/>
                      <a:pt x="54"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
              <p:cNvSpPr>
                <a:spLocks/>
              </p:cNvSpPr>
              <p:nvPr/>
            </p:nvSpPr>
            <p:spPr bwMode="auto">
              <a:xfrm>
                <a:off x="4122738" y="-1457326"/>
                <a:ext cx="92075" cy="128588"/>
              </a:xfrm>
              <a:custGeom>
                <a:avLst/>
                <a:gdLst>
                  <a:gd name="T0" fmla="*/ 0 w 103"/>
                  <a:gd name="T1" fmla="*/ 0 h 142"/>
                  <a:gd name="T2" fmla="*/ 0 w 103"/>
                  <a:gd name="T3" fmla="*/ 0 h 142"/>
                  <a:gd name="T4" fmla="*/ 0 w 103"/>
                  <a:gd name="T5" fmla="*/ 24 h 142"/>
                  <a:gd name="T6" fmla="*/ 38 w 103"/>
                  <a:gd name="T7" fmla="*/ 24 h 142"/>
                  <a:gd name="T8" fmla="*/ 38 w 103"/>
                  <a:gd name="T9" fmla="*/ 142 h 142"/>
                  <a:gd name="T10" fmla="*/ 65 w 103"/>
                  <a:gd name="T11" fmla="*/ 142 h 142"/>
                  <a:gd name="T12" fmla="*/ 65 w 103"/>
                  <a:gd name="T13" fmla="*/ 24 h 142"/>
                  <a:gd name="T14" fmla="*/ 103 w 103"/>
                  <a:gd name="T15" fmla="*/ 24 h 142"/>
                  <a:gd name="T16" fmla="*/ 103 w 103"/>
                  <a:gd name="T17" fmla="*/ 0 h 142"/>
                  <a:gd name="T18" fmla="*/ 0 w 10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0" y="0"/>
                    </a:moveTo>
                    <a:lnTo>
                      <a:pt x="0" y="0"/>
                    </a:lnTo>
                    <a:lnTo>
                      <a:pt x="0" y="24"/>
                    </a:lnTo>
                    <a:lnTo>
                      <a:pt x="38" y="24"/>
                    </a:lnTo>
                    <a:lnTo>
                      <a:pt x="38" y="142"/>
                    </a:lnTo>
                    <a:lnTo>
                      <a:pt x="65" y="142"/>
                    </a:lnTo>
                    <a:lnTo>
                      <a:pt x="65" y="24"/>
                    </a:lnTo>
                    <a:lnTo>
                      <a:pt x="103" y="24"/>
                    </a:lnTo>
                    <a:lnTo>
                      <a:pt x="10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 name="Chevrons"/>
            <p:cNvGrpSpPr/>
            <p:nvPr/>
          </p:nvGrpSpPr>
          <p:grpSpPr>
            <a:xfrm>
              <a:off x="3671427" y="1128534"/>
              <a:ext cx="215175" cy="74486"/>
              <a:chOff x="2177378" y="401620"/>
              <a:chExt cx="264150" cy="91440"/>
            </a:xfrm>
            <a:solidFill>
              <a:schemeClr val="accent5"/>
            </a:solidFill>
          </p:grpSpPr>
          <p:sp>
            <p:nvSpPr>
              <p:cNvPr id="227" name="Chevron 22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hevron 227"/>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hevron 228"/>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Emptying"/>
            <p:cNvGrpSpPr/>
            <p:nvPr/>
          </p:nvGrpSpPr>
          <p:grpSpPr>
            <a:xfrm>
              <a:off x="2678540" y="1112758"/>
              <a:ext cx="690552" cy="106039"/>
              <a:chOff x="2265363" y="-819151"/>
              <a:chExt cx="847725" cy="130175"/>
            </a:xfrm>
            <a:solidFill>
              <a:schemeClr val="accent5">
                <a:lumMod val="75000"/>
              </a:schemeClr>
            </a:solidFill>
          </p:grpSpPr>
          <p:sp>
            <p:nvSpPr>
              <p:cNvPr id="147" name="Freeform 16"/>
              <p:cNvSpPr>
                <a:spLocks/>
              </p:cNvSpPr>
              <p:nvPr/>
            </p:nvSpPr>
            <p:spPr bwMode="auto">
              <a:xfrm>
                <a:off x="2265363"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7"/>
              <p:cNvSpPr>
                <a:spLocks/>
              </p:cNvSpPr>
              <p:nvPr/>
            </p:nvSpPr>
            <p:spPr bwMode="auto">
              <a:xfrm>
                <a:off x="2371725" y="-819151"/>
                <a:ext cx="115888" cy="128588"/>
              </a:xfrm>
              <a:custGeom>
                <a:avLst/>
                <a:gdLst>
                  <a:gd name="T0" fmla="*/ 101 w 129"/>
                  <a:gd name="T1" fmla="*/ 142 h 142"/>
                  <a:gd name="T2" fmla="*/ 101 w 129"/>
                  <a:gd name="T3" fmla="*/ 142 h 142"/>
                  <a:gd name="T4" fmla="*/ 101 w 129"/>
                  <a:gd name="T5" fmla="*/ 59 h 142"/>
                  <a:gd name="T6" fmla="*/ 74 w 129"/>
                  <a:gd name="T7" fmla="*/ 113 h 142"/>
                  <a:gd name="T8" fmla="*/ 55 w 129"/>
                  <a:gd name="T9" fmla="*/ 113 h 142"/>
                  <a:gd name="T10" fmla="*/ 28 w 129"/>
                  <a:gd name="T11" fmla="*/ 59 h 142"/>
                  <a:gd name="T12" fmla="*/ 28 w 129"/>
                  <a:gd name="T13" fmla="*/ 142 h 142"/>
                  <a:gd name="T14" fmla="*/ 0 w 129"/>
                  <a:gd name="T15" fmla="*/ 142 h 142"/>
                  <a:gd name="T16" fmla="*/ 0 w 129"/>
                  <a:gd name="T17" fmla="*/ 0 h 142"/>
                  <a:gd name="T18" fmla="*/ 27 w 129"/>
                  <a:gd name="T19" fmla="*/ 0 h 142"/>
                  <a:gd name="T20" fmla="*/ 64 w 129"/>
                  <a:gd name="T21" fmla="*/ 77 h 142"/>
                  <a:gd name="T22" fmla="*/ 101 w 129"/>
                  <a:gd name="T23" fmla="*/ 0 h 142"/>
                  <a:gd name="T24" fmla="*/ 129 w 129"/>
                  <a:gd name="T25" fmla="*/ 0 h 142"/>
                  <a:gd name="T26" fmla="*/ 129 w 129"/>
                  <a:gd name="T27" fmla="*/ 142 h 142"/>
                  <a:gd name="T28" fmla="*/ 101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1" y="142"/>
                    </a:moveTo>
                    <a:lnTo>
                      <a:pt x="101" y="142"/>
                    </a:lnTo>
                    <a:lnTo>
                      <a:pt x="101" y="59"/>
                    </a:lnTo>
                    <a:lnTo>
                      <a:pt x="74" y="113"/>
                    </a:lnTo>
                    <a:lnTo>
                      <a:pt x="55" y="113"/>
                    </a:lnTo>
                    <a:lnTo>
                      <a:pt x="28" y="59"/>
                    </a:lnTo>
                    <a:lnTo>
                      <a:pt x="28" y="142"/>
                    </a:lnTo>
                    <a:lnTo>
                      <a:pt x="0" y="142"/>
                    </a:lnTo>
                    <a:lnTo>
                      <a:pt x="0" y="0"/>
                    </a:lnTo>
                    <a:lnTo>
                      <a:pt x="27" y="0"/>
                    </a:lnTo>
                    <a:lnTo>
                      <a:pt x="64" y="77"/>
                    </a:lnTo>
                    <a:lnTo>
                      <a:pt x="101" y="0"/>
                    </a:lnTo>
                    <a:lnTo>
                      <a:pt x="129" y="0"/>
                    </a:lnTo>
                    <a:lnTo>
                      <a:pt x="129" y="142"/>
                    </a:lnTo>
                    <a:lnTo>
                      <a:pt x="101"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8"/>
              <p:cNvSpPr>
                <a:spLocks noEditPoints="1"/>
              </p:cNvSpPr>
              <p:nvPr/>
            </p:nvSpPr>
            <p:spPr bwMode="auto">
              <a:xfrm>
                <a:off x="2516188" y="-819151"/>
                <a:ext cx="90488" cy="128588"/>
              </a:xfrm>
              <a:custGeom>
                <a:avLst/>
                <a:gdLst>
                  <a:gd name="T0" fmla="*/ 55 w 102"/>
                  <a:gd name="T1" fmla="*/ 89 h 142"/>
                  <a:gd name="T2" fmla="*/ 55 w 102"/>
                  <a:gd name="T3" fmla="*/ 89 h 142"/>
                  <a:gd name="T4" fmla="*/ 28 w 102"/>
                  <a:gd name="T5" fmla="*/ 89 h 142"/>
                  <a:gd name="T6" fmla="*/ 28 w 102"/>
                  <a:gd name="T7" fmla="*/ 142 h 142"/>
                  <a:gd name="T8" fmla="*/ 0 w 102"/>
                  <a:gd name="T9" fmla="*/ 142 h 142"/>
                  <a:gd name="T10" fmla="*/ 0 w 102"/>
                  <a:gd name="T11" fmla="*/ 0 h 142"/>
                  <a:gd name="T12" fmla="*/ 55 w 102"/>
                  <a:gd name="T13" fmla="*/ 0 h 142"/>
                  <a:gd name="T14" fmla="*/ 102 w 102"/>
                  <a:gd name="T15" fmla="*/ 44 h 142"/>
                  <a:gd name="T16" fmla="*/ 55 w 102"/>
                  <a:gd name="T17" fmla="*/ 89 h 142"/>
                  <a:gd name="T18" fmla="*/ 54 w 102"/>
                  <a:gd name="T19" fmla="*/ 25 h 142"/>
                  <a:gd name="T20" fmla="*/ 54 w 102"/>
                  <a:gd name="T21" fmla="*/ 25 h 142"/>
                  <a:gd name="T22" fmla="*/ 28 w 102"/>
                  <a:gd name="T23" fmla="*/ 25 h 142"/>
                  <a:gd name="T24" fmla="*/ 28 w 102"/>
                  <a:gd name="T25" fmla="*/ 64 h 142"/>
                  <a:gd name="T26" fmla="*/ 54 w 102"/>
                  <a:gd name="T27" fmla="*/ 64 h 142"/>
                  <a:gd name="T28" fmla="*/ 74 w 102"/>
                  <a:gd name="T29" fmla="*/ 44 h 142"/>
                  <a:gd name="T30" fmla="*/ 54 w 102"/>
                  <a:gd name="T31"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42">
                    <a:moveTo>
                      <a:pt x="55" y="89"/>
                    </a:moveTo>
                    <a:lnTo>
                      <a:pt x="55" y="89"/>
                    </a:lnTo>
                    <a:lnTo>
                      <a:pt x="28" y="89"/>
                    </a:lnTo>
                    <a:lnTo>
                      <a:pt x="28" y="142"/>
                    </a:lnTo>
                    <a:lnTo>
                      <a:pt x="0" y="142"/>
                    </a:lnTo>
                    <a:lnTo>
                      <a:pt x="0" y="0"/>
                    </a:lnTo>
                    <a:lnTo>
                      <a:pt x="55" y="0"/>
                    </a:lnTo>
                    <a:cubicBezTo>
                      <a:pt x="84" y="0"/>
                      <a:pt x="102" y="20"/>
                      <a:pt x="102" y="44"/>
                    </a:cubicBezTo>
                    <a:cubicBezTo>
                      <a:pt x="102" y="68"/>
                      <a:pt x="84" y="89"/>
                      <a:pt x="55" y="89"/>
                    </a:cubicBezTo>
                    <a:close/>
                    <a:moveTo>
                      <a:pt x="54" y="25"/>
                    </a:moveTo>
                    <a:lnTo>
                      <a:pt x="54" y="25"/>
                    </a:lnTo>
                    <a:lnTo>
                      <a:pt x="28" y="25"/>
                    </a:lnTo>
                    <a:lnTo>
                      <a:pt x="28" y="64"/>
                    </a:lnTo>
                    <a:lnTo>
                      <a:pt x="54" y="64"/>
                    </a:lnTo>
                    <a:cubicBezTo>
                      <a:pt x="66" y="64"/>
                      <a:pt x="74" y="56"/>
                      <a:pt x="74" y="44"/>
                    </a:cubicBezTo>
                    <a:cubicBezTo>
                      <a:pt x="74" y="33"/>
                      <a:pt x="66" y="25"/>
                      <a:pt x="54"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
              <p:cNvSpPr>
                <a:spLocks/>
              </p:cNvSpPr>
              <p:nvPr/>
            </p:nvSpPr>
            <p:spPr bwMode="auto">
              <a:xfrm>
                <a:off x="2620963" y="-819151"/>
                <a:ext cx="90488"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0"/>
              <p:cNvSpPr>
                <a:spLocks/>
              </p:cNvSpPr>
              <p:nvPr/>
            </p:nvSpPr>
            <p:spPr bwMode="auto">
              <a:xfrm>
                <a:off x="2725738" y="-819151"/>
                <a:ext cx="100013" cy="128588"/>
              </a:xfrm>
              <a:custGeom>
                <a:avLst/>
                <a:gdLst>
                  <a:gd name="T0" fmla="*/ 70 w 113"/>
                  <a:gd name="T1" fmla="*/ 84 h 142"/>
                  <a:gd name="T2" fmla="*/ 70 w 113"/>
                  <a:gd name="T3" fmla="*/ 84 h 142"/>
                  <a:gd name="T4" fmla="*/ 70 w 113"/>
                  <a:gd name="T5" fmla="*/ 142 h 142"/>
                  <a:gd name="T6" fmla="*/ 43 w 113"/>
                  <a:gd name="T7" fmla="*/ 142 h 142"/>
                  <a:gd name="T8" fmla="*/ 43 w 113"/>
                  <a:gd name="T9" fmla="*/ 84 h 142"/>
                  <a:gd name="T10" fmla="*/ 0 w 113"/>
                  <a:gd name="T11" fmla="*/ 0 h 142"/>
                  <a:gd name="T12" fmla="*/ 30 w 113"/>
                  <a:gd name="T13" fmla="*/ 0 h 142"/>
                  <a:gd name="T14" fmla="*/ 57 w 113"/>
                  <a:gd name="T15" fmla="*/ 57 h 142"/>
                  <a:gd name="T16" fmla="*/ 83 w 113"/>
                  <a:gd name="T17" fmla="*/ 0 h 142"/>
                  <a:gd name="T18" fmla="*/ 113 w 113"/>
                  <a:gd name="T19" fmla="*/ 0 h 142"/>
                  <a:gd name="T20" fmla="*/ 70 w 113"/>
                  <a:gd name="T21" fmla="*/ 8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2">
                    <a:moveTo>
                      <a:pt x="70" y="84"/>
                    </a:moveTo>
                    <a:lnTo>
                      <a:pt x="70" y="84"/>
                    </a:lnTo>
                    <a:lnTo>
                      <a:pt x="70" y="142"/>
                    </a:lnTo>
                    <a:lnTo>
                      <a:pt x="43" y="142"/>
                    </a:lnTo>
                    <a:lnTo>
                      <a:pt x="43" y="84"/>
                    </a:lnTo>
                    <a:lnTo>
                      <a:pt x="0" y="0"/>
                    </a:lnTo>
                    <a:lnTo>
                      <a:pt x="30" y="0"/>
                    </a:lnTo>
                    <a:lnTo>
                      <a:pt x="57" y="57"/>
                    </a:lnTo>
                    <a:lnTo>
                      <a:pt x="83" y="0"/>
                    </a:lnTo>
                    <a:lnTo>
                      <a:pt x="113" y="0"/>
                    </a:lnTo>
                    <a:lnTo>
                      <a:pt x="70" y="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1"/>
              <p:cNvSpPr>
                <a:spLocks/>
              </p:cNvSpPr>
              <p:nvPr/>
            </p:nvSpPr>
            <p:spPr bwMode="auto">
              <a:xfrm>
                <a:off x="2843213"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2"/>
              <p:cNvSpPr>
                <a:spLocks/>
              </p:cNvSpPr>
              <p:nvPr/>
            </p:nvSpPr>
            <p:spPr bwMode="auto">
              <a:xfrm>
                <a:off x="2897188"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3"/>
              <p:cNvSpPr>
                <a:spLocks/>
              </p:cNvSpPr>
              <p:nvPr/>
            </p:nvSpPr>
            <p:spPr bwMode="auto">
              <a:xfrm>
                <a:off x="3017838" y="-819151"/>
                <a:ext cx="95250" cy="130175"/>
              </a:xfrm>
              <a:custGeom>
                <a:avLst/>
                <a:gdLst>
                  <a:gd name="T0" fmla="*/ 93 w 107"/>
                  <a:gd name="T1" fmla="*/ 128 h 145"/>
                  <a:gd name="T2" fmla="*/ 93 w 107"/>
                  <a:gd name="T3" fmla="*/ 128 h 145"/>
                  <a:gd name="T4" fmla="*/ 53 w 107"/>
                  <a:gd name="T5" fmla="*/ 145 h 145"/>
                  <a:gd name="T6" fmla="*/ 15 w 107"/>
                  <a:gd name="T7" fmla="*/ 129 h 145"/>
                  <a:gd name="T8" fmla="*/ 1 w 107"/>
                  <a:gd name="T9" fmla="*/ 72 h 145"/>
                  <a:gd name="T10" fmla="*/ 15 w 107"/>
                  <a:gd name="T11" fmla="*/ 15 h 145"/>
                  <a:gd name="T12" fmla="*/ 53 w 107"/>
                  <a:gd name="T13" fmla="*/ 0 h 145"/>
                  <a:gd name="T14" fmla="*/ 107 w 107"/>
                  <a:gd name="T15" fmla="*/ 45 h 145"/>
                  <a:gd name="T16" fmla="*/ 79 w 107"/>
                  <a:gd name="T17" fmla="*/ 45 h 145"/>
                  <a:gd name="T18" fmla="*/ 53 w 107"/>
                  <a:gd name="T19" fmla="*/ 25 h 145"/>
                  <a:gd name="T20" fmla="*/ 35 w 107"/>
                  <a:gd name="T21" fmla="*/ 32 h 145"/>
                  <a:gd name="T22" fmla="*/ 29 w 107"/>
                  <a:gd name="T23" fmla="*/ 72 h 145"/>
                  <a:gd name="T24" fmla="*/ 35 w 107"/>
                  <a:gd name="T25" fmla="*/ 112 h 145"/>
                  <a:gd name="T26" fmla="*/ 53 w 107"/>
                  <a:gd name="T27" fmla="*/ 120 h 145"/>
                  <a:gd name="T28" fmla="*/ 73 w 107"/>
                  <a:gd name="T29" fmla="*/ 112 h 145"/>
                  <a:gd name="T30" fmla="*/ 79 w 107"/>
                  <a:gd name="T31" fmla="*/ 93 h 145"/>
                  <a:gd name="T32" fmla="*/ 79 w 107"/>
                  <a:gd name="T33" fmla="*/ 87 h 145"/>
                  <a:gd name="T34" fmla="*/ 53 w 107"/>
                  <a:gd name="T35" fmla="*/ 87 h 145"/>
                  <a:gd name="T36" fmla="*/ 53 w 107"/>
                  <a:gd name="T37" fmla="*/ 64 h 145"/>
                  <a:gd name="T38" fmla="*/ 107 w 107"/>
                  <a:gd name="T39" fmla="*/ 64 h 145"/>
                  <a:gd name="T40" fmla="*/ 107 w 107"/>
                  <a:gd name="T41" fmla="*/ 85 h 145"/>
                  <a:gd name="T42" fmla="*/ 93 w 107"/>
                  <a:gd name="T43"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45">
                    <a:moveTo>
                      <a:pt x="93" y="128"/>
                    </a:moveTo>
                    <a:lnTo>
                      <a:pt x="93" y="128"/>
                    </a:lnTo>
                    <a:cubicBezTo>
                      <a:pt x="82" y="140"/>
                      <a:pt x="68" y="145"/>
                      <a:pt x="53" y="145"/>
                    </a:cubicBezTo>
                    <a:cubicBezTo>
                      <a:pt x="38" y="145"/>
                      <a:pt x="25" y="139"/>
                      <a:pt x="15" y="129"/>
                    </a:cubicBezTo>
                    <a:cubicBezTo>
                      <a:pt x="0" y="115"/>
                      <a:pt x="1" y="97"/>
                      <a:pt x="1" y="72"/>
                    </a:cubicBezTo>
                    <a:cubicBezTo>
                      <a:pt x="1" y="48"/>
                      <a:pt x="0" y="30"/>
                      <a:pt x="15" y="15"/>
                    </a:cubicBezTo>
                    <a:cubicBezTo>
                      <a:pt x="25" y="5"/>
                      <a:pt x="37" y="0"/>
                      <a:pt x="53" y="0"/>
                    </a:cubicBezTo>
                    <a:cubicBezTo>
                      <a:pt x="86" y="0"/>
                      <a:pt x="103" y="21"/>
                      <a:pt x="107" y="45"/>
                    </a:cubicBezTo>
                    <a:lnTo>
                      <a:pt x="79" y="45"/>
                    </a:lnTo>
                    <a:cubicBezTo>
                      <a:pt x="76" y="32"/>
                      <a:pt x="67" y="25"/>
                      <a:pt x="53" y="25"/>
                    </a:cubicBezTo>
                    <a:cubicBezTo>
                      <a:pt x="46" y="25"/>
                      <a:pt x="39" y="28"/>
                      <a:pt x="35" y="32"/>
                    </a:cubicBezTo>
                    <a:cubicBezTo>
                      <a:pt x="30" y="38"/>
                      <a:pt x="29" y="45"/>
                      <a:pt x="29" y="72"/>
                    </a:cubicBezTo>
                    <a:cubicBezTo>
                      <a:pt x="29" y="100"/>
                      <a:pt x="30" y="106"/>
                      <a:pt x="35" y="112"/>
                    </a:cubicBezTo>
                    <a:cubicBezTo>
                      <a:pt x="39" y="117"/>
                      <a:pt x="46" y="120"/>
                      <a:pt x="53" y="120"/>
                    </a:cubicBezTo>
                    <a:cubicBezTo>
                      <a:pt x="62" y="120"/>
                      <a:pt x="68" y="117"/>
                      <a:pt x="73" y="112"/>
                    </a:cubicBezTo>
                    <a:cubicBezTo>
                      <a:pt x="78" y="107"/>
                      <a:pt x="79" y="100"/>
                      <a:pt x="79" y="93"/>
                    </a:cubicBezTo>
                    <a:lnTo>
                      <a:pt x="79" y="87"/>
                    </a:lnTo>
                    <a:lnTo>
                      <a:pt x="53" y="87"/>
                    </a:lnTo>
                    <a:lnTo>
                      <a:pt x="53" y="64"/>
                    </a:lnTo>
                    <a:lnTo>
                      <a:pt x="107" y="64"/>
                    </a:lnTo>
                    <a:lnTo>
                      <a:pt x="107" y="85"/>
                    </a:lnTo>
                    <a:cubicBezTo>
                      <a:pt x="107" y="106"/>
                      <a:pt x="103" y="118"/>
                      <a:pt x="9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 name="Chevrons"/>
            <p:cNvGrpSpPr/>
            <p:nvPr/>
          </p:nvGrpSpPr>
          <p:grpSpPr>
            <a:xfrm>
              <a:off x="2161030" y="1128534"/>
              <a:ext cx="215175" cy="74486"/>
              <a:chOff x="2177378" y="401620"/>
              <a:chExt cx="264150" cy="91440"/>
            </a:xfrm>
            <a:solidFill>
              <a:schemeClr val="accent5"/>
            </a:solidFill>
          </p:grpSpPr>
          <p:sp>
            <p:nvSpPr>
              <p:cNvPr id="177" name="Chevron 176"/>
              <p:cNvSpPr/>
              <p:nvPr/>
            </p:nvSpPr>
            <p:spPr>
              <a:xfrm>
                <a:off x="217737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hevron 222"/>
              <p:cNvSpPr/>
              <p:nvPr/>
            </p:nvSpPr>
            <p:spPr>
              <a:xfrm>
                <a:off x="2263733"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hevron 223"/>
              <p:cNvSpPr/>
              <p:nvPr/>
            </p:nvSpPr>
            <p:spPr>
              <a:xfrm>
                <a:off x="2350088" y="401620"/>
                <a:ext cx="91440" cy="914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Containment"/>
            <p:cNvGrpSpPr/>
            <p:nvPr/>
          </p:nvGrpSpPr>
          <p:grpSpPr>
            <a:xfrm>
              <a:off x="879765" y="1112758"/>
              <a:ext cx="978930" cy="106039"/>
              <a:chOff x="85725" y="-819151"/>
              <a:chExt cx="1201738" cy="130175"/>
            </a:xfrm>
            <a:solidFill>
              <a:schemeClr val="accent5">
                <a:lumMod val="75000"/>
              </a:schemeClr>
            </a:solidFill>
          </p:grpSpPr>
          <p:sp>
            <p:nvSpPr>
              <p:cNvPr id="166" name="Freeform 5"/>
              <p:cNvSpPr>
                <a:spLocks/>
              </p:cNvSpPr>
              <p:nvPr/>
            </p:nvSpPr>
            <p:spPr bwMode="auto">
              <a:xfrm>
                <a:off x="85725" y="-819151"/>
                <a:ext cx="92075" cy="130175"/>
              </a:xfrm>
              <a:custGeom>
                <a:avLst/>
                <a:gdLst>
                  <a:gd name="T0" fmla="*/ 52 w 104"/>
                  <a:gd name="T1" fmla="*/ 144 h 144"/>
                  <a:gd name="T2" fmla="*/ 52 w 104"/>
                  <a:gd name="T3" fmla="*/ 144 h 144"/>
                  <a:gd name="T4" fmla="*/ 14 w 104"/>
                  <a:gd name="T5" fmla="*/ 129 h 144"/>
                  <a:gd name="T6" fmla="*/ 0 w 104"/>
                  <a:gd name="T7" fmla="*/ 72 h 144"/>
                  <a:gd name="T8" fmla="*/ 14 w 104"/>
                  <a:gd name="T9" fmla="*/ 15 h 144"/>
                  <a:gd name="T10" fmla="*/ 52 w 104"/>
                  <a:gd name="T11" fmla="*/ 0 h 144"/>
                  <a:gd name="T12" fmla="*/ 104 w 104"/>
                  <a:gd name="T13" fmla="*/ 45 h 144"/>
                  <a:gd name="T14" fmla="*/ 76 w 104"/>
                  <a:gd name="T15" fmla="*/ 45 h 144"/>
                  <a:gd name="T16" fmla="*/ 52 w 104"/>
                  <a:gd name="T17" fmla="*/ 25 h 144"/>
                  <a:gd name="T18" fmla="*/ 34 w 104"/>
                  <a:gd name="T19" fmla="*/ 32 h 144"/>
                  <a:gd name="T20" fmla="*/ 27 w 104"/>
                  <a:gd name="T21" fmla="*/ 72 h 144"/>
                  <a:gd name="T22" fmla="*/ 34 w 104"/>
                  <a:gd name="T23" fmla="*/ 112 h 144"/>
                  <a:gd name="T24" fmla="*/ 52 w 104"/>
                  <a:gd name="T25" fmla="*/ 120 h 144"/>
                  <a:gd name="T26" fmla="*/ 76 w 104"/>
                  <a:gd name="T27" fmla="*/ 99 h 144"/>
                  <a:gd name="T28" fmla="*/ 104 w 104"/>
                  <a:gd name="T29" fmla="*/ 99 h 144"/>
                  <a:gd name="T30" fmla="*/ 52 w 104"/>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44">
                    <a:moveTo>
                      <a:pt x="52" y="144"/>
                    </a:moveTo>
                    <a:lnTo>
                      <a:pt x="52" y="144"/>
                    </a:lnTo>
                    <a:cubicBezTo>
                      <a:pt x="36" y="144"/>
                      <a:pt x="24" y="139"/>
                      <a:pt x="14" y="129"/>
                    </a:cubicBezTo>
                    <a:cubicBezTo>
                      <a:pt x="0" y="114"/>
                      <a:pt x="0" y="97"/>
                      <a:pt x="0" y="72"/>
                    </a:cubicBezTo>
                    <a:cubicBezTo>
                      <a:pt x="0" y="48"/>
                      <a:pt x="0" y="30"/>
                      <a:pt x="14" y="15"/>
                    </a:cubicBezTo>
                    <a:cubicBezTo>
                      <a:pt x="24" y="5"/>
                      <a:pt x="36" y="0"/>
                      <a:pt x="52" y="0"/>
                    </a:cubicBezTo>
                    <a:cubicBezTo>
                      <a:pt x="78" y="0"/>
                      <a:pt x="99" y="15"/>
                      <a:pt x="104" y="45"/>
                    </a:cubicBezTo>
                    <a:lnTo>
                      <a:pt x="76" y="45"/>
                    </a:lnTo>
                    <a:cubicBezTo>
                      <a:pt x="73" y="33"/>
                      <a:pt x="66" y="25"/>
                      <a:pt x="52" y="25"/>
                    </a:cubicBezTo>
                    <a:cubicBezTo>
                      <a:pt x="44" y="25"/>
                      <a:pt x="38" y="27"/>
                      <a:pt x="34" y="32"/>
                    </a:cubicBezTo>
                    <a:cubicBezTo>
                      <a:pt x="29" y="38"/>
                      <a:pt x="27" y="45"/>
                      <a:pt x="27" y="72"/>
                    </a:cubicBezTo>
                    <a:cubicBezTo>
                      <a:pt x="27" y="99"/>
                      <a:pt x="29" y="106"/>
                      <a:pt x="34" y="112"/>
                    </a:cubicBezTo>
                    <a:cubicBezTo>
                      <a:pt x="38" y="117"/>
                      <a:pt x="44" y="120"/>
                      <a:pt x="52" y="120"/>
                    </a:cubicBezTo>
                    <a:cubicBezTo>
                      <a:pt x="66" y="120"/>
                      <a:pt x="73" y="111"/>
                      <a:pt x="76" y="99"/>
                    </a:cubicBezTo>
                    <a:lnTo>
                      <a:pt x="104" y="99"/>
                    </a:lnTo>
                    <a:cubicBezTo>
                      <a:pt x="99" y="129"/>
                      <a:pt x="78" y="144"/>
                      <a:pt x="52"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6"/>
              <p:cNvSpPr>
                <a:spLocks noEditPoints="1"/>
              </p:cNvSpPr>
              <p:nvPr/>
            </p:nvSpPr>
            <p:spPr bwMode="auto">
              <a:xfrm>
                <a:off x="196850" y="-819151"/>
                <a:ext cx="93663" cy="130175"/>
              </a:xfrm>
              <a:custGeom>
                <a:avLst/>
                <a:gdLst>
                  <a:gd name="T0" fmla="*/ 91 w 105"/>
                  <a:gd name="T1" fmla="*/ 129 h 144"/>
                  <a:gd name="T2" fmla="*/ 91 w 105"/>
                  <a:gd name="T3" fmla="*/ 129 h 144"/>
                  <a:gd name="T4" fmla="*/ 53 w 105"/>
                  <a:gd name="T5" fmla="*/ 144 h 144"/>
                  <a:gd name="T6" fmla="*/ 14 w 105"/>
                  <a:gd name="T7" fmla="*/ 129 h 144"/>
                  <a:gd name="T8" fmla="*/ 0 w 105"/>
                  <a:gd name="T9" fmla="*/ 72 h 144"/>
                  <a:gd name="T10" fmla="*/ 14 w 105"/>
                  <a:gd name="T11" fmla="*/ 15 h 144"/>
                  <a:gd name="T12" fmla="*/ 53 w 105"/>
                  <a:gd name="T13" fmla="*/ 0 h 144"/>
                  <a:gd name="T14" fmla="*/ 91 w 105"/>
                  <a:gd name="T15" fmla="*/ 15 h 144"/>
                  <a:gd name="T16" fmla="*/ 105 w 105"/>
                  <a:gd name="T17" fmla="*/ 72 h 144"/>
                  <a:gd name="T18" fmla="*/ 91 w 105"/>
                  <a:gd name="T19" fmla="*/ 129 h 144"/>
                  <a:gd name="T20" fmla="*/ 70 w 105"/>
                  <a:gd name="T21" fmla="*/ 32 h 144"/>
                  <a:gd name="T22" fmla="*/ 70 w 105"/>
                  <a:gd name="T23" fmla="*/ 32 h 144"/>
                  <a:gd name="T24" fmla="*/ 53 w 105"/>
                  <a:gd name="T25" fmla="*/ 25 h 144"/>
                  <a:gd name="T26" fmla="*/ 35 w 105"/>
                  <a:gd name="T27" fmla="*/ 32 h 144"/>
                  <a:gd name="T28" fmla="*/ 28 w 105"/>
                  <a:gd name="T29" fmla="*/ 72 h 144"/>
                  <a:gd name="T30" fmla="*/ 35 w 105"/>
                  <a:gd name="T31" fmla="*/ 112 h 144"/>
                  <a:gd name="T32" fmla="*/ 53 w 105"/>
                  <a:gd name="T33" fmla="*/ 120 h 144"/>
                  <a:gd name="T34" fmla="*/ 70 w 105"/>
                  <a:gd name="T35" fmla="*/ 112 h 144"/>
                  <a:gd name="T36" fmla="*/ 77 w 105"/>
                  <a:gd name="T37" fmla="*/ 72 h 144"/>
                  <a:gd name="T38" fmla="*/ 70 w 105"/>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44">
                    <a:moveTo>
                      <a:pt x="91" y="129"/>
                    </a:moveTo>
                    <a:lnTo>
                      <a:pt x="91" y="129"/>
                    </a:lnTo>
                    <a:cubicBezTo>
                      <a:pt x="81" y="139"/>
                      <a:pt x="69" y="144"/>
                      <a:pt x="53" y="144"/>
                    </a:cubicBezTo>
                    <a:cubicBezTo>
                      <a:pt x="36" y="144"/>
                      <a:pt x="24" y="139"/>
                      <a:pt x="14" y="129"/>
                    </a:cubicBezTo>
                    <a:cubicBezTo>
                      <a:pt x="0" y="114"/>
                      <a:pt x="0" y="97"/>
                      <a:pt x="0" y="72"/>
                    </a:cubicBezTo>
                    <a:cubicBezTo>
                      <a:pt x="0" y="48"/>
                      <a:pt x="0" y="30"/>
                      <a:pt x="14" y="15"/>
                    </a:cubicBezTo>
                    <a:cubicBezTo>
                      <a:pt x="24" y="5"/>
                      <a:pt x="36" y="0"/>
                      <a:pt x="53" y="0"/>
                    </a:cubicBezTo>
                    <a:cubicBezTo>
                      <a:pt x="69" y="0"/>
                      <a:pt x="81" y="5"/>
                      <a:pt x="91" y="15"/>
                    </a:cubicBezTo>
                    <a:cubicBezTo>
                      <a:pt x="105" y="30"/>
                      <a:pt x="105" y="48"/>
                      <a:pt x="105" y="72"/>
                    </a:cubicBezTo>
                    <a:cubicBezTo>
                      <a:pt x="105" y="97"/>
                      <a:pt x="105" y="114"/>
                      <a:pt x="91" y="129"/>
                    </a:cubicBezTo>
                    <a:close/>
                    <a:moveTo>
                      <a:pt x="70" y="32"/>
                    </a:moveTo>
                    <a:lnTo>
                      <a:pt x="70" y="32"/>
                    </a:lnTo>
                    <a:cubicBezTo>
                      <a:pt x="66" y="28"/>
                      <a:pt x="60" y="25"/>
                      <a:pt x="53" y="25"/>
                    </a:cubicBezTo>
                    <a:cubicBezTo>
                      <a:pt x="45" y="25"/>
                      <a:pt x="39" y="28"/>
                      <a:pt x="35" y="32"/>
                    </a:cubicBezTo>
                    <a:cubicBezTo>
                      <a:pt x="29" y="38"/>
                      <a:pt x="28" y="45"/>
                      <a:pt x="28" y="72"/>
                    </a:cubicBezTo>
                    <a:cubicBezTo>
                      <a:pt x="28" y="99"/>
                      <a:pt x="29" y="106"/>
                      <a:pt x="35" y="112"/>
                    </a:cubicBezTo>
                    <a:cubicBezTo>
                      <a:pt x="39" y="117"/>
                      <a:pt x="45" y="120"/>
                      <a:pt x="53" y="120"/>
                    </a:cubicBezTo>
                    <a:cubicBezTo>
                      <a:pt x="60" y="120"/>
                      <a:pt x="66" y="117"/>
                      <a:pt x="70" y="112"/>
                    </a:cubicBezTo>
                    <a:cubicBezTo>
                      <a:pt x="76" y="106"/>
                      <a:pt x="77" y="99"/>
                      <a:pt x="77" y="72"/>
                    </a:cubicBezTo>
                    <a:cubicBezTo>
                      <a:pt x="77" y="45"/>
                      <a:pt x="76" y="38"/>
                      <a:pt x="70" y="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
              <p:cNvSpPr>
                <a:spLocks/>
              </p:cNvSpPr>
              <p:nvPr/>
            </p:nvSpPr>
            <p:spPr bwMode="auto">
              <a:xfrm>
                <a:off x="315913" y="-819151"/>
                <a:ext cx="96838" cy="128588"/>
              </a:xfrm>
              <a:custGeom>
                <a:avLst/>
                <a:gdLst>
                  <a:gd name="T0" fmla="*/ 84 w 109"/>
                  <a:gd name="T1" fmla="*/ 142 h 142"/>
                  <a:gd name="T2" fmla="*/ 84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8" y="55"/>
                    </a:lnTo>
                    <a:lnTo>
                      <a:pt x="28" y="142"/>
                    </a:lnTo>
                    <a:lnTo>
                      <a:pt x="0" y="142"/>
                    </a:lnTo>
                    <a:lnTo>
                      <a:pt x="0" y="0"/>
                    </a:lnTo>
                    <a:lnTo>
                      <a:pt x="25"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8"/>
              <p:cNvSpPr>
                <a:spLocks/>
              </p:cNvSpPr>
              <p:nvPr/>
            </p:nvSpPr>
            <p:spPr bwMode="auto">
              <a:xfrm>
                <a:off x="431800" y="-819151"/>
                <a:ext cx="92075" cy="128588"/>
              </a:xfrm>
              <a:custGeom>
                <a:avLst/>
                <a:gdLst>
                  <a:gd name="T0" fmla="*/ 65 w 103"/>
                  <a:gd name="T1" fmla="*/ 25 h 142"/>
                  <a:gd name="T2" fmla="*/ 65 w 103"/>
                  <a:gd name="T3" fmla="*/ 25 h 142"/>
                  <a:gd name="T4" fmla="*/ 65 w 103"/>
                  <a:gd name="T5" fmla="*/ 142 h 142"/>
                  <a:gd name="T6" fmla="*/ 38 w 103"/>
                  <a:gd name="T7" fmla="*/ 142 h 142"/>
                  <a:gd name="T8" fmla="*/ 38 w 103"/>
                  <a:gd name="T9" fmla="*/ 25 h 142"/>
                  <a:gd name="T10" fmla="*/ 0 w 103"/>
                  <a:gd name="T11" fmla="*/ 25 h 142"/>
                  <a:gd name="T12" fmla="*/ 0 w 103"/>
                  <a:gd name="T13" fmla="*/ 0 h 142"/>
                  <a:gd name="T14" fmla="*/ 103 w 103"/>
                  <a:gd name="T15" fmla="*/ 0 h 142"/>
                  <a:gd name="T16" fmla="*/ 103 w 103"/>
                  <a:gd name="T17" fmla="*/ 25 h 142"/>
                  <a:gd name="T18" fmla="*/ 65 w 103"/>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42">
                    <a:moveTo>
                      <a:pt x="65" y="25"/>
                    </a:moveTo>
                    <a:lnTo>
                      <a:pt x="65" y="25"/>
                    </a:lnTo>
                    <a:lnTo>
                      <a:pt x="65" y="142"/>
                    </a:lnTo>
                    <a:lnTo>
                      <a:pt x="38" y="142"/>
                    </a:lnTo>
                    <a:lnTo>
                      <a:pt x="38" y="25"/>
                    </a:lnTo>
                    <a:lnTo>
                      <a:pt x="0" y="25"/>
                    </a:lnTo>
                    <a:lnTo>
                      <a:pt x="0" y="0"/>
                    </a:lnTo>
                    <a:lnTo>
                      <a:pt x="103" y="0"/>
                    </a:lnTo>
                    <a:lnTo>
                      <a:pt x="103"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
              <p:cNvSpPr>
                <a:spLocks noEditPoints="1"/>
              </p:cNvSpPr>
              <p:nvPr/>
            </p:nvSpPr>
            <p:spPr bwMode="auto">
              <a:xfrm>
                <a:off x="520700" y="-819151"/>
                <a:ext cx="111125" cy="128588"/>
              </a:xfrm>
              <a:custGeom>
                <a:avLst/>
                <a:gdLst>
                  <a:gd name="T0" fmla="*/ 96 w 125"/>
                  <a:gd name="T1" fmla="*/ 142 h 142"/>
                  <a:gd name="T2" fmla="*/ 96 w 125"/>
                  <a:gd name="T3" fmla="*/ 142 h 142"/>
                  <a:gd name="T4" fmla="*/ 88 w 125"/>
                  <a:gd name="T5" fmla="*/ 117 h 142"/>
                  <a:gd name="T6" fmla="*/ 37 w 125"/>
                  <a:gd name="T7" fmla="*/ 117 h 142"/>
                  <a:gd name="T8" fmla="*/ 29 w 125"/>
                  <a:gd name="T9" fmla="*/ 142 h 142"/>
                  <a:gd name="T10" fmla="*/ 0 w 125"/>
                  <a:gd name="T11" fmla="*/ 142 h 142"/>
                  <a:gd name="T12" fmla="*/ 51 w 125"/>
                  <a:gd name="T13" fmla="*/ 0 h 142"/>
                  <a:gd name="T14" fmla="*/ 73 w 125"/>
                  <a:gd name="T15" fmla="*/ 0 h 142"/>
                  <a:gd name="T16" fmla="*/ 125 w 125"/>
                  <a:gd name="T17" fmla="*/ 142 h 142"/>
                  <a:gd name="T18" fmla="*/ 96 w 125"/>
                  <a:gd name="T19" fmla="*/ 142 h 142"/>
                  <a:gd name="T20" fmla="*/ 63 w 125"/>
                  <a:gd name="T21" fmla="*/ 42 h 142"/>
                  <a:gd name="T22" fmla="*/ 63 w 125"/>
                  <a:gd name="T23" fmla="*/ 42 h 142"/>
                  <a:gd name="T24" fmla="*/ 45 w 125"/>
                  <a:gd name="T25" fmla="*/ 94 h 142"/>
                  <a:gd name="T26" fmla="*/ 80 w 125"/>
                  <a:gd name="T27" fmla="*/ 94 h 142"/>
                  <a:gd name="T28" fmla="*/ 63 w 125"/>
                  <a:gd name="T29"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42">
                    <a:moveTo>
                      <a:pt x="96" y="142"/>
                    </a:moveTo>
                    <a:lnTo>
                      <a:pt x="96" y="142"/>
                    </a:lnTo>
                    <a:lnTo>
                      <a:pt x="88" y="117"/>
                    </a:lnTo>
                    <a:lnTo>
                      <a:pt x="37" y="117"/>
                    </a:lnTo>
                    <a:lnTo>
                      <a:pt x="29" y="142"/>
                    </a:lnTo>
                    <a:lnTo>
                      <a:pt x="0" y="142"/>
                    </a:lnTo>
                    <a:lnTo>
                      <a:pt x="51" y="0"/>
                    </a:lnTo>
                    <a:lnTo>
                      <a:pt x="73" y="0"/>
                    </a:lnTo>
                    <a:lnTo>
                      <a:pt x="125" y="142"/>
                    </a:lnTo>
                    <a:lnTo>
                      <a:pt x="96" y="142"/>
                    </a:lnTo>
                    <a:close/>
                    <a:moveTo>
                      <a:pt x="63" y="42"/>
                    </a:moveTo>
                    <a:lnTo>
                      <a:pt x="63" y="42"/>
                    </a:lnTo>
                    <a:lnTo>
                      <a:pt x="45" y="94"/>
                    </a:lnTo>
                    <a:lnTo>
                      <a:pt x="80" y="94"/>
                    </a:lnTo>
                    <a:lnTo>
                      <a:pt x="63"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0"/>
              <p:cNvSpPr>
                <a:spLocks/>
              </p:cNvSpPr>
              <p:nvPr/>
            </p:nvSpPr>
            <p:spPr bwMode="auto">
              <a:xfrm>
                <a:off x="649288" y="-819151"/>
                <a:ext cx="25400" cy="128588"/>
              </a:xfrm>
              <a:custGeom>
                <a:avLst/>
                <a:gdLst>
                  <a:gd name="T0" fmla="*/ 0 w 28"/>
                  <a:gd name="T1" fmla="*/ 0 h 142"/>
                  <a:gd name="T2" fmla="*/ 0 w 28"/>
                  <a:gd name="T3" fmla="*/ 0 h 142"/>
                  <a:gd name="T4" fmla="*/ 28 w 28"/>
                  <a:gd name="T5" fmla="*/ 0 h 142"/>
                  <a:gd name="T6" fmla="*/ 28 w 28"/>
                  <a:gd name="T7" fmla="*/ 142 h 142"/>
                  <a:gd name="T8" fmla="*/ 0 w 28"/>
                  <a:gd name="T9" fmla="*/ 142 h 142"/>
                  <a:gd name="T10" fmla="*/ 0 w 28"/>
                  <a:gd name="T11" fmla="*/ 0 h 142"/>
                </a:gdLst>
                <a:ahLst/>
                <a:cxnLst>
                  <a:cxn ang="0">
                    <a:pos x="T0" y="T1"/>
                  </a:cxn>
                  <a:cxn ang="0">
                    <a:pos x="T2" y="T3"/>
                  </a:cxn>
                  <a:cxn ang="0">
                    <a:pos x="T4" y="T5"/>
                  </a:cxn>
                  <a:cxn ang="0">
                    <a:pos x="T6" y="T7"/>
                  </a:cxn>
                  <a:cxn ang="0">
                    <a:pos x="T8" y="T9"/>
                  </a:cxn>
                  <a:cxn ang="0">
                    <a:pos x="T10" y="T11"/>
                  </a:cxn>
                </a:cxnLst>
                <a:rect l="0" t="0" r="r" b="b"/>
                <a:pathLst>
                  <a:path w="28" h="142">
                    <a:moveTo>
                      <a:pt x="0" y="0"/>
                    </a:moveTo>
                    <a:lnTo>
                      <a:pt x="0" y="0"/>
                    </a:lnTo>
                    <a:lnTo>
                      <a:pt x="28" y="0"/>
                    </a:lnTo>
                    <a:lnTo>
                      <a:pt x="28" y="142"/>
                    </a:lnTo>
                    <a:lnTo>
                      <a:pt x="0" y="1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1"/>
              <p:cNvSpPr>
                <a:spLocks/>
              </p:cNvSpPr>
              <p:nvPr/>
            </p:nvSpPr>
            <p:spPr bwMode="auto">
              <a:xfrm>
                <a:off x="703263" y="-819151"/>
                <a:ext cx="96838" cy="128588"/>
              </a:xfrm>
              <a:custGeom>
                <a:avLst/>
                <a:gdLst>
                  <a:gd name="T0" fmla="*/ 84 w 109"/>
                  <a:gd name="T1" fmla="*/ 142 h 142"/>
                  <a:gd name="T2" fmla="*/ 84 w 109"/>
                  <a:gd name="T3" fmla="*/ 142 h 142"/>
                  <a:gd name="T4" fmla="*/ 27 w 109"/>
                  <a:gd name="T5" fmla="*/ 55 h 142"/>
                  <a:gd name="T6" fmla="*/ 27 w 109"/>
                  <a:gd name="T7" fmla="*/ 142 h 142"/>
                  <a:gd name="T8" fmla="*/ 0 w 109"/>
                  <a:gd name="T9" fmla="*/ 142 h 142"/>
                  <a:gd name="T10" fmla="*/ 0 w 109"/>
                  <a:gd name="T11" fmla="*/ 0 h 142"/>
                  <a:gd name="T12" fmla="*/ 24 w 109"/>
                  <a:gd name="T13" fmla="*/ 0 h 142"/>
                  <a:gd name="T14" fmla="*/ 81 w 109"/>
                  <a:gd name="T15" fmla="*/ 87 h 142"/>
                  <a:gd name="T16" fmla="*/ 81 w 109"/>
                  <a:gd name="T17" fmla="*/ 0 h 142"/>
                  <a:gd name="T18" fmla="*/ 109 w 109"/>
                  <a:gd name="T19" fmla="*/ 0 h 142"/>
                  <a:gd name="T20" fmla="*/ 109 w 109"/>
                  <a:gd name="T21" fmla="*/ 142 h 142"/>
                  <a:gd name="T22" fmla="*/ 84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4" y="142"/>
                    </a:moveTo>
                    <a:lnTo>
                      <a:pt x="84" y="142"/>
                    </a:lnTo>
                    <a:lnTo>
                      <a:pt x="27" y="55"/>
                    </a:lnTo>
                    <a:lnTo>
                      <a:pt x="27" y="142"/>
                    </a:lnTo>
                    <a:lnTo>
                      <a:pt x="0" y="142"/>
                    </a:lnTo>
                    <a:lnTo>
                      <a:pt x="0" y="0"/>
                    </a:lnTo>
                    <a:lnTo>
                      <a:pt x="24" y="0"/>
                    </a:lnTo>
                    <a:lnTo>
                      <a:pt x="81" y="87"/>
                    </a:lnTo>
                    <a:lnTo>
                      <a:pt x="81" y="0"/>
                    </a:lnTo>
                    <a:lnTo>
                      <a:pt x="109" y="0"/>
                    </a:lnTo>
                    <a:lnTo>
                      <a:pt x="109" y="142"/>
                    </a:lnTo>
                    <a:lnTo>
                      <a:pt x="84"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2"/>
              <p:cNvSpPr>
                <a:spLocks/>
              </p:cNvSpPr>
              <p:nvPr/>
            </p:nvSpPr>
            <p:spPr bwMode="auto">
              <a:xfrm>
                <a:off x="828675" y="-819151"/>
                <a:ext cx="114300" cy="128588"/>
              </a:xfrm>
              <a:custGeom>
                <a:avLst/>
                <a:gdLst>
                  <a:gd name="T0" fmla="*/ 102 w 129"/>
                  <a:gd name="T1" fmla="*/ 142 h 142"/>
                  <a:gd name="T2" fmla="*/ 102 w 129"/>
                  <a:gd name="T3" fmla="*/ 142 h 142"/>
                  <a:gd name="T4" fmla="*/ 102 w 129"/>
                  <a:gd name="T5" fmla="*/ 59 h 142"/>
                  <a:gd name="T6" fmla="*/ 74 w 129"/>
                  <a:gd name="T7" fmla="*/ 113 h 142"/>
                  <a:gd name="T8" fmla="*/ 56 w 129"/>
                  <a:gd name="T9" fmla="*/ 113 h 142"/>
                  <a:gd name="T10" fmla="*/ 28 w 129"/>
                  <a:gd name="T11" fmla="*/ 59 h 142"/>
                  <a:gd name="T12" fmla="*/ 28 w 129"/>
                  <a:gd name="T13" fmla="*/ 142 h 142"/>
                  <a:gd name="T14" fmla="*/ 0 w 129"/>
                  <a:gd name="T15" fmla="*/ 142 h 142"/>
                  <a:gd name="T16" fmla="*/ 0 w 129"/>
                  <a:gd name="T17" fmla="*/ 0 h 142"/>
                  <a:gd name="T18" fmla="*/ 28 w 129"/>
                  <a:gd name="T19" fmla="*/ 0 h 142"/>
                  <a:gd name="T20" fmla="*/ 65 w 129"/>
                  <a:gd name="T21" fmla="*/ 77 h 142"/>
                  <a:gd name="T22" fmla="*/ 102 w 129"/>
                  <a:gd name="T23" fmla="*/ 0 h 142"/>
                  <a:gd name="T24" fmla="*/ 129 w 129"/>
                  <a:gd name="T25" fmla="*/ 0 h 142"/>
                  <a:gd name="T26" fmla="*/ 129 w 129"/>
                  <a:gd name="T27" fmla="*/ 142 h 142"/>
                  <a:gd name="T28" fmla="*/ 102 w 12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102" y="142"/>
                    </a:moveTo>
                    <a:lnTo>
                      <a:pt x="102" y="142"/>
                    </a:lnTo>
                    <a:lnTo>
                      <a:pt x="102" y="59"/>
                    </a:lnTo>
                    <a:lnTo>
                      <a:pt x="74" y="113"/>
                    </a:lnTo>
                    <a:lnTo>
                      <a:pt x="56" y="113"/>
                    </a:lnTo>
                    <a:lnTo>
                      <a:pt x="28" y="59"/>
                    </a:lnTo>
                    <a:lnTo>
                      <a:pt x="28" y="142"/>
                    </a:lnTo>
                    <a:lnTo>
                      <a:pt x="0" y="142"/>
                    </a:lnTo>
                    <a:lnTo>
                      <a:pt x="0" y="0"/>
                    </a:lnTo>
                    <a:lnTo>
                      <a:pt x="28" y="0"/>
                    </a:lnTo>
                    <a:lnTo>
                      <a:pt x="65" y="77"/>
                    </a:lnTo>
                    <a:lnTo>
                      <a:pt x="102" y="0"/>
                    </a:lnTo>
                    <a:lnTo>
                      <a:pt x="129" y="0"/>
                    </a:lnTo>
                    <a:lnTo>
                      <a:pt x="129" y="142"/>
                    </a:lnTo>
                    <a:lnTo>
                      <a:pt x="102"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3"/>
              <p:cNvSpPr>
                <a:spLocks/>
              </p:cNvSpPr>
              <p:nvPr/>
            </p:nvSpPr>
            <p:spPr bwMode="auto">
              <a:xfrm>
                <a:off x="971550" y="-819151"/>
                <a:ext cx="84138" cy="128588"/>
              </a:xfrm>
              <a:custGeom>
                <a:avLst/>
                <a:gdLst>
                  <a:gd name="T0" fmla="*/ 0 w 94"/>
                  <a:gd name="T1" fmla="*/ 142 h 142"/>
                  <a:gd name="T2" fmla="*/ 0 w 94"/>
                  <a:gd name="T3" fmla="*/ 142 h 142"/>
                  <a:gd name="T4" fmla="*/ 0 w 94"/>
                  <a:gd name="T5" fmla="*/ 0 h 142"/>
                  <a:gd name="T6" fmla="*/ 94 w 94"/>
                  <a:gd name="T7" fmla="*/ 0 h 142"/>
                  <a:gd name="T8" fmla="*/ 94 w 94"/>
                  <a:gd name="T9" fmla="*/ 25 h 142"/>
                  <a:gd name="T10" fmla="*/ 28 w 94"/>
                  <a:gd name="T11" fmla="*/ 25 h 142"/>
                  <a:gd name="T12" fmla="*/ 28 w 94"/>
                  <a:gd name="T13" fmla="*/ 58 h 142"/>
                  <a:gd name="T14" fmla="*/ 84 w 94"/>
                  <a:gd name="T15" fmla="*/ 58 h 142"/>
                  <a:gd name="T16" fmla="*/ 84 w 94"/>
                  <a:gd name="T17" fmla="*/ 83 h 142"/>
                  <a:gd name="T18" fmla="*/ 28 w 94"/>
                  <a:gd name="T19" fmla="*/ 83 h 142"/>
                  <a:gd name="T20" fmla="*/ 28 w 94"/>
                  <a:gd name="T21" fmla="*/ 118 h 142"/>
                  <a:gd name="T22" fmla="*/ 94 w 94"/>
                  <a:gd name="T23" fmla="*/ 118 h 142"/>
                  <a:gd name="T24" fmla="*/ 94 w 94"/>
                  <a:gd name="T25" fmla="*/ 142 h 142"/>
                  <a:gd name="T26" fmla="*/ 0 w 94"/>
                  <a:gd name="T2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42">
                    <a:moveTo>
                      <a:pt x="0" y="142"/>
                    </a:moveTo>
                    <a:lnTo>
                      <a:pt x="0" y="142"/>
                    </a:lnTo>
                    <a:lnTo>
                      <a:pt x="0" y="0"/>
                    </a:lnTo>
                    <a:lnTo>
                      <a:pt x="94" y="0"/>
                    </a:lnTo>
                    <a:lnTo>
                      <a:pt x="94" y="25"/>
                    </a:lnTo>
                    <a:lnTo>
                      <a:pt x="28" y="25"/>
                    </a:lnTo>
                    <a:lnTo>
                      <a:pt x="28" y="58"/>
                    </a:lnTo>
                    <a:lnTo>
                      <a:pt x="84" y="58"/>
                    </a:lnTo>
                    <a:lnTo>
                      <a:pt x="84" y="83"/>
                    </a:lnTo>
                    <a:lnTo>
                      <a:pt x="28" y="83"/>
                    </a:lnTo>
                    <a:lnTo>
                      <a:pt x="28" y="118"/>
                    </a:lnTo>
                    <a:lnTo>
                      <a:pt x="94" y="118"/>
                    </a:lnTo>
                    <a:lnTo>
                      <a:pt x="94" y="142"/>
                    </a:lnTo>
                    <a:lnTo>
                      <a:pt x="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4"/>
              <p:cNvSpPr>
                <a:spLocks/>
              </p:cNvSpPr>
              <p:nvPr/>
            </p:nvSpPr>
            <p:spPr bwMode="auto">
              <a:xfrm>
                <a:off x="1077913" y="-819151"/>
                <a:ext cx="98425" cy="128588"/>
              </a:xfrm>
              <a:custGeom>
                <a:avLst/>
                <a:gdLst>
                  <a:gd name="T0" fmla="*/ 85 w 109"/>
                  <a:gd name="T1" fmla="*/ 142 h 142"/>
                  <a:gd name="T2" fmla="*/ 85 w 109"/>
                  <a:gd name="T3" fmla="*/ 142 h 142"/>
                  <a:gd name="T4" fmla="*/ 28 w 109"/>
                  <a:gd name="T5" fmla="*/ 55 h 142"/>
                  <a:gd name="T6" fmla="*/ 28 w 109"/>
                  <a:gd name="T7" fmla="*/ 142 h 142"/>
                  <a:gd name="T8" fmla="*/ 0 w 109"/>
                  <a:gd name="T9" fmla="*/ 142 h 142"/>
                  <a:gd name="T10" fmla="*/ 0 w 109"/>
                  <a:gd name="T11" fmla="*/ 0 h 142"/>
                  <a:gd name="T12" fmla="*/ 25 w 109"/>
                  <a:gd name="T13" fmla="*/ 0 h 142"/>
                  <a:gd name="T14" fmla="*/ 82 w 109"/>
                  <a:gd name="T15" fmla="*/ 87 h 142"/>
                  <a:gd name="T16" fmla="*/ 82 w 109"/>
                  <a:gd name="T17" fmla="*/ 0 h 142"/>
                  <a:gd name="T18" fmla="*/ 109 w 109"/>
                  <a:gd name="T19" fmla="*/ 0 h 142"/>
                  <a:gd name="T20" fmla="*/ 109 w 109"/>
                  <a:gd name="T21" fmla="*/ 142 h 142"/>
                  <a:gd name="T22" fmla="*/ 85 w 109"/>
                  <a:gd name="T2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42">
                    <a:moveTo>
                      <a:pt x="85" y="142"/>
                    </a:moveTo>
                    <a:lnTo>
                      <a:pt x="85" y="142"/>
                    </a:lnTo>
                    <a:lnTo>
                      <a:pt x="28" y="55"/>
                    </a:lnTo>
                    <a:lnTo>
                      <a:pt x="28" y="142"/>
                    </a:lnTo>
                    <a:lnTo>
                      <a:pt x="0" y="142"/>
                    </a:lnTo>
                    <a:lnTo>
                      <a:pt x="0" y="0"/>
                    </a:lnTo>
                    <a:lnTo>
                      <a:pt x="25" y="0"/>
                    </a:lnTo>
                    <a:lnTo>
                      <a:pt x="82" y="87"/>
                    </a:lnTo>
                    <a:lnTo>
                      <a:pt x="82" y="0"/>
                    </a:lnTo>
                    <a:lnTo>
                      <a:pt x="109" y="0"/>
                    </a:lnTo>
                    <a:lnTo>
                      <a:pt x="109" y="142"/>
                    </a:lnTo>
                    <a:lnTo>
                      <a:pt x="8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5"/>
              <p:cNvSpPr>
                <a:spLocks/>
              </p:cNvSpPr>
              <p:nvPr/>
            </p:nvSpPr>
            <p:spPr bwMode="auto">
              <a:xfrm>
                <a:off x="1195388" y="-819151"/>
                <a:ext cx="92075" cy="128588"/>
              </a:xfrm>
              <a:custGeom>
                <a:avLst/>
                <a:gdLst>
                  <a:gd name="T0" fmla="*/ 65 w 102"/>
                  <a:gd name="T1" fmla="*/ 25 h 142"/>
                  <a:gd name="T2" fmla="*/ 65 w 102"/>
                  <a:gd name="T3" fmla="*/ 25 h 142"/>
                  <a:gd name="T4" fmla="*/ 65 w 102"/>
                  <a:gd name="T5" fmla="*/ 142 h 142"/>
                  <a:gd name="T6" fmla="*/ 37 w 102"/>
                  <a:gd name="T7" fmla="*/ 142 h 142"/>
                  <a:gd name="T8" fmla="*/ 37 w 102"/>
                  <a:gd name="T9" fmla="*/ 25 h 142"/>
                  <a:gd name="T10" fmla="*/ 0 w 102"/>
                  <a:gd name="T11" fmla="*/ 25 h 142"/>
                  <a:gd name="T12" fmla="*/ 0 w 102"/>
                  <a:gd name="T13" fmla="*/ 0 h 142"/>
                  <a:gd name="T14" fmla="*/ 102 w 102"/>
                  <a:gd name="T15" fmla="*/ 0 h 142"/>
                  <a:gd name="T16" fmla="*/ 102 w 102"/>
                  <a:gd name="T17" fmla="*/ 25 h 142"/>
                  <a:gd name="T18" fmla="*/ 65 w 102"/>
                  <a:gd name="T19" fmla="*/ 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42">
                    <a:moveTo>
                      <a:pt x="65" y="25"/>
                    </a:moveTo>
                    <a:lnTo>
                      <a:pt x="65" y="25"/>
                    </a:lnTo>
                    <a:lnTo>
                      <a:pt x="65" y="142"/>
                    </a:lnTo>
                    <a:lnTo>
                      <a:pt x="37" y="142"/>
                    </a:lnTo>
                    <a:lnTo>
                      <a:pt x="37" y="25"/>
                    </a:lnTo>
                    <a:lnTo>
                      <a:pt x="0" y="25"/>
                    </a:lnTo>
                    <a:lnTo>
                      <a:pt x="0" y="0"/>
                    </a:lnTo>
                    <a:lnTo>
                      <a:pt x="102" y="0"/>
                    </a:lnTo>
                    <a:lnTo>
                      <a:pt x="102" y="25"/>
                    </a:lnTo>
                    <a:lnTo>
                      <a:pt x="65" y="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81" name="TextBox 180"/>
          <p:cNvSpPr txBox="1"/>
          <p:nvPr/>
        </p:nvSpPr>
        <p:spPr>
          <a:xfrm>
            <a:off x="4826970" y="1226095"/>
            <a:ext cx="381265" cy="316669"/>
          </a:xfrm>
          <a:prstGeom prst="rect">
            <a:avLst/>
          </a:prstGeom>
          <a:noFill/>
        </p:spPr>
        <p:txBody>
          <a:bodyPr wrap="none" lIns="0" tIns="0" rIns="0" bIns="0" rtlCol="0" anchor="ctr">
            <a:noAutofit/>
          </a:bodyPr>
          <a:lstStyle/>
          <a:p>
            <a:pPr algn="ctr"/>
            <a:r>
              <a:rPr lang="en-US" sz="1100" b="1" dirty="0" smtClean="0">
                <a:solidFill>
                  <a:schemeClr val="accent3">
                    <a:lumMod val="75000"/>
                  </a:schemeClr>
                </a:solidFill>
                <a:latin typeface="Arial" pitchFamily="34" charset="0"/>
                <a:cs typeface="Arial" pitchFamily="34" charset="0"/>
              </a:rPr>
              <a:t>18%</a:t>
            </a:r>
          </a:p>
        </p:txBody>
      </p:sp>
      <p:sp>
        <p:nvSpPr>
          <p:cNvPr id="182" name="TextBox 181"/>
          <p:cNvSpPr txBox="1"/>
          <p:nvPr/>
        </p:nvSpPr>
        <p:spPr>
          <a:xfrm>
            <a:off x="5854073" y="1416727"/>
            <a:ext cx="381265" cy="316669"/>
          </a:xfrm>
          <a:prstGeom prst="rect">
            <a:avLst/>
          </a:prstGeom>
          <a:noFill/>
        </p:spPr>
        <p:txBody>
          <a:bodyPr wrap="none" lIns="0" tIns="0" rIns="0" bIns="0" rtlCol="0" anchor="ctr">
            <a:noAutofit/>
          </a:bodyPr>
          <a:lstStyle/>
          <a:p>
            <a:pPr algn="ctr"/>
            <a:r>
              <a:rPr lang="en-US" sz="1100" b="1" dirty="0">
                <a:solidFill>
                  <a:schemeClr val="accent3">
                    <a:lumMod val="75000"/>
                  </a:schemeClr>
                </a:solidFill>
                <a:latin typeface="Arial" pitchFamily="34" charset="0"/>
                <a:cs typeface="Arial" pitchFamily="34" charset="0"/>
              </a:rPr>
              <a:t>3</a:t>
            </a:r>
            <a:r>
              <a:rPr lang="en-US" sz="1100" b="1" dirty="0" smtClean="0">
                <a:solidFill>
                  <a:schemeClr val="accent3">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272566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par>
                          <p:cTn id="18" fill="hold">
                            <p:stCondLst>
                              <p:cond delay="1000"/>
                            </p:stCondLst>
                            <p:childTnLst>
                              <p:par>
                                <p:cTn id="19" presetID="22" presetClass="entr" presetSubtype="8"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2500"/>
                            </p:stCondLst>
                            <p:childTnLst>
                              <p:par>
                                <p:cTn id="23" presetID="22" presetClass="entr" presetSubtype="2" fill="hold" nodeType="after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8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rian_West_Africa_images_finish.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grpSp>
        <p:nvGrpSpPr>
          <p:cNvPr id="6" name="Group 5"/>
          <p:cNvGrpSpPr/>
          <p:nvPr/>
        </p:nvGrpSpPr>
        <p:grpSpPr>
          <a:xfrm>
            <a:off x="0" y="218814"/>
            <a:ext cx="3524250" cy="813816"/>
            <a:chOff x="342866" y="1656727"/>
            <a:chExt cx="3292475" cy="2608333"/>
          </a:xfrm>
        </p:grpSpPr>
        <p:sp>
          <p:nvSpPr>
            <p:cNvPr id="7" name="Rectangle 6"/>
            <p:cNvSpPr/>
            <p:nvPr/>
          </p:nvSpPr>
          <p:spPr>
            <a:xfrm>
              <a:off x="342866" y="1656727"/>
              <a:ext cx="3292475" cy="2608333"/>
            </a:xfrm>
            <a:prstGeom prst="rect">
              <a:avLst/>
            </a:prstGeom>
            <a:solidFill>
              <a:schemeClr val="accent6">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2866" y="1656727"/>
              <a:ext cx="3292475" cy="2608333"/>
            </a:xfrm>
            <a:prstGeom prst="rect">
              <a:avLst/>
            </a:prstGeom>
            <a:solidFill>
              <a:schemeClr val="accent6">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65125" y="402701"/>
            <a:ext cx="3065138" cy="414948"/>
          </a:xfrm>
          <a:prstGeom prst="rect">
            <a:avLst/>
          </a:prstGeom>
          <a:noFill/>
        </p:spPr>
        <p:txBody>
          <a:bodyPr wrap="square" lIns="0" tIns="0" rIns="0" bIns="0" rtlCol="0">
            <a:noAutofit/>
          </a:bodyPr>
          <a:lstStyle/>
          <a:p>
            <a:pPr>
              <a:lnSpc>
                <a:spcPts val="3100"/>
              </a:lnSpc>
            </a:pPr>
            <a:r>
              <a:rPr lang="en-US" sz="2300" b="1" spc="100" dirty="0">
                <a:solidFill>
                  <a:schemeClr val="bg1"/>
                </a:solidFill>
                <a:latin typeface="Arial" panose="020B0604020202020204" pitchFamily="34" charset="0"/>
                <a:cs typeface="Arial" panose="020B0604020202020204" pitchFamily="34" charset="0"/>
              </a:rPr>
              <a:t>THANK</a:t>
            </a:r>
            <a:r>
              <a:rPr lang="en-US" sz="2300" b="1" dirty="0" smtClean="0">
                <a:solidFill>
                  <a:schemeClr val="bg1"/>
                </a:solidFill>
                <a:latin typeface="Arial" panose="020B0604020202020204" pitchFamily="34" charset="0"/>
                <a:cs typeface="Arial" panose="020B0604020202020204" pitchFamily="34" charset="0"/>
              </a:rPr>
              <a:t> </a:t>
            </a:r>
            <a:r>
              <a:rPr lang="en-US" sz="2300" b="1" spc="100" dirty="0" smtClean="0">
                <a:solidFill>
                  <a:schemeClr val="bg1"/>
                </a:solidFill>
                <a:latin typeface="Arial" panose="020B0604020202020204" pitchFamily="34" charset="0"/>
                <a:cs typeface="Arial" panose="020B0604020202020204" pitchFamily="34" charset="0"/>
              </a:rPr>
              <a:t>YOU</a:t>
            </a:r>
            <a:endParaRPr lang="en-US" sz="2300" b="1" spc="1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75904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13554"/>
            <a:ext cx="9144000" cy="4575572"/>
          </a:xfrm>
          <a:prstGeom prst="rect">
            <a:avLst/>
          </a:prstGeom>
        </p:spPr>
      </p:pic>
      <p:sp>
        <p:nvSpPr>
          <p:cNvPr id="7" name="Content Placeholder 6"/>
          <p:cNvSpPr>
            <a:spLocks noGrp="1"/>
          </p:cNvSpPr>
          <p:nvPr>
            <p:ph type="body" sz="quarter" idx="13"/>
          </p:nvPr>
        </p:nvSpPr>
        <p:spPr>
          <a:xfrm>
            <a:off x="365124" y="944221"/>
            <a:ext cx="8329613" cy="1005233"/>
          </a:xfrm>
        </p:spPr>
        <p:txBody>
          <a:bodyPr/>
          <a:lstStyle/>
          <a:p>
            <a:pPr>
              <a:spcBef>
                <a:spcPts val="400"/>
              </a:spcBef>
            </a:pPr>
            <a:endParaRPr lang="en-US" sz="1800" b="0" dirty="0" smtClean="0"/>
          </a:p>
          <a:p>
            <a:pPr algn="ctr">
              <a:spcBef>
                <a:spcPts val="400"/>
              </a:spcBef>
            </a:pPr>
            <a:r>
              <a:rPr lang="en-US" sz="1800" i="1" dirty="0" smtClean="0">
                <a:solidFill>
                  <a:schemeClr val="accent4"/>
                </a:solidFill>
              </a:rPr>
              <a:t>The universal </a:t>
            </a:r>
            <a:r>
              <a:rPr lang="en-US" sz="1800" i="1" dirty="0">
                <a:solidFill>
                  <a:schemeClr val="accent4"/>
                </a:solidFill>
              </a:rPr>
              <a:t>use of sustainable sanitation </a:t>
            </a:r>
            <a:r>
              <a:rPr lang="en-US" sz="1800" i="1" dirty="0" smtClean="0">
                <a:solidFill>
                  <a:schemeClr val="accent4"/>
                </a:solidFill>
              </a:rPr>
              <a:t>services</a:t>
            </a:r>
            <a:endParaRPr lang="en-US" sz="1800" i="1" dirty="0" smtClean="0"/>
          </a:p>
          <a:p>
            <a:pPr>
              <a:spcBef>
                <a:spcPts val="400"/>
              </a:spcBef>
            </a:pPr>
            <a:endParaRPr lang="en-US" sz="1800" b="0" dirty="0" smtClean="0"/>
          </a:p>
          <a:p>
            <a:pPr>
              <a:spcBef>
                <a:spcPts val="400"/>
              </a:spcBef>
            </a:pPr>
            <a:r>
              <a:rPr lang="en-US" sz="1800" b="0" dirty="0" smtClean="0"/>
              <a:t>To </a:t>
            </a:r>
            <a:r>
              <a:rPr lang="en-US" sz="1800" b="0" u="sng" dirty="0"/>
              <a:t>contribute</a:t>
            </a:r>
            <a:r>
              <a:rPr lang="en-US" sz="1800" b="0" dirty="0"/>
              <a:t> to this outcome, we make investments, forge partnerships, and advocate for opportunities that have the potential to make quality sanitation technologies and services safe and affordable for everyone</a:t>
            </a:r>
            <a:r>
              <a:rPr lang="en-US" sz="1800" b="0" dirty="0" smtClean="0"/>
              <a:t>.</a:t>
            </a:r>
          </a:p>
          <a:p>
            <a:pPr>
              <a:spcBef>
                <a:spcPts val="400"/>
              </a:spcBef>
            </a:pPr>
            <a:endParaRPr lang="en-US" sz="1800" dirty="0"/>
          </a:p>
          <a:p>
            <a:pPr>
              <a:spcBef>
                <a:spcPts val="400"/>
              </a:spcBef>
            </a:pPr>
            <a:r>
              <a:rPr lang="en-US" sz="1800" b="0" dirty="0" smtClean="0"/>
              <a:t>Our ideal role is to </a:t>
            </a:r>
            <a:r>
              <a:rPr lang="en-US" sz="1800" b="0" u="sng" dirty="0" smtClean="0"/>
              <a:t>catalyze</a:t>
            </a:r>
            <a:r>
              <a:rPr lang="en-US" sz="1800" b="0" dirty="0" smtClean="0"/>
              <a:t> high-impact investments that would not otherwise happen.</a:t>
            </a:r>
            <a:endParaRPr lang="en-US" sz="1800" b="0" dirty="0"/>
          </a:p>
        </p:txBody>
      </p:sp>
      <p:sp>
        <p:nvSpPr>
          <p:cNvPr id="4" name="Footer Placeholder 3"/>
          <p:cNvSpPr>
            <a:spLocks noGrp="1"/>
          </p:cNvSpPr>
          <p:nvPr>
            <p:ph type="ftr" sz="quarter" idx="14"/>
          </p:nvPr>
        </p:nvSpPr>
        <p:spPr>
          <a:prstGeom prst="rect">
            <a:avLst/>
          </a:prstGeom>
        </p:spPr>
        <p:txBody>
          <a:bodyPr/>
          <a:lstStyle/>
          <a:p>
            <a:pPr>
              <a:defRPr/>
            </a:pPr>
            <a:r>
              <a:rPr lang="en-US" smtClean="0">
                <a:solidFill>
                  <a:srgbClr val="FFFFFF"/>
                </a:solidFill>
              </a:rPr>
              <a:t>© 2011 Bill &amp; Melinda Gates Foundation       | </a:t>
            </a:r>
            <a:endParaRPr lang="en-US">
              <a:solidFill>
                <a:srgbClr val="FFFFFF"/>
              </a:solidFill>
            </a:endParaRPr>
          </a:p>
        </p:txBody>
      </p:sp>
      <p:sp>
        <p:nvSpPr>
          <p:cNvPr id="5" name="Slide Number Placeholder 4"/>
          <p:cNvSpPr>
            <a:spLocks noGrp="1"/>
          </p:cNvSpPr>
          <p:nvPr>
            <p:ph type="sldNum" sz="quarter" idx="15"/>
          </p:nvPr>
        </p:nvSpPr>
        <p:spPr>
          <a:prstGeom prst="rect">
            <a:avLst/>
          </a:prstGeom>
        </p:spPr>
        <p:txBody>
          <a:bodyPr/>
          <a:lstStyle/>
          <a:p>
            <a:pPr>
              <a:defRPr/>
            </a:pPr>
            <a:fld id="{9A876D4E-6DF6-4B17-8112-B0DE4C57B1EE}" type="slidenum">
              <a:rPr lang="en-US" smtClean="0">
                <a:solidFill>
                  <a:srgbClr val="FFFFFF"/>
                </a:solidFill>
              </a:rPr>
              <a:pPr>
                <a:defRPr/>
              </a:pPr>
              <a:t>9</a:t>
            </a:fld>
            <a:endParaRPr lang="en-US">
              <a:solidFill>
                <a:srgbClr val="FFFFFF"/>
              </a:solidFill>
            </a:endParaRPr>
          </a:p>
        </p:txBody>
      </p:sp>
      <p:sp>
        <p:nvSpPr>
          <p:cNvPr id="6" name="Title 5"/>
          <p:cNvSpPr>
            <a:spLocks noGrp="1"/>
          </p:cNvSpPr>
          <p:nvPr>
            <p:ph type="title"/>
          </p:nvPr>
        </p:nvSpPr>
        <p:spPr/>
        <p:txBody>
          <a:bodyPr/>
          <a:lstStyle/>
          <a:p>
            <a:r>
              <a:rPr lang="en-US" dirty="0" smtClean="0"/>
              <a:t>My Team’s Vision</a:t>
            </a:r>
            <a:endParaRPr lang="en-US" dirty="0"/>
          </a:p>
        </p:txBody>
      </p:sp>
      <p:sp>
        <p:nvSpPr>
          <p:cNvPr id="3" name="Date Placeholder 2"/>
          <p:cNvSpPr>
            <a:spLocks noGrp="1"/>
          </p:cNvSpPr>
          <p:nvPr>
            <p:ph type="dt" sz="half" idx="4294967295"/>
          </p:nvPr>
        </p:nvSpPr>
        <p:spPr>
          <a:xfrm>
            <a:off x="0" y="4767263"/>
            <a:ext cx="2133600" cy="274637"/>
          </a:xfrm>
          <a:prstGeom prst="rect">
            <a:avLst/>
          </a:prstGeom>
        </p:spPr>
        <p:txBody>
          <a:bodyPr/>
          <a:lstStyle/>
          <a:p>
            <a:pPr>
              <a:defRPr/>
            </a:pPr>
            <a:fld id="{FDBAB1F8-E370-456D-B202-066744C5F77A}" type="datetime4">
              <a:rPr lang="en-US" smtClean="0">
                <a:solidFill>
                  <a:srgbClr val="FFFFFF"/>
                </a:solidFill>
              </a:rPr>
              <a:pPr>
                <a:defRPr/>
              </a:pPr>
              <a:t>March 16, 2016</a:t>
            </a:fld>
            <a:endParaRPr lang="en-US">
              <a:solidFill>
                <a:srgbClr val="FFFFFF"/>
              </a:solidFill>
            </a:endParaRPr>
          </a:p>
        </p:txBody>
      </p:sp>
    </p:spTree>
    <p:extLst>
      <p:ext uri="{BB962C8B-B14F-4D97-AF65-F5344CB8AC3E}">
        <p14:creationId xmlns:p14="http://schemas.microsoft.com/office/powerpoint/2010/main" val="31275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ulFagC.0E2VOsKJDCgw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gPfWdRzoUGqkDTDUkpc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i8TVyXAuk2RNGhe1F9M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8mSB6d3MEqEY0yzM9R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cd_2KqunEODYlAvin5r2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neWyUPd.EWKTKNaWfLq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Qe6AMM59EudN__m7_4S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0tblxYfsUmY3LcX1HG1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eIvnkak7Uyxg5wC4QtO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Qvp0lBVxUO4M0KPQv9i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rCrp0gS_UmGdRMunUvVd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tyQ.QA5rUa51oaK.LEw9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6NlP84T.ki9x..HgCpC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hCO3BWDlUqlqPpyl2yV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99gtiJSE2AScEyvRY7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svkJGR0P0WPFMAjbHaU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JJZjW0FUU2UnsZnW2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cOHaF1aU0SWf168zZoZ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La0JEh30qJhQrRH6gLB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14zUxcxjd0Ch571FF.V_w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34v8xQ1zk2k1JBdajBQ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O97N08Ge0Od8sb6jK4w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nMGWAku0UqfhPzlNzwL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AeeQeHi1ku1opQYk4hv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LsMWr_KZ02lQoM8gmMEP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1XTjOV2hE.1OrL7ZZcm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QLNOchi6ky3.ShiLEoYM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eGRlnnVo0KhU_E8LbVR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NAcfDfPSkSmiLmgLBWT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opbfUAZGEivaF8FaLom3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7dFiAmtTUOt5wmsLus.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vMcEKaqTkucWNLs4m1s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2D.l_vwskWTtE5ZPsq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KAJBtxbNECIrrQ3XX.7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WZNgSTt8E6YS_OfTdb1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ZdiIzo5XEmJPLfMgqLNtw"/>
</p:tagLst>
</file>

<file path=ppt/theme/theme1.xml><?xml version="1.0" encoding="utf-8"?>
<a:theme xmlns:a="http://schemas.openxmlformats.org/drawingml/2006/main" name="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Expanded Template_Feb 14 2014.potx [Read-Only]" id="{850324ED-89B8-4D08-AA31-52379BA3D39A}" vid="{4756AC5C-B4FD-4FDC-834E-5B966B507897}"/>
    </a:ext>
  </a:extLst>
</a:theme>
</file>

<file path=ppt/theme/theme2.xml><?xml version="1.0" encoding="utf-8"?>
<a:theme xmlns:a="http://schemas.openxmlformats.org/drawingml/2006/main" name="2_Foundation">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Gates Found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CED49AAA56042875F4C407B7EBF97" ma:contentTypeVersion="12" ma:contentTypeDescription="Create a new document." ma:contentTypeScope="" ma:versionID="f47ecf3876ca33b681d5fd1696bffdbc">
  <xsd:schema xmlns:xsd="http://www.w3.org/2001/XMLSchema" xmlns:xs="http://www.w3.org/2001/XMLSchema" xmlns:p="http://schemas.microsoft.com/office/2006/metadata/properties" xmlns:ns2="02e959f2-c4b1-4c82-8ad2-fbdae0af7fef" xmlns:ns3="ef7460ff-eaa6-4964-b318-eb8cb9be5250" xmlns:ns4="$ListId:Documents;" xmlns:ns5="6feead09-10cf-4aa5-b9f1-866164a364d2" targetNamespace="http://schemas.microsoft.com/office/2006/metadata/properties" ma:root="true" ma:fieldsID="0066060b9c0364a5d2e21e906472be28" ns2:_="" ns3:_="" ns4:_="" ns5:_="">
    <xsd:import namespace="02e959f2-c4b1-4c82-8ad2-fbdae0af7fef"/>
    <xsd:import namespace="ef7460ff-eaa6-4964-b318-eb8cb9be5250"/>
    <xsd:import namespace="$ListId:Documents;"/>
    <xsd:import namespace="6feead09-10cf-4aa5-b9f1-866164a364d2"/>
    <xsd:element name="properties">
      <xsd:complexType>
        <xsd:sequence>
          <xsd:element name="documentManagement">
            <xsd:complexType>
              <xsd:all>
                <xsd:element ref="ns2:TaxKeywordTaxHTField" minOccurs="0"/>
                <xsd:element ref="ns2:TaxCatchAll" minOccurs="0"/>
                <xsd:element ref="ns3:Document_x0020_Date" minOccurs="0"/>
                <xsd:element ref="ns4:Status" minOccurs="0"/>
                <xsd:element ref="ns5:SharedWithUsers" minOccurs="0"/>
                <xsd:element ref="ns5: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Organization" ma:fieldId="{23f27201-bee3-471e-b2e7-b64fd8b7ca38}" ma:taxonomyMulti="true" ma:sspId="497590d4-f9cd-4952-aa38-5a1111e36f02"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2808b730-e87a-460d-becf-ba49194b46dd}" ma:internalName="TaxCatchAll" ma:showField="CatchAllData" ma:web="6feead09-10cf-4aa5-b9f1-866164a364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7460ff-eaa6-4964-b318-eb8cb9be5250" elementFormDefault="qualified">
    <xsd:import namespace="http://schemas.microsoft.com/office/2006/documentManagement/types"/>
    <xsd:import namespace="http://schemas.microsoft.com/office/infopath/2007/PartnerControls"/>
    <xsd:element name="Document_x0020_Date" ma:index="11" nillable="true" ma:displayName="Document Date" ma:description="If you just want to tag with the year please enter the date as 1/1/YYYY." ma:format="DateOnly" ma:internalName="Document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Documents;" elementFormDefault="qualified">
    <xsd:import namespace="http://schemas.microsoft.com/office/2006/documentManagement/types"/>
    <xsd:import namespace="http://schemas.microsoft.com/office/infopath/2007/PartnerControls"/>
    <xsd:element name="Status" ma:index="12" nillable="true" ma:displayName="Status" ma:format="Dropdown" ma:indexed="true" ma:internalName="Status" ma:readOnly="false">
      <xsd:simpleType>
        <xsd:restriction base="dms:Choice">
          <xsd:enumeration value="Draft"/>
          <xsd:enumeration value="Final"/>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6feead09-10cf-4aa5-b9f1-866164a364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ListId:Documents;" xsi:nil="true"/>
    <Document_x0020_Date xmlns="ef7460ff-eaa6-4964-b318-eb8cb9be5250" xsi:nil="true"/>
    <TaxKeywordTaxHTField xmlns="02e959f2-c4b1-4c82-8ad2-fbdae0af7fef">
      <Terms xmlns="http://schemas.microsoft.com/office/infopath/2007/PartnerControls"/>
    </TaxKeywordTaxHTField>
    <TaxCatchAll xmlns="02e959f2-c4b1-4c82-8ad2-fbdae0af7fe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7FACF-27BE-488F-BB91-C74B217F4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959f2-c4b1-4c82-8ad2-fbdae0af7fef"/>
    <ds:schemaRef ds:uri="ef7460ff-eaa6-4964-b318-eb8cb9be5250"/>
    <ds:schemaRef ds:uri="$ListId:Documents;"/>
    <ds:schemaRef ds:uri="6feead09-10cf-4aa5-b9f1-866164a3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942894-8E25-41C7-BD46-2FFEDD9C9055}">
  <ds:schemaRefs>
    <ds:schemaRef ds:uri="http://schemas.microsoft.com/office/2006/documentManagement/types"/>
    <ds:schemaRef ds:uri="http://schemas.microsoft.com/office/2006/metadata/properties"/>
    <ds:schemaRef ds:uri="http://purl.org/dc/elements/1.1/"/>
    <ds:schemaRef ds:uri="02e959f2-c4b1-4c82-8ad2-fbdae0af7fef"/>
    <ds:schemaRef ds:uri="http://schemas.openxmlformats.org/package/2006/metadata/core-properties"/>
    <ds:schemaRef ds:uri="6feead09-10cf-4aa5-b9f1-866164a364d2"/>
    <ds:schemaRef ds:uri="http://schemas.microsoft.com/office/infopath/2007/PartnerControls"/>
    <ds:schemaRef ds:uri="$ListId:Documents;"/>
    <ds:schemaRef ds:uri="http://purl.org/dc/terms/"/>
    <ds:schemaRef ds:uri="ef7460ff-eaa6-4964-b318-eb8cb9be5250"/>
    <ds:schemaRef ds:uri="http://www.w3.org/XML/1998/namespace"/>
    <ds:schemaRef ds:uri="http://purl.org/dc/dcmitype/"/>
  </ds:schemaRefs>
</ds:datastoreItem>
</file>

<file path=customXml/itemProps3.xml><?xml version="1.0" encoding="utf-8"?>
<ds:datastoreItem xmlns:ds="http://schemas.openxmlformats.org/officeDocument/2006/customXml" ds:itemID="{7975E97F-E2D6-4FDB-9E6A-9F001F26E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19449</TotalTime>
  <Words>2472</Words>
  <Application>Microsoft Office PowerPoint</Application>
  <PresentationFormat>On-screen Show (16:9)</PresentationFormat>
  <Paragraphs>441</Paragraphs>
  <Slides>21</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30" baseType="lpstr">
      <vt:lpstr>ＭＳ Ｐゴシック</vt:lpstr>
      <vt:lpstr>Arial</vt:lpstr>
      <vt:lpstr>Calibri</vt:lpstr>
      <vt:lpstr>Segoe</vt:lpstr>
      <vt:lpstr>Wingdings</vt:lpstr>
      <vt:lpstr>Foundation Master Slides</vt:lpstr>
      <vt:lpstr>2_Foundation</vt:lpstr>
      <vt:lpstr>think-cell Slide</vt:lpstr>
      <vt:lpstr>Chart</vt:lpstr>
      <vt:lpstr>Sanitation:  From MDGs to SDGs</vt:lpstr>
      <vt:lpstr>The Way the World Was Measuring Progress in Sanitation Was Insufficient</vt:lpstr>
      <vt:lpstr>The Way the World Was Measuring Progress in Sanitation Was Insufficient</vt:lpstr>
      <vt:lpstr>~2.7 billion people worldwide need fecal sludge management today</vt:lpstr>
      <vt:lpstr>Water scarcity Will make  fecal sludge management even more important</vt:lpstr>
      <vt:lpstr>Poor FSM: institutional open defecation</vt:lpstr>
      <vt:lpstr>Partial FSM: framework in place, services exist</vt:lpstr>
      <vt:lpstr>PowerPoint Presentation</vt:lpstr>
      <vt:lpstr>My Team’s Vision</vt:lpstr>
      <vt:lpstr>We Focus across the Sanitation Service Chain</vt:lpstr>
      <vt:lpstr>What Is Necessary for Transformation?</vt:lpstr>
      <vt:lpstr>How BMGF Is Engaging in Sanitation</vt:lpstr>
      <vt:lpstr>Urban Sanitation Markets</vt:lpstr>
      <vt:lpstr>Case Study: Dakar</vt:lpstr>
      <vt:lpstr>Sanitation service chain: our investments</vt:lpstr>
      <vt:lpstr>Sanitation service chain: our investments</vt:lpstr>
      <vt:lpstr>Sanitation service chain: our investments</vt:lpstr>
      <vt:lpstr>Sanitation service chain: our investments</vt:lpstr>
      <vt:lpstr>Sanitation service chain: our investments</vt:lpstr>
      <vt:lpstr>Biochar Omni-Processor</vt:lpstr>
      <vt:lpstr>Janicki Omni-Processor</vt:lpstr>
    </vt:vector>
  </TitlesOfParts>
  <Company>Bill and Melinda Gates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COLOR PALETTE</dc:title>
  <dc:creator>Caroline Kemp</dc:creator>
  <cp:keywords/>
  <cp:lastModifiedBy>Brian</cp:lastModifiedBy>
  <cp:revision>491</cp:revision>
  <cp:lastPrinted>2014-10-07T05:36:44Z</cp:lastPrinted>
  <dcterms:created xsi:type="dcterms:W3CDTF">2014-07-02T12:39:25Z</dcterms:created>
  <dcterms:modified xsi:type="dcterms:W3CDTF">2016-03-16T10:05:46Z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0x0101008F8CED49AAA56042875F4C407B7EBF97</vt:lpwstr>
  </property>
  <property fmtid="{D5CDD505-2E9C-101B-9397-08002B2CF9AE}" pid="3" name="TaxKeyword">
    <vt:lpwstr/>
  </property>
  <property fmtid="{D5CDD505-2E9C-101B-9397-08002B2CF9AE}" pid="4" name="Document_x0020_Type">
    <vt:lpwstr/>
  </property>
  <property fmtid="{D5CDD505-2E9C-101B-9397-08002B2CF9AE}" pid="5" name="Focus_x0020_Countries">
    <vt:lpwstr/>
  </property>
  <property fmtid="{D5CDD505-2E9C-101B-9397-08002B2CF9AE}" pid="6" name="Topics">
    <vt:lpwstr/>
  </property>
  <property fmtid="{D5CDD505-2E9C-101B-9397-08002B2CF9AE}" pid="7" name="Strategy_x002d_Initiative">
    <vt:lpwstr>131;#Strategy Initiative|c3b04b70-501a-4304-b9a6-abecf8557cf4</vt:lpwstr>
  </property>
  <property fmtid="{D5CDD505-2E9C-101B-9397-08002B2CF9AE}" pid="8" name="Focus Countries">
    <vt:lpwstr/>
  </property>
  <property fmtid="{D5CDD505-2E9C-101B-9397-08002B2CF9AE}" pid="9" name="Document Type">
    <vt:lpwstr/>
  </property>
  <property fmtid="{D5CDD505-2E9C-101B-9397-08002B2CF9AE}" pid="10" name="Strategy-Initiative">
    <vt:lpwstr>131;#Strategy Initiative|c3b04b70-501a-4304-b9a6-abecf8557cf4</vt:lpwstr>
  </property>
</Properties>
</file>