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handoutMasterIdLst>
    <p:handoutMasterId r:id="rId16"/>
  </p:handoutMasterIdLst>
  <p:sldIdLst>
    <p:sldId id="296" r:id="rId6"/>
    <p:sldId id="335" r:id="rId7"/>
    <p:sldId id="345" r:id="rId8"/>
    <p:sldId id="326" r:id="rId9"/>
    <p:sldId id="339" r:id="rId10"/>
    <p:sldId id="332" r:id="rId11"/>
    <p:sldId id="342" r:id="rId12"/>
    <p:sldId id="343" r:id="rId13"/>
    <p:sldId id="331" r:id="rId1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7C8E3A-8038-468B-8289-1FA9AC033A68}">
          <p14:sldIdLst>
            <p14:sldId id="296"/>
            <p14:sldId id="335"/>
            <p14:sldId id="345"/>
            <p14:sldId id="326"/>
            <p14:sldId id="339"/>
            <p14:sldId id="332"/>
            <p14:sldId id="342"/>
            <p14:sldId id="343"/>
            <p14:sldId id="331"/>
          </p14:sldIdLst>
        </p14:section>
        <p14:section name="Untitled Section" id="{6D8B70DE-A695-4929-9511-EF824A5D8ED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FFB612"/>
    <a:srgbClr val="005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65187" autoAdjust="0"/>
  </p:normalViewPr>
  <p:slideViewPr>
    <p:cSldViewPr>
      <p:cViewPr varScale="1">
        <p:scale>
          <a:sx n="47" d="100"/>
          <a:sy n="47" d="100"/>
        </p:scale>
        <p:origin x="-20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4" d="100"/>
          <a:sy n="64" d="100"/>
        </p:scale>
        <p:origin x="-3396"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9B98B67-6E30-4EFA-AC2F-313DFDB67863}" type="datetimeFigureOut">
              <a:rPr lang="en-GB" smtClean="0"/>
              <a:pPr/>
              <a:t>13/03/2016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DA1F89B-20EA-4B99-AA9E-BB769EF79F21}" type="slidenum">
              <a:rPr lang="en-GB" smtClean="0"/>
              <a:pPr/>
              <a:t>‹#›</a:t>
            </a:fld>
            <a:endParaRPr lang="en-GB"/>
          </a:p>
        </p:txBody>
      </p:sp>
    </p:spTree>
    <p:extLst>
      <p:ext uri="{BB962C8B-B14F-4D97-AF65-F5344CB8AC3E}">
        <p14:creationId xmlns:p14="http://schemas.microsoft.com/office/powerpoint/2010/main" val="1595063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7B29CC2-24AC-4FAF-9DAE-1D9D8A862478}" type="datetimeFigureOut">
              <a:rPr lang="en-US" smtClean="0"/>
              <a:pPr/>
              <a:t>3/13/2016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471655E-367F-4A6F-89F3-00059ED392CC}" type="slidenum">
              <a:rPr lang="en-US" smtClean="0"/>
              <a:pPr/>
              <a:t>‹#›</a:t>
            </a:fld>
            <a:endParaRPr lang="en-US"/>
          </a:p>
        </p:txBody>
      </p:sp>
    </p:spTree>
    <p:extLst>
      <p:ext uri="{BB962C8B-B14F-4D97-AF65-F5344CB8AC3E}">
        <p14:creationId xmlns:p14="http://schemas.microsoft.com/office/powerpoint/2010/main" val="177504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dirty="0" smtClean="0"/>
              <a:t>SDGs</a:t>
            </a:r>
            <a:r>
              <a:rPr lang="en-GB" sz="3200" baseline="0" dirty="0" smtClean="0"/>
              <a:t> require us to think differently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baseline="0" dirty="0" err="1" smtClean="0"/>
              <a:t>WaterAid</a:t>
            </a:r>
            <a:r>
              <a:rPr lang="en-GB" sz="3200" baseline="0" dirty="0" smtClean="0"/>
              <a:t> wanted to find out what could be learned from East Asia.  What were the public policy drivers of countries that helped them to achieve Universal Access to Sanitation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baseline="0" dirty="0" smtClean="0"/>
              <a:t>Not a question of seeking blueprints of success.  But we started with the questions of “what can be learned from East Asia and is any of this useful for other states seeking to achieve</a:t>
            </a:r>
            <a:r>
              <a:rPr lang="en-GB" sz="3200" dirty="0" smtClean="0"/>
              <a:t> the transformation required</a:t>
            </a:r>
            <a:r>
              <a:rPr lang="en-GB" sz="3200" baseline="0" dirty="0" smtClean="0"/>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3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two pictures</a:t>
            </a:r>
            <a:r>
              <a:rPr lang="en-GB" baseline="0" dirty="0" smtClean="0"/>
              <a:t> show the same stream ( </a:t>
            </a:r>
            <a:r>
              <a:rPr lang="en-GB" sz="1200" b="1" i="0" u="none" strike="noStrike" kern="1200" baseline="0" dirty="0" smtClean="0">
                <a:solidFill>
                  <a:schemeClr val="tx1"/>
                </a:solidFill>
                <a:latin typeface="+mn-lt"/>
                <a:ea typeface="+mn-ea"/>
                <a:cs typeface="+mn-cs"/>
              </a:rPr>
              <a:t>Cheong-</a:t>
            </a:r>
            <a:r>
              <a:rPr lang="en-GB" sz="1200" b="1" i="0" u="none" strike="noStrike" kern="1200" baseline="0" dirty="0" err="1" smtClean="0">
                <a:solidFill>
                  <a:schemeClr val="tx1"/>
                </a:solidFill>
                <a:latin typeface="+mn-lt"/>
                <a:ea typeface="+mn-ea"/>
                <a:cs typeface="+mn-cs"/>
              </a:rPr>
              <a:t>Gae</a:t>
            </a:r>
            <a:r>
              <a:rPr lang="en-GB" sz="1200" b="1" i="0" u="none" strike="noStrike" kern="1200" baseline="0" dirty="0" smtClean="0">
                <a:solidFill>
                  <a:schemeClr val="tx1"/>
                </a:solidFill>
                <a:latin typeface="+mn-lt"/>
                <a:ea typeface="+mn-ea"/>
                <a:cs typeface="+mn-cs"/>
              </a:rPr>
              <a:t> ) </a:t>
            </a:r>
            <a:r>
              <a:rPr lang="en-GB" baseline="0" dirty="0" smtClean="0"/>
              <a:t> in Seoul in the 1960s and now. You can see the transformation from slum dwellings with unimproved sanitation. A big part of the story that we have found is that the changes in the built environment that you can see here are hard to separate from the sanitation story.] </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2471655E-367F-4A6F-89F3-00059ED392CC}" type="slidenum">
              <a:rPr lang="en-US" smtClean="0"/>
              <a:pPr/>
              <a:t>1</a:t>
            </a:fld>
            <a:endParaRPr lang="en-US"/>
          </a:p>
        </p:txBody>
      </p:sp>
    </p:spTree>
    <p:extLst>
      <p:ext uri="{BB962C8B-B14F-4D97-AF65-F5344CB8AC3E}">
        <p14:creationId xmlns:p14="http://schemas.microsoft.com/office/powerpoint/2010/main" val="72952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3200" b="0" i="0" u="none" strike="noStrike" kern="1200" baseline="0" dirty="0" smtClean="0">
                <a:solidFill>
                  <a:schemeClr val="tx1"/>
                </a:solidFill>
                <a:latin typeface="+mn-lt"/>
                <a:ea typeface="+mn-ea"/>
                <a:cs typeface="+mn-cs"/>
              </a:rPr>
              <a:t>2 countries looked at.  JMP figs not available then, but proxy indicators used. (S Korea endo-parasitic infections, Singapore connected to mains sewerage last point of sanitation ladder).</a:t>
            </a:r>
          </a:p>
          <a:p>
            <a:pPr marL="171450" indent="-171450">
              <a:buFont typeface="Arial" panose="020B0604020202020204" pitchFamily="34" charset="0"/>
              <a:buChar char="•"/>
            </a:pPr>
            <a:r>
              <a:rPr lang="en-GB" sz="3200" b="0" i="0" u="none" strike="noStrike" kern="1200" baseline="0" dirty="0" smtClean="0">
                <a:solidFill>
                  <a:schemeClr val="tx1"/>
                </a:solidFill>
                <a:latin typeface="+mn-lt"/>
                <a:ea typeface="+mn-ea"/>
                <a:cs typeface="+mn-cs"/>
              </a:rPr>
              <a:t>In the case of South Korea and Singapore, we see a similar quantum leap in progress that we need to see now in some Least Developed Countries.   </a:t>
            </a:r>
          </a:p>
          <a:p>
            <a:pPr marL="171450" indent="-171450">
              <a:buFont typeface="Arial" panose="020B0604020202020204" pitchFamily="34" charset="0"/>
              <a:buChar char="•"/>
            </a:pPr>
            <a:r>
              <a:rPr lang="en-GB" sz="3200" b="0" i="0" u="none" strike="noStrike" kern="1200" baseline="0" dirty="0" smtClean="0">
                <a:solidFill>
                  <a:schemeClr val="tx1"/>
                </a:solidFill>
                <a:latin typeface="+mn-lt"/>
                <a:ea typeface="+mn-ea"/>
                <a:cs typeface="+mn-cs"/>
              </a:rPr>
              <a:t>Important to recognise very different ‘starting conditions’.  But what we do know is that wealth or economic development was not a necessary condition…</a:t>
            </a:r>
          </a:p>
          <a:p>
            <a:pPr marL="171450" indent="-171450">
              <a:buFont typeface="Arial" panose="020B0604020202020204" pitchFamily="34" charset="0"/>
              <a:buChar char="•"/>
            </a:pPr>
            <a:endParaRPr lang="en-GB" sz="3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Explain proxy indicators.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1962,  Korea  Housing  Corporation  commissioned  Seoul  National  University’s </a:t>
            </a:r>
          </a:p>
          <a:p>
            <a:r>
              <a:rPr lang="en-GB" sz="1200" b="0" i="0" u="none" strike="noStrike" kern="1200" baseline="0" dirty="0" smtClean="0">
                <a:solidFill>
                  <a:schemeClr val="tx1"/>
                </a:solidFill>
                <a:latin typeface="+mn-lt"/>
                <a:ea typeface="+mn-ea"/>
                <a:cs typeface="+mn-cs"/>
              </a:rPr>
              <a:t>Engineering  College  to  survey  the  national  housing  status.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survey  included sanitation data such as the presence/absence of toilets and their locations.  From its </a:t>
            </a:r>
          </a:p>
          <a:p>
            <a:r>
              <a:rPr lang="en-GB" sz="1200" b="0" i="0" u="none" strike="noStrike" kern="1200" baseline="0" dirty="0" smtClean="0">
                <a:solidFill>
                  <a:schemeClr val="tx1"/>
                </a:solidFill>
                <a:latin typeface="+mn-lt"/>
                <a:ea typeface="+mn-ea"/>
                <a:cs typeface="+mn-cs"/>
              </a:rPr>
              <a:t>survey of toilets in 1753 households that have separate kitchens and living quarters, only 1% had sitting flush/toilets.  </a:t>
            </a:r>
          </a:p>
          <a:p>
            <a:r>
              <a:rPr lang="en-GB" sz="1200" b="0" i="0" u="none" strike="noStrike" kern="1200" baseline="0" dirty="0" smtClean="0">
                <a:solidFill>
                  <a:schemeClr val="tx1"/>
                </a:solidFill>
                <a:latin typeface="+mn-lt"/>
                <a:ea typeface="+mn-ea"/>
                <a:cs typeface="+mn-cs"/>
              </a:rPr>
              <a:t>18% had squatting flush toilets.  76% were using  pit latrines.  2% were using other temporary structures such as jars.]</a:t>
            </a:r>
            <a:endParaRPr lang="en-GB" dirty="0"/>
          </a:p>
        </p:txBody>
      </p:sp>
      <p:sp>
        <p:nvSpPr>
          <p:cNvPr id="4" name="Slide Number Placeholder 3"/>
          <p:cNvSpPr>
            <a:spLocks noGrp="1"/>
          </p:cNvSpPr>
          <p:nvPr>
            <p:ph type="sldNum" sz="quarter" idx="10"/>
          </p:nvPr>
        </p:nvSpPr>
        <p:spPr/>
        <p:txBody>
          <a:bodyPr/>
          <a:lstStyle/>
          <a:p>
            <a:fld id="{2471655E-367F-4A6F-89F3-00059ED392CC}" type="slidenum">
              <a:rPr lang="en-US" smtClean="0"/>
              <a:pPr/>
              <a:t>2</a:t>
            </a:fld>
            <a:endParaRPr lang="en-US"/>
          </a:p>
        </p:txBody>
      </p:sp>
    </p:spTree>
    <p:extLst>
      <p:ext uri="{BB962C8B-B14F-4D97-AF65-F5344CB8AC3E}">
        <p14:creationId xmlns:p14="http://schemas.microsoft.com/office/powerpoint/2010/main" val="336439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Leadership at all</a:t>
            </a:r>
            <a:r>
              <a:rPr lang="en-GB" sz="3200" baseline="0" dirty="0" smtClean="0"/>
              <a:t> levels </a:t>
            </a:r>
            <a:r>
              <a:rPr lang="en-GB" sz="3200" dirty="0" smtClean="0"/>
              <a:t>is critical.  But</a:t>
            </a:r>
            <a:r>
              <a:rPr lang="en-GB" sz="3200" baseline="0" dirty="0" smtClean="0"/>
              <a:t> 2 important aspects: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3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3200" baseline="0" dirty="0" smtClean="0"/>
              <a:t>High level political leadership that tied sanitation and hygiene behaviours to national development goals and notions of modernity.  It was about associating the achievement of universal access to Sanitation as part of a national ‘transformation’.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GB" sz="3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3200" baseline="0" dirty="0" smtClean="0"/>
              <a:t>But an essential element of leadership at all levels was the relentless progress-chasing.  Leaderships were engaged in the challenges of implementation.  For instance, Pres. Park Cheung </a:t>
            </a:r>
            <a:r>
              <a:rPr lang="en-GB" sz="3200" baseline="0" dirty="0" err="1" smtClean="0"/>
              <a:t>Hee</a:t>
            </a:r>
            <a:r>
              <a:rPr lang="en-GB" sz="3200" baseline="0" dirty="0" smtClean="0"/>
              <a:t> in South Korea issued a Presidential Decree on Sanitation once every 2 years to try and free up bottlenecks and make ‘course corrections’ for more effective implementation.  </a:t>
            </a:r>
            <a:endParaRPr lang="en-GB" sz="3200" dirty="0" smtClean="0"/>
          </a:p>
          <a:p>
            <a:endParaRPr lang="en-GB" dirty="0"/>
          </a:p>
        </p:txBody>
      </p:sp>
      <p:sp>
        <p:nvSpPr>
          <p:cNvPr id="4" name="Slide Number Placeholder 3"/>
          <p:cNvSpPr>
            <a:spLocks noGrp="1"/>
          </p:cNvSpPr>
          <p:nvPr>
            <p:ph type="sldNum" sz="quarter" idx="10"/>
          </p:nvPr>
        </p:nvSpPr>
        <p:spPr/>
        <p:txBody>
          <a:bodyPr/>
          <a:lstStyle/>
          <a:p>
            <a:fld id="{2471655E-367F-4A6F-89F3-00059ED392CC}" type="slidenum">
              <a:rPr lang="en-US" smtClean="0"/>
              <a:pPr/>
              <a:t>4</a:t>
            </a:fld>
            <a:endParaRPr lang="en-US"/>
          </a:p>
        </p:txBody>
      </p:sp>
    </p:spTree>
    <p:extLst>
      <p:ext uri="{BB962C8B-B14F-4D97-AF65-F5344CB8AC3E}">
        <p14:creationId xmlns:p14="http://schemas.microsoft.com/office/powerpoint/2010/main" val="414714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3600" dirty="0" smtClean="0"/>
              <a:t>Universal</a:t>
            </a:r>
            <a:r>
              <a:rPr lang="en-GB" sz="3600" baseline="0" dirty="0" smtClean="0"/>
              <a:t> Access to Sanitation was part and parcel of a broader national and local level ‘transformation’.  </a:t>
            </a:r>
          </a:p>
          <a:p>
            <a:pPr marL="171450" indent="-171450">
              <a:buFont typeface="Arial" panose="020B0604020202020204" pitchFamily="34" charset="0"/>
              <a:buChar char="•"/>
            </a:pPr>
            <a:r>
              <a:rPr lang="en-GB" sz="3600" baseline="0" dirty="0" smtClean="0"/>
              <a:t>It required multi-sector planning, but vertical sector delivery – a.  It was part of urban renewal, of education and it was led by environmental health ministries.  </a:t>
            </a:r>
          </a:p>
          <a:p>
            <a:pPr marL="171450" indent="-171450">
              <a:buFont typeface="Arial" panose="020B0604020202020204" pitchFamily="34" charset="0"/>
              <a:buChar char="•"/>
            </a:pPr>
            <a:r>
              <a:rPr lang="en-GB" sz="3600" baseline="0" dirty="0" smtClean="0"/>
              <a:t>There was no such thing as a separate sanitation ministry but it was a “w</a:t>
            </a:r>
            <a:r>
              <a:rPr lang="en-GB" sz="3600" dirty="0" smtClean="0"/>
              <a:t>hole-of-</a:t>
            </a:r>
            <a:r>
              <a:rPr lang="en-GB" sz="3600" dirty="0" err="1" smtClean="0"/>
              <a:t>govt</a:t>
            </a:r>
            <a:r>
              <a:rPr lang="en-GB" sz="3600" baseline="0" dirty="0" smtClean="0"/>
              <a:t>-approach” with changed approaches to hygienic practices at its central aim.</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2471655E-367F-4A6F-89F3-00059ED392CC}" type="slidenum">
              <a:rPr lang="en-US" smtClean="0"/>
              <a:pPr/>
              <a:t>5</a:t>
            </a:fld>
            <a:endParaRPr lang="en-US"/>
          </a:p>
        </p:txBody>
      </p:sp>
    </p:spTree>
    <p:extLst>
      <p:ext uri="{BB962C8B-B14F-4D97-AF65-F5344CB8AC3E}">
        <p14:creationId xmlns:p14="http://schemas.microsoft.com/office/powerpoint/2010/main" val="82274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3200" dirty="0" smtClean="0"/>
              <a:t>Deputy PM of Malaysia:</a:t>
            </a:r>
          </a:p>
          <a:p>
            <a:endParaRPr lang="en-GB" sz="3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“[Development teams] must also, at least once a week, have what I call ‘morning prayers’ where all departmental officers get together and instead of writing tedious minutes on files to each other, they settle their departmental differences together, in a coordinated way, in front of the maps in their operations rooms.” </a:t>
            </a:r>
          </a:p>
          <a:p>
            <a:endParaRPr lang="en-GB" dirty="0"/>
          </a:p>
        </p:txBody>
      </p:sp>
      <p:sp>
        <p:nvSpPr>
          <p:cNvPr id="4" name="Slide Number Placeholder 3"/>
          <p:cNvSpPr>
            <a:spLocks noGrp="1"/>
          </p:cNvSpPr>
          <p:nvPr>
            <p:ph type="sldNum" sz="quarter" idx="10"/>
          </p:nvPr>
        </p:nvSpPr>
        <p:spPr/>
        <p:txBody>
          <a:bodyPr/>
          <a:lstStyle/>
          <a:p>
            <a:fld id="{2471655E-367F-4A6F-89F3-00059ED392CC}" type="slidenum">
              <a:rPr lang="en-US" smtClean="0"/>
              <a:pPr/>
              <a:t>6</a:t>
            </a:fld>
            <a:endParaRPr lang="en-US"/>
          </a:p>
        </p:txBody>
      </p:sp>
    </p:spTree>
    <p:extLst>
      <p:ext uri="{BB962C8B-B14F-4D97-AF65-F5344CB8AC3E}">
        <p14:creationId xmlns:p14="http://schemas.microsoft.com/office/powerpoint/2010/main" val="362286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600" dirty="0" smtClean="0"/>
              <a:t>In summary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360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3600" dirty="0" smtClean="0"/>
              <a:t>Leadership</a:t>
            </a:r>
            <a:r>
              <a:rPr lang="en-GB" sz="3600" baseline="0" dirty="0" smtClean="0"/>
              <a:t> matters.  But it’s leadership that is not content with signing a declaration or delivering a speech.  It was leadership at all levels that progress-chased delivery and was quick to respond to problems.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3600" baseline="0" dirty="0" smtClean="0"/>
              <a:t>Hygiene, behaviour change and a resolve to tackle the public health dimensions of the sanitation crisis was at the forefront of implementation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3600" baseline="0" dirty="0" smtClean="0"/>
              <a:t>Planning was multi-sector and with a strong leading role by the Health sector.</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3600" baseline="0" dirty="0" smtClean="0"/>
              <a:t>The programmes were ‘big bang’ in the sense that they built capacity alongside their implementation.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3600" baseline="0" dirty="0" smtClean="0"/>
              <a:t>Above all, what we see is a continuous cycle of monitoring and adaptation.  </a:t>
            </a:r>
            <a:endParaRPr lang="en-GB" sz="3600"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471655E-367F-4A6F-89F3-00059ED392CC}" type="slidenum">
              <a:rPr lang="en-US" smtClean="0"/>
              <a:pPr/>
              <a:t>7</a:t>
            </a:fld>
            <a:endParaRPr lang="en-US"/>
          </a:p>
        </p:txBody>
      </p:sp>
    </p:spTree>
    <p:extLst>
      <p:ext uri="{BB962C8B-B14F-4D97-AF65-F5344CB8AC3E}">
        <p14:creationId xmlns:p14="http://schemas.microsoft.com/office/powerpoint/2010/main" val="4147147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71655E-367F-4A6F-89F3-00059ED392CC}" type="slidenum">
              <a:rPr lang="en-US" smtClean="0"/>
              <a:pPr/>
              <a:t>9</a:t>
            </a:fld>
            <a:endParaRPr lang="en-US"/>
          </a:p>
        </p:txBody>
      </p:sp>
    </p:spTree>
    <p:extLst>
      <p:ext uri="{BB962C8B-B14F-4D97-AF65-F5344CB8AC3E}">
        <p14:creationId xmlns:p14="http://schemas.microsoft.com/office/powerpoint/2010/main" val="3300319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2800866.jpg"/>
          <p:cNvPicPr>
            <a:picLocks noChangeAspect="1"/>
          </p:cNvPicPr>
          <p:nvPr userDrawn="1"/>
        </p:nvPicPr>
        <p:blipFill>
          <a:blip r:embed="rId2" cstate="screen"/>
          <a:srcRect/>
          <a:stretch>
            <a:fillRect/>
          </a:stretch>
        </p:blipFill>
        <p:spPr>
          <a:xfrm flipH="1" flipV="1">
            <a:off x="0" y="0"/>
            <a:ext cx="9144000" cy="620699"/>
          </a:xfrm>
          <a:prstGeom prst="rect">
            <a:avLst/>
          </a:prstGeom>
        </p:spPr>
      </p:pic>
      <p:pic>
        <p:nvPicPr>
          <p:cNvPr id="10" name="Picture 9" descr="WATERAID_COL_LOGO.jpg"/>
          <p:cNvPicPr>
            <a:picLocks noChangeAspect="1"/>
          </p:cNvPicPr>
          <p:nvPr userDrawn="1"/>
        </p:nvPicPr>
        <p:blipFill>
          <a:blip r:embed="rId3" cstate="screen"/>
          <a:stretch>
            <a:fillRect/>
          </a:stretch>
        </p:blipFill>
        <p:spPr>
          <a:xfrm>
            <a:off x="395536" y="6309320"/>
            <a:ext cx="1728192" cy="351198"/>
          </a:xfrm>
          <a:prstGeom prst="rect">
            <a:avLst/>
          </a:prstGeom>
        </p:spPr>
      </p:pic>
      <p:sp>
        <p:nvSpPr>
          <p:cNvPr id="11" name="Title 1"/>
          <p:cNvSpPr>
            <a:spLocks noGrp="1"/>
          </p:cNvSpPr>
          <p:nvPr>
            <p:ph type="title"/>
          </p:nvPr>
        </p:nvSpPr>
        <p:spPr>
          <a:xfrm>
            <a:off x="467544" y="2852936"/>
            <a:ext cx="8229600" cy="864096"/>
          </a:xfrm>
        </p:spPr>
        <p:txBody>
          <a:bodyPr>
            <a:normAutofit/>
          </a:bodyPr>
          <a:lstStyle>
            <a:lvl1pPr>
              <a:defRPr sz="4400"/>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0" cap="all"/>
            </a:lvl1pPr>
          </a:lstStyle>
          <a:p>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Title 1"/>
          <p:cNvSpPr txBox="1">
            <a:spLocks/>
          </p:cNvSpPr>
          <p:nvPr userDrawn="1"/>
        </p:nvSpPr>
        <p:spPr>
          <a:xfrm>
            <a:off x="467544" y="692696"/>
            <a:ext cx="8229600" cy="864096"/>
          </a:xfrm>
          <a:prstGeom prst="rect">
            <a:avLst/>
          </a:prstGeom>
        </p:spPr>
        <p:txBody>
          <a:bodyPr vert="horz" lIns="91440" tIns="45720" rIns="91440" bIns="45720" rtlCol="0" anchor="ctr">
            <a:normAutofit/>
          </a:bodyPr>
          <a:lstStyle>
            <a:lvl1pPr>
              <a:defRPr sz="32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AEEF"/>
                </a:solidFill>
                <a:effectLst/>
                <a:uLnTx/>
                <a:uFillTx/>
                <a:latin typeface="Arial" pitchFamily="34" charset="0"/>
                <a:ea typeface="+mj-ea"/>
                <a:cs typeface="Arial" pitchFamily="34" charset="0"/>
              </a:rPr>
              <a:t>Click to edit Master title style</a:t>
            </a:r>
            <a:endParaRPr kumimoji="0" lang="en-US" sz="4400" b="0" i="0" u="none" strike="noStrike" kern="1200" cap="none" spc="0" normalizeH="0" baseline="0" noProof="0" dirty="0">
              <a:ln>
                <a:noFill/>
              </a:ln>
              <a:solidFill>
                <a:srgbClr val="00AEEF"/>
              </a:solidFill>
              <a:effectLst/>
              <a:uLnTx/>
              <a:uFillTx/>
              <a:latin typeface="Arial" pitchFamily="34" charset="0"/>
              <a:ea typeface="+mj-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44824"/>
            <a:ext cx="4038600" cy="4281339"/>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44824"/>
            <a:ext cx="4038600" cy="4281339"/>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844824"/>
            <a:ext cx="4040188" cy="639762"/>
          </a:xfrm>
        </p:spPr>
        <p:txBody>
          <a:bodyPr anchor="b"/>
          <a:lstStyle>
            <a:lvl1pPr marL="0" indent="0">
              <a:buNone/>
              <a:defRPr sz="2400" b="0">
                <a:solidFill>
                  <a:srgbClr val="00AEE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36911"/>
            <a:ext cx="4040188" cy="3489251"/>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008" y="1844824"/>
            <a:ext cx="4041775" cy="639762"/>
          </a:xfrm>
        </p:spPr>
        <p:txBody>
          <a:bodyPr anchor="b"/>
          <a:lstStyle>
            <a:lvl1pPr marL="0" indent="0">
              <a:buNone/>
              <a:defRPr sz="2400" b="0">
                <a:solidFill>
                  <a:srgbClr val="00AEE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36912"/>
            <a:ext cx="4041775" cy="3489250"/>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1916832"/>
            <a:ext cx="3024336" cy="576064"/>
          </a:xfrm>
        </p:spPr>
        <p:txBody>
          <a:bodyPr anchor="b"/>
          <a:lstStyle>
            <a:lvl1pPr algn="l">
              <a:defRPr sz="2000" b="0" baseline="0"/>
            </a:lvl1pPr>
          </a:lstStyle>
          <a:p>
            <a:r>
              <a:rPr lang="en-US" dirty="0" smtClean="0"/>
              <a:t>Click to edit subtitle style</a:t>
            </a:r>
            <a:endParaRPr lang="en-US" dirty="0"/>
          </a:p>
        </p:txBody>
      </p:sp>
      <p:sp>
        <p:nvSpPr>
          <p:cNvPr id="3" name="Content Placeholder 2"/>
          <p:cNvSpPr>
            <a:spLocks noGrp="1"/>
          </p:cNvSpPr>
          <p:nvPr>
            <p:ph idx="1"/>
          </p:nvPr>
        </p:nvSpPr>
        <p:spPr>
          <a:xfrm>
            <a:off x="3575050" y="1916832"/>
            <a:ext cx="5111750" cy="4209331"/>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92896"/>
            <a:ext cx="3008313" cy="36332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txBox="1">
            <a:spLocks/>
          </p:cNvSpPr>
          <p:nvPr userDrawn="1"/>
        </p:nvSpPr>
        <p:spPr>
          <a:xfrm>
            <a:off x="467544" y="692696"/>
            <a:ext cx="8229600" cy="864096"/>
          </a:xfrm>
          <a:prstGeom prst="rect">
            <a:avLst/>
          </a:prstGeom>
        </p:spPr>
        <p:txBody>
          <a:bodyPr vert="horz" lIns="91440" tIns="45720" rIns="91440" bIns="45720" rtlCol="0" anchor="ctr">
            <a:normAutofit/>
          </a:bodyPr>
          <a:lstStyle>
            <a:lvl1pPr>
              <a:defRPr sz="32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AEEF"/>
                </a:solidFill>
                <a:effectLst/>
                <a:uLnTx/>
                <a:uFillTx/>
                <a:latin typeface="Arial" pitchFamily="34" charset="0"/>
                <a:ea typeface="+mj-ea"/>
                <a:cs typeface="Arial" pitchFamily="34" charset="0"/>
              </a:rPr>
              <a:t>Click to edit Master title style</a:t>
            </a:r>
            <a:endParaRPr kumimoji="0" lang="en-US" sz="4400" b="0" i="0" u="none" strike="noStrike" kern="1200" cap="none" spc="0" normalizeH="0" baseline="0" noProof="0" dirty="0">
              <a:ln>
                <a:noFill/>
              </a:ln>
              <a:solidFill>
                <a:srgbClr val="00AEEF"/>
              </a:solidFill>
              <a:effectLst/>
              <a:uLnTx/>
              <a:uFillTx/>
              <a:latin typeface="Arial" pitchFamily="34" charset="0"/>
              <a:ea typeface="+mj-ea"/>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692696"/>
            <a:ext cx="8229600" cy="864096"/>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endParaRPr lang="en-US" dirty="0"/>
          </a:p>
        </p:txBody>
      </p:sp>
      <p:pic>
        <p:nvPicPr>
          <p:cNvPr id="10" name="Picture 9" descr="WATERAID_COL_LOGO.jpg"/>
          <p:cNvPicPr>
            <a:picLocks noChangeAspect="1"/>
          </p:cNvPicPr>
          <p:nvPr userDrawn="1"/>
        </p:nvPicPr>
        <p:blipFill>
          <a:blip r:embed="rId9" cstate="screen"/>
          <a:stretch>
            <a:fillRect/>
          </a:stretch>
        </p:blipFill>
        <p:spPr>
          <a:xfrm>
            <a:off x="395536" y="6309320"/>
            <a:ext cx="1728192" cy="351198"/>
          </a:xfrm>
          <a:prstGeom prst="rect">
            <a:avLst/>
          </a:prstGeom>
        </p:spPr>
      </p:pic>
      <p:sp>
        <p:nvSpPr>
          <p:cNvPr id="9" name="TextBox 8"/>
          <p:cNvSpPr txBox="1"/>
          <p:nvPr userDrawn="1"/>
        </p:nvSpPr>
        <p:spPr>
          <a:xfrm>
            <a:off x="7236296" y="6309320"/>
            <a:ext cx="2088232" cy="307777"/>
          </a:xfrm>
          <a:prstGeom prst="rect">
            <a:avLst/>
          </a:prstGeom>
          <a:noFill/>
        </p:spPr>
        <p:txBody>
          <a:bodyPr wrap="square" rtlCol="0">
            <a:spAutoFit/>
          </a:bodyPr>
          <a:lstStyle/>
          <a:p>
            <a:r>
              <a:rPr lang="en-GB" sz="1400" dirty="0" smtClean="0">
                <a:solidFill>
                  <a:srgbClr val="00AEEF"/>
                </a:solidFill>
                <a:latin typeface="Arial" pitchFamily="34" charset="0"/>
                <a:cs typeface="Arial" pitchFamily="34" charset="0"/>
              </a:rPr>
              <a:t>www.wateraid.org</a:t>
            </a:r>
            <a:endParaRPr lang="en-GB" sz="1400" dirty="0">
              <a:solidFill>
                <a:srgbClr val="00AEEF"/>
              </a:solidFill>
              <a:latin typeface="Arial" pitchFamily="34" charset="0"/>
              <a:cs typeface="Arial" pitchFamily="34" charset="0"/>
            </a:endParaRPr>
          </a:p>
        </p:txBody>
      </p:sp>
      <p:pic>
        <p:nvPicPr>
          <p:cNvPr id="8" name="Picture 7" descr="2800866.jpg"/>
          <p:cNvPicPr>
            <a:picLocks noChangeAspect="1"/>
          </p:cNvPicPr>
          <p:nvPr userDrawn="1"/>
        </p:nvPicPr>
        <p:blipFill>
          <a:blip r:embed="rId10" cstate="screen"/>
          <a:srcRect/>
          <a:stretch>
            <a:fillRect/>
          </a:stretch>
        </p:blipFill>
        <p:spPr>
          <a:xfrm rot="10800000">
            <a:off x="0" y="0"/>
            <a:ext cx="9144000" cy="66839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txStyles>
    <p:title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569" y="260648"/>
            <a:ext cx="8229600" cy="2232248"/>
          </a:xfrm>
        </p:spPr>
        <p:txBody>
          <a:bodyPr>
            <a:normAutofit/>
          </a:bodyPr>
          <a:lstStyle/>
          <a:p>
            <a:r>
              <a:rPr lang="en-GB" sz="3200" i="1" dirty="0" smtClean="0"/>
              <a:t>How did the East Asian ‘Tigers’ </a:t>
            </a:r>
            <a:br>
              <a:rPr lang="en-GB" sz="3200" i="1" dirty="0" smtClean="0"/>
            </a:br>
            <a:r>
              <a:rPr lang="en-GB" sz="3200" i="1" dirty="0" smtClean="0"/>
              <a:t>deliver sanitation within a generation?</a:t>
            </a:r>
            <a:br>
              <a:rPr lang="en-GB" sz="3200" i="1" dirty="0" smtClean="0"/>
            </a:br>
            <a:r>
              <a:rPr lang="en-GB" sz="3200" b="1" dirty="0" smtClean="0"/>
              <a:t>Lessons for the SDGs</a:t>
            </a:r>
            <a:endParaRPr lang="en-GB" sz="3200" b="1" i="1" dirty="0"/>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276872"/>
            <a:ext cx="6725474" cy="377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33617" y="5205355"/>
            <a:ext cx="3467946" cy="923330"/>
          </a:xfrm>
          <a:prstGeom prst="rect">
            <a:avLst/>
          </a:prstGeom>
          <a:noFill/>
        </p:spPr>
        <p:txBody>
          <a:bodyPr wrap="square" rtlCol="0">
            <a:spAutoFit/>
          </a:bodyPr>
          <a:lstStyle/>
          <a:p>
            <a:pPr algn="r"/>
            <a:r>
              <a:rPr lang="en-GB" dirty="0" smtClean="0"/>
              <a:t>Barbara Frost</a:t>
            </a:r>
          </a:p>
          <a:p>
            <a:pPr algn="r"/>
            <a:r>
              <a:rPr lang="en-GB" dirty="0" smtClean="0"/>
              <a:t>March 2016</a:t>
            </a:r>
          </a:p>
          <a:p>
            <a:pPr algn="r"/>
            <a:r>
              <a:rPr lang="en-GB" b="1" i="1" dirty="0" smtClean="0"/>
              <a:t>Sanitation and Water for All</a:t>
            </a:r>
            <a:endParaRPr lang="en-GB"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Transformational Change</a:t>
            </a:r>
            <a:endParaRPr lang="en-GB"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204864"/>
            <a:ext cx="1584176" cy="313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204864"/>
            <a:ext cx="2808312" cy="346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87624" y="1628800"/>
            <a:ext cx="2016224" cy="369332"/>
          </a:xfrm>
          <a:prstGeom prst="rect">
            <a:avLst/>
          </a:prstGeom>
          <a:noFill/>
        </p:spPr>
        <p:txBody>
          <a:bodyPr wrap="square" rtlCol="0">
            <a:spAutoFit/>
          </a:bodyPr>
          <a:lstStyle/>
          <a:p>
            <a:r>
              <a:rPr lang="en-GB" dirty="0" smtClean="0"/>
              <a:t>S. Korea</a:t>
            </a:r>
            <a:endParaRPr lang="en-GB" dirty="0"/>
          </a:p>
        </p:txBody>
      </p:sp>
      <p:sp>
        <p:nvSpPr>
          <p:cNvPr id="6" name="TextBox 5"/>
          <p:cNvSpPr txBox="1"/>
          <p:nvPr/>
        </p:nvSpPr>
        <p:spPr>
          <a:xfrm>
            <a:off x="5148064" y="1635237"/>
            <a:ext cx="1116716" cy="369332"/>
          </a:xfrm>
          <a:prstGeom prst="rect">
            <a:avLst/>
          </a:prstGeom>
          <a:noFill/>
        </p:spPr>
        <p:txBody>
          <a:bodyPr wrap="none" rtlCol="0">
            <a:spAutoFit/>
          </a:bodyPr>
          <a:lstStyle/>
          <a:p>
            <a:r>
              <a:rPr lang="en-GB" dirty="0" smtClean="0"/>
              <a:t>Singapore</a:t>
            </a:r>
            <a:endParaRPr lang="en-GB" dirty="0"/>
          </a:p>
        </p:txBody>
      </p:sp>
      <p:sp>
        <p:nvSpPr>
          <p:cNvPr id="3" name="TextBox 2"/>
          <p:cNvSpPr txBox="1"/>
          <p:nvPr/>
        </p:nvSpPr>
        <p:spPr>
          <a:xfrm>
            <a:off x="5220072" y="5672166"/>
            <a:ext cx="2808312" cy="369332"/>
          </a:xfrm>
          <a:prstGeom prst="rect">
            <a:avLst/>
          </a:prstGeom>
          <a:noFill/>
        </p:spPr>
        <p:txBody>
          <a:bodyPr wrap="square" rtlCol="0">
            <a:spAutoFit/>
          </a:bodyPr>
          <a:lstStyle/>
          <a:p>
            <a:r>
              <a:rPr lang="en-GB" dirty="0" smtClean="0"/>
              <a:t>1947 --------------------- 1983</a:t>
            </a:r>
            <a:endParaRPr lang="en-GB" dirty="0"/>
          </a:p>
        </p:txBody>
      </p:sp>
      <p:sp>
        <p:nvSpPr>
          <p:cNvPr id="8" name="TextBox 7"/>
          <p:cNvSpPr txBox="1"/>
          <p:nvPr/>
        </p:nvSpPr>
        <p:spPr>
          <a:xfrm>
            <a:off x="791580" y="5490148"/>
            <a:ext cx="2808312" cy="369332"/>
          </a:xfrm>
          <a:prstGeom prst="rect">
            <a:avLst/>
          </a:prstGeom>
          <a:noFill/>
        </p:spPr>
        <p:txBody>
          <a:bodyPr wrap="square" rtlCol="0">
            <a:spAutoFit/>
          </a:bodyPr>
          <a:lstStyle/>
          <a:p>
            <a:r>
              <a:rPr lang="en-GB" dirty="0" smtClean="0"/>
              <a:t>1970 --------------------- 1990</a:t>
            </a:r>
            <a:endParaRPr lang="en-GB" dirty="0"/>
          </a:p>
        </p:txBody>
      </p:sp>
    </p:spTree>
    <p:extLst>
      <p:ext uri="{BB962C8B-B14F-4D97-AF65-F5344CB8AC3E}">
        <p14:creationId xmlns:p14="http://schemas.microsoft.com/office/powerpoint/2010/main" val="593346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GDP and Sanitation </a:t>
            </a:r>
            <a:endParaRPr lang="en-GB" dirty="0"/>
          </a:p>
        </p:txBody>
      </p:sp>
      <p:sp>
        <p:nvSpPr>
          <p:cNvPr id="3" name="Content Placeholder 2"/>
          <p:cNvSpPr>
            <a:spLocks noGrp="1"/>
          </p:cNvSpPr>
          <p:nvPr>
            <p:ph idx="1"/>
          </p:nvPr>
        </p:nvSpPr>
        <p:spPr/>
        <p:txBody>
          <a:bodyPr>
            <a:normAutofit/>
          </a:bodyPr>
          <a:lstStyle/>
          <a:p>
            <a:pPr marL="514350" indent="-514350">
              <a:buAutoNum type="arabicPlain" startAt="1960"/>
            </a:pPr>
            <a:r>
              <a:rPr lang="en-GB" dirty="0" smtClean="0"/>
              <a:t>               </a:t>
            </a:r>
            <a:r>
              <a:rPr lang="en-GB" b="1" dirty="0" smtClean="0"/>
              <a:t>GDP/capita</a:t>
            </a:r>
          </a:p>
          <a:p>
            <a:pPr marL="0" indent="0"/>
            <a:endParaRPr lang="en-GB" dirty="0" smtClean="0"/>
          </a:p>
          <a:p>
            <a:pPr marL="0" indent="0"/>
            <a:r>
              <a:rPr lang="en-GB" dirty="0" smtClean="0"/>
              <a:t>South Korea    $155</a:t>
            </a:r>
          </a:p>
          <a:p>
            <a:pPr marL="0" indent="0"/>
            <a:r>
              <a:rPr lang="en-GB" dirty="0" smtClean="0"/>
              <a:t>Zambia		$227</a:t>
            </a:r>
          </a:p>
          <a:p>
            <a:pPr marL="0" indent="0"/>
            <a:r>
              <a:rPr lang="en-GB" dirty="0" smtClean="0"/>
              <a:t>Senegal		$249</a:t>
            </a:r>
          </a:p>
          <a:p>
            <a:pPr marL="0" indent="0"/>
            <a:r>
              <a:rPr lang="en-GB" dirty="0" smtClean="0"/>
              <a:t>          </a:t>
            </a:r>
          </a:p>
          <a:p>
            <a:pPr marL="0" indent="0"/>
            <a:r>
              <a:rPr lang="en-GB" dirty="0" smtClean="0"/>
              <a:t>1990   South Korea had </a:t>
            </a:r>
            <a:r>
              <a:rPr lang="en-GB" dirty="0" smtClean="0"/>
              <a:t>90% plus</a:t>
            </a:r>
            <a:r>
              <a:rPr lang="en-GB" dirty="0" smtClean="0"/>
              <a:t> </a:t>
            </a:r>
            <a:r>
              <a:rPr lang="en-GB" dirty="0" smtClean="0"/>
              <a:t>coverage </a:t>
            </a:r>
            <a:endParaRPr lang="en-GB" dirty="0"/>
          </a:p>
        </p:txBody>
      </p:sp>
    </p:spTree>
    <p:extLst>
      <p:ext uri="{BB962C8B-B14F-4D97-AF65-F5344CB8AC3E}">
        <p14:creationId xmlns:p14="http://schemas.microsoft.com/office/powerpoint/2010/main" val="287453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Leadership is critical</a:t>
            </a:r>
            <a:endParaRPr lang="en-GB" sz="3200" dirty="0"/>
          </a:p>
        </p:txBody>
      </p:sp>
      <p:sp>
        <p:nvSpPr>
          <p:cNvPr id="3" name="Content Placeholder 2"/>
          <p:cNvSpPr>
            <a:spLocks noGrp="1"/>
          </p:cNvSpPr>
          <p:nvPr>
            <p:ph idx="1"/>
          </p:nvPr>
        </p:nvSpPr>
        <p:spPr>
          <a:xfrm>
            <a:off x="25152" y="1484784"/>
            <a:ext cx="4474840" cy="4608511"/>
          </a:xfrm>
        </p:spPr>
        <p:txBody>
          <a:bodyPr>
            <a:normAutofit fontScale="85000" lnSpcReduction="10000"/>
          </a:bodyPr>
          <a:lstStyle/>
          <a:p>
            <a:pPr marL="0" indent="0"/>
            <a:r>
              <a:rPr lang="en-GB" sz="2800" b="1" dirty="0" smtClean="0"/>
              <a:t>High-level leadership: </a:t>
            </a:r>
          </a:p>
          <a:p>
            <a:pPr>
              <a:buFont typeface="Arial" pitchFamily="34" charset="0"/>
              <a:buChar char="•"/>
            </a:pPr>
            <a:endParaRPr lang="en-GB" sz="2400" dirty="0" smtClean="0"/>
          </a:p>
          <a:p>
            <a:pPr marL="0" indent="0"/>
            <a:r>
              <a:rPr lang="en-GB" sz="2800" b="1" dirty="0" smtClean="0"/>
              <a:t>Relentless Championing:</a:t>
            </a:r>
          </a:p>
          <a:p>
            <a:pPr>
              <a:buFont typeface="Arial" pitchFamily="34" charset="0"/>
              <a:buChar char="•"/>
            </a:pPr>
            <a:r>
              <a:rPr lang="en-GB" sz="2800" dirty="0" smtClean="0"/>
              <a:t>Hygiene, Public Health and Cleanliness as drivers of development and ‘modernity’</a:t>
            </a:r>
          </a:p>
          <a:p>
            <a:pPr marL="0" indent="0"/>
            <a:endParaRPr lang="en-GB" sz="2800" dirty="0" smtClean="0"/>
          </a:p>
          <a:p>
            <a:pPr marL="0" indent="0"/>
            <a:r>
              <a:rPr lang="en-GB" sz="2800" b="1" dirty="0" smtClean="0"/>
              <a:t>Driving Progress:</a:t>
            </a:r>
          </a:p>
          <a:p>
            <a:pPr>
              <a:buFont typeface="Arial" pitchFamily="34" charset="0"/>
              <a:buChar char="•"/>
            </a:pPr>
            <a:r>
              <a:rPr lang="en-GB" sz="2800" dirty="0" smtClean="0"/>
              <a:t>Legislative and institutional reforms, behaviour change, ongoing adaptation, monitoring and reform</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772816"/>
            <a:ext cx="4300786" cy="277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32040" y="4725144"/>
            <a:ext cx="3868738" cy="1200329"/>
          </a:xfrm>
          <a:prstGeom prst="rect">
            <a:avLst/>
          </a:prstGeom>
          <a:noFill/>
        </p:spPr>
        <p:txBody>
          <a:bodyPr wrap="square" rtlCol="0">
            <a:spAutoFit/>
          </a:bodyPr>
          <a:lstStyle/>
          <a:p>
            <a:r>
              <a:rPr lang="en-GB" sz="2400" b="1" dirty="0"/>
              <a:t>“Let’s Try To </a:t>
            </a:r>
          </a:p>
          <a:p>
            <a:r>
              <a:rPr lang="en-GB" sz="2400" b="1" dirty="0"/>
              <a:t>Live Well”</a:t>
            </a:r>
          </a:p>
          <a:p>
            <a:r>
              <a:rPr lang="en-GB" sz="2400" b="1" dirty="0"/>
              <a:t>- President </a:t>
            </a:r>
            <a:r>
              <a:rPr lang="en-GB" sz="2400" b="1" dirty="0" smtClean="0"/>
              <a:t>Park, South Korea</a:t>
            </a:r>
            <a:endParaRPr lang="en-GB" sz="2400" b="1" dirty="0"/>
          </a:p>
        </p:txBody>
      </p:sp>
    </p:spTree>
    <p:extLst>
      <p:ext uri="{BB962C8B-B14F-4D97-AF65-F5344CB8AC3E}">
        <p14:creationId xmlns:p14="http://schemas.microsoft.com/office/powerpoint/2010/main" val="21197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Integrated Approach</a:t>
            </a:r>
            <a:endParaRPr lang="en-GB" dirty="0"/>
          </a:p>
        </p:txBody>
      </p:sp>
      <p:sp>
        <p:nvSpPr>
          <p:cNvPr id="3" name="Content Placeholder 2"/>
          <p:cNvSpPr>
            <a:spLocks noGrp="1"/>
          </p:cNvSpPr>
          <p:nvPr>
            <p:ph idx="1"/>
          </p:nvPr>
        </p:nvSpPr>
        <p:spPr>
          <a:xfrm>
            <a:off x="467544" y="1772816"/>
            <a:ext cx="4248472" cy="4176464"/>
          </a:xfrm>
        </p:spPr>
        <p:txBody>
          <a:bodyPr>
            <a:normAutofit/>
          </a:bodyPr>
          <a:lstStyle/>
          <a:p>
            <a:pPr marL="0" indent="0"/>
            <a:r>
              <a:rPr lang="en-GB" sz="2800" dirty="0" smtClean="0"/>
              <a:t>Rapid </a:t>
            </a:r>
            <a:r>
              <a:rPr lang="en-GB" sz="2800" dirty="0"/>
              <a:t>sanitation improvements and wider </a:t>
            </a:r>
            <a:r>
              <a:rPr lang="en-GB" sz="2800" dirty="0" smtClean="0"/>
              <a:t>transformation need a co-ordinated approach </a:t>
            </a:r>
          </a:p>
          <a:p>
            <a:pPr marL="857250" lvl="1" indent="-457200">
              <a:buFont typeface="Arial" panose="020B0604020202020204" pitchFamily="34" charset="0"/>
              <a:buChar char="•"/>
            </a:pPr>
            <a:r>
              <a:rPr lang="en-GB" dirty="0" smtClean="0"/>
              <a:t>Urban renewal</a:t>
            </a:r>
          </a:p>
          <a:p>
            <a:pPr marL="857250" lvl="1" indent="-457200">
              <a:buFont typeface="Arial" panose="020B0604020202020204" pitchFamily="34" charset="0"/>
              <a:buChar char="•"/>
            </a:pPr>
            <a:r>
              <a:rPr lang="en-GB" dirty="0" smtClean="0"/>
              <a:t>Housing</a:t>
            </a:r>
          </a:p>
          <a:p>
            <a:pPr marL="857250" lvl="1" indent="-457200">
              <a:buFont typeface="Arial" panose="020B0604020202020204" pitchFamily="34" charset="0"/>
              <a:buChar char="•"/>
            </a:pPr>
            <a:r>
              <a:rPr lang="en-GB" dirty="0" smtClean="0"/>
              <a:t>Education</a:t>
            </a:r>
          </a:p>
          <a:p>
            <a:pPr marL="857250" lvl="1" indent="-457200">
              <a:buFont typeface="Arial" panose="020B0604020202020204" pitchFamily="34" charset="0"/>
              <a:buChar char="•"/>
            </a:pPr>
            <a:r>
              <a:rPr lang="en-GB" dirty="0" smtClean="0"/>
              <a:t>Health</a:t>
            </a:r>
          </a:p>
          <a:p>
            <a:endParaRPr lang="en-GB"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56792"/>
            <a:ext cx="439248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294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288032"/>
          </a:xfrm>
        </p:spPr>
        <p:txBody>
          <a:bodyPr>
            <a:normAutofit fontScale="90000"/>
          </a:bodyPr>
          <a:lstStyle/>
          <a:p>
            <a:endParaRPr lang="en-GB" dirty="0"/>
          </a:p>
        </p:txBody>
      </p:sp>
      <p:sp>
        <p:nvSpPr>
          <p:cNvPr id="3" name="Content Placeholder 2"/>
          <p:cNvSpPr>
            <a:spLocks noGrp="1"/>
          </p:cNvSpPr>
          <p:nvPr>
            <p:ph idx="1"/>
          </p:nvPr>
        </p:nvSpPr>
        <p:spPr>
          <a:xfrm>
            <a:off x="395536" y="1052736"/>
            <a:ext cx="8229600" cy="4929411"/>
          </a:xfrm>
        </p:spPr>
        <p:txBody>
          <a:bodyPr>
            <a:normAutofit fontScale="25000" lnSpcReduction="20000"/>
          </a:bodyPr>
          <a:lstStyle/>
          <a:p>
            <a:r>
              <a:rPr lang="en-GB" sz="2400" dirty="0" smtClean="0"/>
              <a:t>“</a:t>
            </a:r>
          </a:p>
          <a:p>
            <a:endParaRPr lang="en-GB" sz="2800" b="1" dirty="0" smtClean="0"/>
          </a:p>
          <a:p>
            <a:endParaRPr lang="en-GB" sz="7400" b="1" dirty="0" smtClean="0"/>
          </a:p>
          <a:p>
            <a:r>
              <a:rPr lang="en-GB" sz="7400" b="1" dirty="0" smtClean="0"/>
              <a:t>“</a:t>
            </a:r>
            <a:r>
              <a:rPr lang="en-GB" sz="9600" b="1" dirty="0" smtClean="0"/>
              <a:t>Your </a:t>
            </a:r>
            <a:r>
              <a:rPr lang="en-GB" sz="9600" b="1" dirty="0"/>
              <a:t>function, first and foremost, is a function of a </a:t>
            </a:r>
            <a:endParaRPr lang="en-GB" sz="9600" b="1" dirty="0" smtClean="0"/>
          </a:p>
          <a:p>
            <a:r>
              <a:rPr lang="en-GB" sz="9600" b="1" dirty="0" smtClean="0"/>
              <a:t>‘breaker of bottlenecks ...” </a:t>
            </a:r>
            <a:endParaRPr lang="en-GB" sz="9600" dirty="0"/>
          </a:p>
          <a:p>
            <a:endParaRPr lang="en-GB" sz="6000" dirty="0" smtClean="0"/>
          </a:p>
          <a:p>
            <a:endParaRPr lang="en-GB" sz="6000" dirty="0" smtClean="0"/>
          </a:p>
          <a:p>
            <a:pPr marL="0"/>
            <a:r>
              <a:rPr lang="en-GB" sz="6000" dirty="0" smtClean="0"/>
              <a:t>“</a:t>
            </a:r>
            <a:r>
              <a:rPr lang="en-GB" sz="9600" b="1" dirty="0" smtClean="0"/>
              <a:t>once a week, we have what I call ‘morning prayers’ where all departmental officers get together and instead of writing tedious minutes on files to each other, they settle their departmental differences together, in a coordinated way, in front of the maps in their operations rooms.” </a:t>
            </a:r>
          </a:p>
          <a:p>
            <a:pPr marL="0"/>
            <a:endParaRPr lang="en-GB" sz="6000" b="1" dirty="0"/>
          </a:p>
          <a:p>
            <a:r>
              <a:rPr lang="en-GB" sz="9600" i="1" dirty="0" smtClean="0"/>
              <a:t>Deputy Prime Minister, Malaysia</a:t>
            </a:r>
            <a:r>
              <a:rPr lang="en-GB" sz="9600" dirty="0"/>
              <a:t> </a:t>
            </a:r>
            <a:r>
              <a:rPr lang="en-GB" sz="9600" dirty="0" smtClean="0"/>
              <a:t>1965 and 1966</a:t>
            </a:r>
          </a:p>
          <a:p>
            <a:pPr algn="r"/>
            <a:endParaRPr lang="en-GB" sz="5100" dirty="0"/>
          </a:p>
          <a:p>
            <a:r>
              <a:rPr lang="en-GB" sz="2800" dirty="0" smtClean="0"/>
              <a:t> </a:t>
            </a:r>
            <a:endParaRPr lang="en-GB" sz="2800" dirty="0"/>
          </a:p>
        </p:txBody>
      </p:sp>
    </p:spTree>
    <p:extLst>
      <p:ext uri="{BB962C8B-B14F-4D97-AF65-F5344CB8AC3E}">
        <p14:creationId xmlns:p14="http://schemas.microsoft.com/office/powerpoint/2010/main" val="788061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summary… </a:t>
            </a:r>
            <a:endParaRPr lang="en-GB" dirty="0"/>
          </a:p>
        </p:txBody>
      </p:sp>
      <p:sp>
        <p:nvSpPr>
          <p:cNvPr id="3" name="Content Placeholder 2"/>
          <p:cNvSpPr>
            <a:spLocks noGrp="1"/>
          </p:cNvSpPr>
          <p:nvPr>
            <p:ph idx="1"/>
          </p:nvPr>
        </p:nvSpPr>
        <p:spPr>
          <a:xfrm>
            <a:off x="395536" y="1628800"/>
            <a:ext cx="8496944" cy="4608512"/>
          </a:xfrm>
        </p:spPr>
        <p:txBody>
          <a:bodyPr>
            <a:noAutofit/>
          </a:bodyPr>
          <a:lstStyle/>
          <a:p>
            <a:pPr>
              <a:buFont typeface="Arial" pitchFamily="34" charset="0"/>
              <a:buChar char="•"/>
            </a:pPr>
            <a:r>
              <a:rPr lang="en-GB" dirty="0"/>
              <a:t>Political leadership and </a:t>
            </a:r>
            <a:r>
              <a:rPr lang="en-GB" dirty="0" smtClean="0"/>
              <a:t>engagement </a:t>
            </a:r>
          </a:p>
          <a:p>
            <a:pPr>
              <a:buFont typeface="Arial" pitchFamily="34" charset="0"/>
              <a:buChar char="•"/>
            </a:pPr>
            <a:r>
              <a:rPr lang="en-GB" dirty="0" smtClean="0"/>
              <a:t>Vision - </a:t>
            </a:r>
            <a:r>
              <a:rPr lang="en-GB" dirty="0"/>
              <a:t>nation building, </a:t>
            </a:r>
            <a:r>
              <a:rPr lang="en-GB" dirty="0" smtClean="0"/>
              <a:t>public health</a:t>
            </a:r>
            <a:r>
              <a:rPr lang="en-GB" dirty="0"/>
              <a:t>, cleanliness, modernity, </a:t>
            </a:r>
            <a:r>
              <a:rPr lang="en-GB" dirty="0" smtClean="0"/>
              <a:t>prosperity</a:t>
            </a:r>
          </a:p>
          <a:p>
            <a:pPr>
              <a:buFont typeface="Arial" pitchFamily="34" charset="0"/>
              <a:buChar char="•"/>
            </a:pPr>
            <a:r>
              <a:rPr lang="en-GB" dirty="0" smtClean="0"/>
              <a:t>Co-ordinated multi-sectoral approach </a:t>
            </a:r>
          </a:p>
          <a:p>
            <a:pPr>
              <a:buFont typeface="Arial" pitchFamily="34" charset="0"/>
              <a:buChar char="•"/>
            </a:pPr>
            <a:r>
              <a:rPr lang="en-GB" dirty="0" smtClean="0"/>
              <a:t>Constant cyclical monitoring, adaptation and course correction</a:t>
            </a:r>
          </a:p>
          <a:p>
            <a:pPr>
              <a:buFont typeface="Arial" pitchFamily="34" charset="0"/>
              <a:buChar char="•"/>
            </a:pPr>
            <a:r>
              <a:rPr lang="en-GB" dirty="0" smtClean="0"/>
              <a:t>Capacity building alongside improvements</a:t>
            </a:r>
          </a:p>
        </p:txBody>
      </p:sp>
    </p:spTree>
    <p:extLst>
      <p:ext uri="{BB962C8B-B14F-4D97-AF65-F5344CB8AC3E}">
        <p14:creationId xmlns:p14="http://schemas.microsoft.com/office/powerpoint/2010/main" val="1839690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784976" cy="4824536"/>
          </a:xfrm>
        </p:spPr>
        <p:txBody>
          <a:bodyPr>
            <a:normAutofit fontScale="90000"/>
          </a:bodyPr>
          <a:lstStyle/>
          <a:p>
            <a:r>
              <a:rPr lang="en-GB" sz="3600" dirty="0" smtClean="0">
                <a:solidFill>
                  <a:schemeClr val="tx1"/>
                </a:solidFill>
              </a:rPr>
              <a:t/>
            </a:r>
            <a:br>
              <a:rPr lang="en-GB" sz="3600" dirty="0" smtClean="0">
                <a:solidFill>
                  <a:schemeClr val="tx1"/>
                </a:solidFill>
              </a:rPr>
            </a:br>
            <a:r>
              <a:rPr lang="en-GB" sz="3600" dirty="0">
                <a:solidFill>
                  <a:schemeClr val="tx1"/>
                </a:solidFill>
              </a:rPr>
              <a:t/>
            </a:r>
            <a:br>
              <a:rPr lang="en-GB" sz="3600" dirty="0">
                <a:solidFill>
                  <a:schemeClr val="tx1"/>
                </a:solidFill>
              </a:rPr>
            </a:br>
            <a:r>
              <a:rPr lang="en-GB" sz="3600" dirty="0" smtClean="0">
                <a:solidFill>
                  <a:schemeClr val="tx1"/>
                </a:solidFill>
              </a:rPr>
              <a:t/>
            </a:r>
            <a:br>
              <a:rPr lang="en-GB" sz="3600" dirty="0" smtClean="0">
                <a:solidFill>
                  <a:schemeClr val="tx1"/>
                </a:solidFill>
              </a:rPr>
            </a:br>
            <a:r>
              <a:rPr lang="en-GB" sz="3600" b="1" dirty="0" smtClean="0">
                <a:solidFill>
                  <a:schemeClr val="tx1"/>
                </a:solidFill>
              </a:rPr>
              <a:t>SWA Behaviours</a:t>
            </a:r>
            <a:r>
              <a:rPr lang="en-GB" sz="3600" b="1" dirty="0" smtClean="0"/>
              <a:t> </a:t>
            </a:r>
            <a:r>
              <a:rPr lang="en-GB" sz="3100" dirty="0" smtClean="0"/>
              <a:t/>
            </a:r>
            <a:br>
              <a:rPr lang="en-GB" sz="3100" dirty="0" smtClean="0"/>
            </a:br>
            <a:r>
              <a:rPr lang="en-GB" sz="3100" dirty="0"/>
              <a:t/>
            </a:r>
            <a:br>
              <a:rPr lang="en-GB" sz="3100" dirty="0"/>
            </a:br>
            <a:r>
              <a:rPr lang="en-GB" sz="3600" dirty="0" smtClean="0">
                <a:solidFill>
                  <a:schemeClr val="tx2">
                    <a:lumMod val="75000"/>
                  </a:schemeClr>
                </a:solidFill>
              </a:rPr>
              <a:t>Leadership</a:t>
            </a:r>
            <a:br>
              <a:rPr lang="en-GB" sz="3600" dirty="0" smtClean="0">
                <a:solidFill>
                  <a:schemeClr val="tx2">
                    <a:lumMod val="75000"/>
                  </a:schemeClr>
                </a:solidFill>
              </a:rPr>
            </a:br>
            <a:r>
              <a:rPr lang="en-GB" sz="3600" dirty="0" smtClean="0">
                <a:solidFill>
                  <a:schemeClr val="tx2">
                    <a:lumMod val="75000"/>
                  </a:schemeClr>
                </a:solidFill>
              </a:rPr>
              <a:t/>
            </a:r>
            <a:br>
              <a:rPr lang="en-GB" sz="3600" dirty="0" smtClean="0">
                <a:solidFill>
                  <a:schemeClr val="tx2">
                    <a:lumMod val="75000"/>
                  </a:schemeClr>
                </a:solidFill>
              </a:rPr>
            </a:br>
            <a:r>
              <a:rPr lang="en-GB" sz="3600" dirty="0" smtClean="0">
                <a:solidFill>
                  <a:schemeClr val="tx2">
                    <a:lumMod val="75000"/>
                  </a:schemeClr>
                </a:solidFill>
              </a:rPr>
              <a:t>Strengthening Country Systems</a:t>
            </a:r>
            <a:br>
              <a:rPr lang="en-GB" sz="3600" dirty="0" smtClean="0">
                <a:solidFill>
                  <a:schemeClr val="tx2">
                    <a:lumMod val="75000"/>
                  </a:schemeClr>
                </a:solidFill>
              </a:rPr>
            </a:br>
            <a:r>
              <a:rPr lang="en-GB" sz="3600" dirty="0" smtClean="0">
                <a:solidFill>
                  <a:schemeClr val="tx2">
                    <a:lumMod val="75000"/>
                  </a:schemeClr>
                </a:solidFill>
              </a:rPr>
              <a:t/>
            </a:r>
            <a:br>
              <a:rPr lang="en-GB" sz="3600" dirty="0" smtClean="0">
                <a:solidFill>
                  <a:schemeClr val="tx2">
                    <a:lumMod val="75000"/>
                  </a:schemeClr>
                </a:solidFill>
              </a:rPr>
            </a:br>
            <a:r>
              <a:rPr lang="en-GB" sz="3600" dirty="0" smtClean="0">
                <a:solidFill>
                  <a:schemeClr val="tx2">
                    <a:lumMod val="75000"/>
                  </a:schemeClr>
                </a:solidFill>
              </a:rPr>
              <a:t>Mutual Accountability</a:t>
            </a:r>
            <a:br>
              <a:rPr lang="en-GB" sz="3600" dirty="0" smtClean="0">
                <a:solidFill>
                  <a:schemeClr val="tx2">
                    <a:lumMod val="75000"/>
                  </a:schemeClr>
                </a:solidFill>
              </a:rPr>
            </a:br>
            <a:r>
              <a:rPr lang="en-GB" sz="3600" dirty="0" smtClean="0">
                <a:solidFill>
                  <a:schemeClr val="tx2">
                    <a:lumMod val="75000"/>
                  </a:schemeClr>
                </a:solidFill>
              </a:rPr>
              <a:t/>
            </a:r>
            <a:br>
              <a:rPr lang="en-GB" sz="3600" dirty="0" smtClean="0">
                <a:solidFill>
                  <a:schemeClr val="tx2">
                    <a:lumMod val="75000"/>
                  </a:schemeClr>
                </a:solidFill>
              </a:rPr>
            </a:br>
            <a:r>
              <a:rPr lang="en-GB" sz="3600" dirty="0" smtClean="0">
                <a:solidFill>
                  <a:schemeClr val="tx2">
                    <a:lumMod val="75000"/>
                  </a:schemeClr>
                </a:solidFill>
              </a:rPr>
              <a:t>Financing   </a:t>
            </a:r>
            <a:r>
              <a:rPr lang="en-GB" sz="3600" dirty="0" smtClean="0"/>
              <a:t/>
            </a:r>
            <a:br>
              <a:rPr lang="en-GB" sz="3600" dirty="0" smtClean="0"/>
            </a:br>
            <a:r>
              <a:rPr lang="en-GB" dirty="0"/>
              <a:t/>
            </a:r>
            <a:br>
              <a:rPr lang="en-GB" dirty="0"/>
            </a:br>
            <a:r>
              <a:rPr lang="en-GB" dirty="0" smtClean="0"/>
              <a:t/>
            </a:r>
            <a:br>
              <a:rPr lang="en-GB" dirty="0" smtClean="0"/>
            </a:br>
            <a:endParaRPr lang="en-GB" dirty="0"/>
          </a:p>
        </p:txBody>
      </p:sp>
      <p:sp>
        <p:nvSpPr>
          <p:cNvPr id="4" name="Rectangle 3"/>
          <p:cNvSpPr/>
          <p:nvPr/>
        </p:nvSpPr>
        <p:spPr>
          <a:xfrm>
            <a:off x="611560" y="1628800"/>
            <a:ext cx="8136904" cy="2923877"/>
          </a:xfrm>
          <a:prstGeom prst="rect">
            <a:avLst/>
          </a:prstGeom>
        </p:spPr>
        <p:txBody>
          <a:bodyPr wrap="square">
            <a:spAutoFit/>
          </a:bodyPr>
          <a:lstStyle/>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19469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88840"/>
            <a:ext cx="8229600" cy="864096"/>
          </a:xfrm>
        </p:spPr>
        <p:txBody>
          <a:bodyPr>
            <a:normAutofit/>
          </a:bodyPr>
          <a:lstStyle/>
          <a:p>
            <a:r>
              <a:rPr lang="en-GB" dirty="0" smtClean="0"/>
              <a:t>Thanks</a:t>
            </a:r>
            <a:endParaRPr lang="en-GB" dirty="0"/>
          </a:p>
        </p:txBody>
      </p:sp>
      <p:pic>
        <p:nvPicPr>
          <p:cNvPr id="4" name="Picture 6" descr="NP28_242"/>
          <p:cNvPicPr>
            <a:picLocks noGrp="1" noChangeAspect="1" noChangeArrowheads="1"/>
          </p:cNvPicPr>
          <p:nvPr>
            <p:ph idx="1"/>
          </p:nvPr>
        </p:nvPicPr>
        <p:blipFill>
          <a:blip r:embed="rId3" cstate="print"/>
          <a:srcRect/>
          <a:stretch>
            <a:fillRect/>
          </a:stretch>
        </p:blipFill>
        <p:spPr bwMode="auto">
          <a:xfrm>
            <a:off x="1518230" y="1412875"/>
            <a:ext cx="6071028" cy="4032250"/>
          </a:xfrm>
          <a:prstGeom prst="rect">
            <a:avLst/>
          </a:prstGeom>
          <a:noFill/>
          <a:ln w="9525">
            <a:noFill/>
            <a:miter lim="800000"/>
            <a:headEnd/>
            <a:tailEnd/>
          </a:ln>
        </p:spPr>
      </p:pic>
    </p:spTree>
    <p:extLst>
      <p:ext uri="{BB962C8B-B14F-4D97-AF65-F5344CB8AC3E}">
        <p14:creationId xmlns:p14="http://schemas.microsoft.com/office/powerpoint/2010/main" val="2131172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emplate xmlns="d44933a0-8d38-476a-9f94-cb2dabf4dfa5">Presentation</Template>
    <Group xmlns="d44933a0-8d38-476a-9f94-cb2dabf4dfa5">Presentations</Group>
    <Document_x0020_Language xmlns="6b5994bc-e51e-4d1d-8911-7a485c487ef1">English</Document_x0020_Language>
    <Audience1 xmlns="6b5994bc-e51e-4d1d-8911-7a485c487ef1">
      <Value>Donor</Value>
      <Value>Supporter</Value>
      <Value>Partner</Value>
    </Audience1>
    <Sub_x002d_Group xmlns="d44933a0-8d38-476a-9f94-cb2dabf4dfa5">PowerPoint</Sub_x002d_Group>
    <Internal_x0020_Only xmlns="6b5994bc-e51e-4d1d-8911-7a485c487ef1">false</Internal_x0020_Only>
    <Language xmlns="d44933a0-8d38-476a-9f94-cb2dabf4dfa5">English</Language>
    <Country xmlns="http://schemas.microsoft.com/sharepoint/v3">
      <Value>All</Value>
    </Country>
    <Sort_x0020_by xmlns="e2e68419-8eb4-4547-a4e6-c77e2470aaf7" xsi:nil="true"/>
    <Format xmlns="d44933a0-8d38-476a-9f94-cb2dabf4dfa5">PowerPoint</Format>
    <Business_x005f_x0020_Area xmlns="e2e68419-8eb4-4547-a4e6-c77e2470aaf7">
      <Value>Communications</Value>
    </Business_x005f_x0020_Area>
    <Add_x0020_to_x0020_MPB_x0020_document_x0020_library xmlns="e2e68419-8eb4-4547-a4e6-c77e2470aaf7">false</Add_x0020_to_x0020_MPB_x0020_document_x0020_library>
  </documentManagement>
</p:properties>
</file>

<file path=customXml/item3.xml><?xml version="1.0" encoding="utf-8"?>
<?mso-contentType ?>
<spe:Receivers xmlns:spe="http://schemas.microsoft.com/sharepoint/events">
  <Receiver>
    <Name>MPB Item Updated</Name>
    <Type>10002</Type>
    <SequenceNumber>1000</SequenceNumber>
    <Assembly>WaterAid.ContentTypeEventReceiver, Version=1.0.0.0, Culture=neutral, PublicKeyToken=440e1156ab2d684f</Assembly>
    <Class>WaterAid.MPBEventReceiver</Class>
    <Data/>
    <Filter/>
  </Receiver>
  <Receiver>
    <Name>MPB Item Deleting</Name>
    <Type>3</Type>
    <SequenceNumber>1001</SequenceNumber>
    <Assembly>WaterAid.ContentTypeEventReceiver, Version=1.0.0.0, Culture=neutral, PublicKeyToken=440e1156ab2d684f</Assembly>
    <Class>WaterAid.MPBEventReceiver</Class>
    <Data/>
    <Filter/>
  </Receiver>
  <Receiver>
    <Name>MPB Item Updating</Name>
    <Type>2</Type>
    <SequenceNumber>1002</SequenceNumber>
    <Assembly>WaterAid.ContentTypeEventReceiver, Version=1.0.0.0, Culture=neutral, PublicKeyToken=440e1156ab2d684f</Assembly>
    <Class>WaterAid.MPBEventReceiver</Class>
    <Data/>
    <Filter/>
  </Receiver>
</spe:Receivers>
</file>

<file path=customXml/item4.xml><?xml version="1.0" encoding="utf-8"?>
<ct:contentTypeSchema xmlns:ct="http://schemas.microsoft.com/office/2006/metadata/contentType" xmlns:ma="http://schemas.microsoft.com/office/2006/metadata/properties/metaAttributes" ct:_="" ma:_="" ma:contentTypeName="Agenda" ma:contentTypeID="0x0101007AD46FA00E444140A16749902B7C34F0010067E7628AD3E6B745A14726356FDB1C9A" ma:contentTypeVersion="38" ma:contentTypeDescription="" ma:contentTypeScope="" ma:versionID="bd8344d193024662ae6fa476db10fe60">
  <xsd:schema xmlns:xsd="http://www.w3.org/2001/XMLSchema" xmlns:p="http://schemas.microsoft.com/office/2006/metadata/properties" xmlns:ns1="http://schemas.microsoft.com/sharepoint/v3" xmlns:ns2="e2e68419-8eb4-4547-a4e6-c77e2470aaf7" xmlns:ns3="6b5994bc-e51e-4d1d-8911-7a485c487ef1" xmlns:ns5="d44933a0-8d38-476a-9f94-cb2dabf4dfa5" targetNamespace="http://schemas.microsoft.com/office/2006/metadata/properties" ma:root="true" ma:fieldsID="8c30e92c4e6b3edc4a16c18636e5e24a" ns1:_="" ns2:_="" ns3:_="" ns5:_="">
    <xsd:import namespace="http://schemas.microsoft.com/sharepoint/v3"/>
    <xsd:import namespace="e2e68419-8eb4-4547-a4e6-c77e2470aaf7"/>
    <xsd:import namespace="6b5994bc-e51e-4d1d-8911-7a485c487ef1"/>
    <xsd:import namespace="d44933a0-8d38-476a-9f94-cb2dabf4dfa5"/>
    <xsd:element name="properties">
      <xsd:complexType>
        <xsd:sequence>
          <xsd:element name="documentManagement">
            <xsd:complexType>
              <xsd:all>
                <xsd:element ref="ns2:Business_x005f_x0020_Area" minOccurs="0"/>
                <xsd:element ref="ns1:Country" minOccurs="0"/>
                <xsd:element ref="ns3:Audience1" minOccurs="0"/>
                <xsd:element ref="ns3:Document_x0020_Language" minOccurs="0"/>
                <xsd:element ref="ns3:Internal_x0020_Only" minOccurs="0"/>
                <xsd:element ref="ns2:Sort_x0020_by" minOccurs="0"/>
                <xsd:element ref="ns5:Template" minOccurs="0"/>
                <xsd:element ref="ns5:Language" minOccurs="0"/>
                <xsd:element ref="ns5:Format" minOccurs="0"/>
                <xsd:element ref="ns5:Group" minOccurs="0"/>
                <xsd:element ref="ns5:Sub_x002d_Group" minOccurs="0"/>
                <xsd:element ref="ns2:Add_x0020_to_x0020_MPB_x0020_document_x0020_library"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Country" ma:index="3" nillable="true" ma:displayName="Country" ma:default="" ma:internalName="Country" ma:readOnly="fals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merica"/>
                        <xsd:enumeration value="Angola"/>
                        <xsd:enumeration value="Australia"/>
                        <xsd:enumeration value="Bangladesh"/>
                        <xsd:enumeration value="Burkina Faso"/>
                        <xsd:enumeration value="Ethiopia"/>
                        <xsd:enumeration value="Ghana"/>
                        <xsd:enumeration value="Global"/>
                        <xsd:enumeration value="India"/>
                        <xsd:enumeration value="Kenya"/>
                        <xsd:enumeration value="Laos"/>
                        <xsd:enumeration value="Lesotho"/>
                        <xsd:enumeration value="Liberia"/>
                        <xsd:enumeration value="Madagascar"/>
                        <xsd:enumeration value="Malawi"/>
                        <xsd:enumeration value="Mali"/>
                        <xsd:enumeration value="Mozambique"/>
                        <xsd:enumeration value="Nepal"/>
                        <xsd:enumeration value="Niger"/>
                        <xsd:enumeration value="Nigeria"/>
                        <xsd:enumeration value="Other"/>
                        <xsd:enumeration value="Pakistan"/>
                        <xsd:enumeration value="Papua New Guinea"/>
                        <xsd:enumeration value="Rwanda"/>
                        <xsd:enumeration value="Sierra Leone"/>
                        <xsd:enumeration value="Swaziland"/>
                        <xsd:enumeration value="Sweden"/>
                        <xsd:enumeration value="Tanzania"/>
                        <xsd:enumeration value="Timor Leste"/>
                        <xsd:enumeration value="Uganda"/>
                        <xsd:enumeration value="United Kingdom"/>
                        <xsd:enumeration value="Zambia"/>
                      </xsd:restriction>
                    </xsd:simpleType>
                  </xsd:union>
                </xsd:simpleType>
              </xsd:element>
            </xsd:sequence>
          </xsd:extension>
        </xsd:complexContent>
      </xsd:complexType>
    </xsd:element>
  </xsd:schema>
  <xsd:schema xmlns:xsd="http://www.w3.org/2001/XMLSchema" xmlns:dms="http://schemas.microsoft.com/office/2006/documentManagement/types" targetNamespace="e2e68419-8eb4-4547-a4e6-c77e2470aaf7" elementFormDefault="qualified">
    <xsd:import namespace="http://schemas.microsoft.com/office/2006/documentManagement/types"/>
    <xsd:element name="Business_x005f_x0020_Area" ma:index="2" nillable="true" ma:displayName="Business Area" ma:default="" ma:internalName="Business_x0020_Area"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dministration"/>
                        <xsd:enumeration value="Communications"/>
                        <xsd:enumeration value="Directorate"/>
                        <xsd:enumeration value="Finance"/>
                        <xsd:enumeration value="Fundraising"/>
                        <xsd:enumeration value="Internal Audit"/>
                        <xsd:enumeration value="IT"/>
                        <xsd:enumeration value="Human Resources"/>
                        <xsd:enumeration value="International Programmes"/>
                        <xsd:enumeration value="Management Information Systems"/>
                        <xsd:enumeration value="Major Partnerships"/>
                        <xsd:enumeration value="Programme Funding"/>
                        <xsd:enumeration value="Programme Support Unit"/>
                        <xsd:enumeration value="Policy and Campaigns"/>
                        <xsd:enumeration value="Strategy and Governance"/>
                        <xsd:enumeration value="Supporter Development"/>
                        <xsd:enumeration value="Strategic Funding"/>
                      </xsd:restriction>
                    </xsd:simpleType>
                  </xsd:union>
                </xsd:simpleType>
              </xsd:element>
            </xsd:sequence>
          </xsd:extension>
        </xsd:complexContent>
      </xsd:complexType>
    </xsd:element>
    <xsd:element name="Sort_x0020_by" ma:index="9" nillable="true" ma:displayName="Sort by" ma:decimals="0" ma:internalName="Sort_x0020_by">
      <xsd:simpleType>
        <xsd:restriction base="dms:Number"/>
      </xsd:simpleType>
    </xsd:element>
    <xsd:element name="Add_x0020_to_x0020_MPB_x0020_document_x0020_library" ma:index="21" nillable="true" ma:displayName="Add to MPB document library" ma:default="0" ma:internalName="Add_x0020_to_x0020_MPB_x0020_document_x0020_library">
      <xsd:simpleType>
        <xsd:restriction base="dms:Boolean"/>
      </xsd:simpleType>
    </xsd:element>
  </xsd:schema>
  <xsd:schema xmlns:xsd="http://www.w3.org/2001/XMLSchema" xmlns:dms="http://schemas.microsoft.com/office/2006/documentManagement/types" targetNamespace="6b5994bc-e51e-4d1d-8911-7a485c487ef1" elementFormDefault="qualified">
    <xsd:import namespace="http://schemas.microsoft.com/office/2006/documentManagement/types"/>
    <xsd:element name="Audience1" ma:index="4" nillable="true" ma:displayName="Audience" ma:default="" ma:internalName="Audience1" ma:readOnly="fals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gency"/>
                        <xsd:enumeration value="Donor"/>
                        <xsd:enumeration value="Government"/>
                        <xsd:enumeration value="Media"/>
                        <xsd:enumeration value="Staff"/>
                        <xsd:enumeration value="Supporter"/>
                        <xsd:enumeration value="Partner"/>
                      </xsd:restriction>
                    </xsd:simpleType>
                  </xsd:union>
                </xsd:simpleType>
              </xsd:element>
            </xsd:sequence>
          </xsd:extension>
        </xsd:complexContent>
      </xsd:complexType>
    </xsd:element>
    <xsd:element name="Document_x0020_Language" ma:index="5" nillable="true" ma:displayName="Document Language" ma:default="" ma:format="Dropdown" ma:internalName="Document_x0020_Language">
      <xsd:simpleType>
        <xsd:union memberTypes="dms:Text">
          <xsd:simpleType>
            <xsd:restriction base="dms:Choice">
              <xsd:enumeration value="English"/>
              <xsd:enumeration value="French"/>
              <xsd:enumeration value="Portuguese"/>
            </xsd:restriction>
          </xsd:simpleType>
        </xsd:union>
      </xsd:simpleType>
    </xsd:element>
    <xsd:element name="Internal_x0020_Only" ma:index="7" nillable="true" ma:displayName="Internal Use Only" ma:default="1" ma:internalName="Internal_x0020_Only">
      <xsd:simpleType>
        <xsd:restriction base="dms:Boolean"/>
      </xsd:simpleType>
    </xsd:element>
  </xsd:schema>
  <xsd:schema xmlns:xsd="http://www.w3.org/2001/XMLSchema" xmlns:dms="http://schemas.microsoft.com/office/2006/documentManagement/types" targetNamespace="d44933a0-8d38-476a-9f94-cb2dabf4dfa5" elementFormDefault="qualified">
    <xsd:import namespace="http://schemas.microsoft.com/office/2006/documentManagement/types"/>
    <xsd:element name="Template" ma:index="16" nillable="true" ma:displayName="Template" ma:default="Briefing note" ma:format="Dropdown" ma:internalName="Template">
      <xsd:simpleType>
        <xsd:restriction base="dms:Choice">
          <xsd:enumeration value="Briefing note"/>
          <xsd:enumeration value="Newsletter"/>
          <xsd:enumeration value="Report"/>
          <xsd:enumeration value="Presentation"/>
        </xsd:restriction>
      </xsd:simpleType>
    </xsd:element>
    <xsd:element name="Language" ma:index="17" nillable="true" ma:displayName="Language" ma:default="English" ma:format="Dropdown" ma:internalName="Language">
      <xsd:simpleType>
        <xsd:restriction base="dms:Choice">
          <xsd:enumeration value="English"/>
          <xsd:enumeration value="French"/>
          <xsd:enumeration value="Portuguese"/>
        </xsd:restriction>
      </xsd:simpleType>
    </xsd:element>
    <xsd:element name="Format" ma:index="18" nillable="true" ma:displayName="Format" ma:default="PowerPoint" ma:format="Dropdown" ma:internalName="Format">
      <xsd:simpleType>
        <xsd:restriction base="dms:Choice">
          <xsd:enumeration value="PowerPoint"/>
          <xsd:enumeration value="Word"/>
          <xsd:enumeration value="InDesign"/>
        </xsd:restriction>
      </xsd:simpleType>
    </xsd:element>
    <xsd:element name="Group" ma:index="19" nillable="true" ma:displayName="Group" ma:default="Presentations" ma:format="Dropdown" ma:internalName="Group">
      <xsd:simpleType>
        <xsd:restriction base="dms:Choice">
          <xsd:enumeration value="Presentations"/>
          <xsd:enumeration value="Reports"/>
        </xsd:restriction>
      </xsd:simpleType>
    </xsd:element>
    <xsd:element name="Sub_x002d_Group" ma:index="20" nillable="true" ma:displayName="Sub-Group" ma:default="PowerPoint" ma:format="Dropdown" ma:internalName="Sub_x002d_Group">
      <xsd:simpleType>
        <xsd:restriction base="dms:Choice">
          <xsd:enumeration value="PowerPoint"/>
          <xsd:enumeration value="Newsletter"/>
          <xsd:enumeration value="Report (internal)"/>
          <xsd:enumeration value="Briefing note"/>
          <xsd:enumeration value="Framework"/>
          <xsd:enumeration value="Report (external)"/>
          <xsd:enumeration value="Case study"/>
          <xsd:enumeration value="Guidelines"/>
          <xsd:enumeration value="Policy"/>
          <xsd:enumeration value="Strateg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15" ma:displayName="Content Type" ma:readOnly="tru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E6335AA-CDAD-47AD-9921-4D4DE2433E7C}">
  <ds:schemaRefs>
    <ds:schemaRef ds:uri="http://schemas.microsoft.com/sharepoint/v3/contenttype/forms"/>
  </ds:schemaRefs>
</ds:datastoreItem>
</file>

<file path=customXml/itemProps2.xml><?xml version="1.0" encoding="utf-8"?>
<ds:datastoreItem xmlns:ds="http://schemas.openxmlformats.org/officeDocument/2006/customXml" ds:itemID="{5927491C-8CBD-4E76-9AD5-73691C0A5AB2}">
  <ds:schemaRefs>
    <ds:schemaRef ds:uri="http://schemas.openxmlformats.org/package/2006/metadata/core-properties"/>
    <ds:schemaRef ds:uri="http://schemas.microsoft.com/sharepoint/v3"/>
    <ds:schemaRef ds:uri="http://purl.org/dc/terms/"/>
    <ds:schemaRef ds:uri="http://schemas.microsoft.com/office/2006/documentManagement/types"/>
    <ds:schemaRef ds:uri="http://schemas.microsoft.com/office/2006/metadata/properties"/>
    <ds:schemaRef ds:uri="6b5994bc-e51e-4d1d-8911-7a485c487ef1"/>
    <ds:schemaRef ds:uri="http://purl.org/dc/elements/1.1/"/>
    <ds:schemaRef ds:uri="d44933a0-8d38-476a-9f94-cb2dabf4dfa5"/>
    <ds:schemaRef ds:uri="e2e68419-8eb4-4547-a4e6-c77e2470aaf7"/>
    <ds:schemaRef ds:uri="http://www.w3.org/XML/1998/namespace"/>
    <ds:schemaRef ds:uri="http://purl.org/dc/dcmitype/"/>
  </ds:schemaRefs>
</ds:datastoreItem>
</file>

<file path=customXml/itemProps3.xml><?xml version="1.0" encoding="utf-8"?>
<ds:datastoreItem xmlns:ds="http://schemas.openxmlformats.org/officeDocument/2006/customXml" ds:itemID="{1EA29430-6A4A-4E1D-B4CD-58B9D74362C4}">
  <ds:schemaRefs>
    <ds:schemaRef ds:uri="http://schemas.microsoft.com/sharepoint/events"/>
  </ds:schemaRefs>
</ds:datastoreItem>
</file>

<file path=customXml/itemProps4.xml><?xml version="1.0" encoding="utf-8"?>
<ds:datastoreItem xmlns:ds="http://schemas.openxmlformats.org/officeDocument/2006/customXml" ds:itemID="{E7E83C19-5BE0-4BE3-86E1-C0FEBFBB6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2e68419-8eb4-4547-a4e6-c77e2470aaf7"/>
    <ds:schemaRef ds:uri="6b5994bc-e51e-4d1d-8911-7a485c487ef1"/>
    <ds:schemaRef ds:uri="d44933a0-8d38-476a-9f94-cb2dabf4dfa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8245</TotalTime>
  <Words>909</Words>
  <Application>Microsoft Office PowerPoint</Application>
  <PresentationFormat>On-screen Show (4:3)</PresentationFormat>
  <Paragraphs>109</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How did the East Asian ‘Tigers’  deliver sanitation within a generation? Lessons for the SDGs</vt:lpstr>
      <vt:lpstr>Transformational Change</vt:lpstr>
      <vt:lpstr>GDP and Sanitation </vt:lpstr>
      <vt:lpstr>Leadership is critical</vt:lpstr>
      <vt:lpstr>Integrated Approach</vt:lpstr>
      <vt:lpstr>PowerPoint Presentation</vt:lpstr>
      <vt:lpstr>In summary… </vt:lpstr>
      <vt:lpstr>   SWA Behaviours   Leadership  Strengthening Country Systems  Mutual Accountability  Financing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WaterAid presentation 2013</dc:title>
  <dc:creator>Alison Gentleman</dc:creator>
  <cp:keywords>powerpoint, blank, template</cp:keywords>
  <cp:lastModifiedBy>Barbara Frost</cp:lastModifiedBy>
  <cp:revision>269</cp:revision>
  <cp:lastPrinted>2016-03-10T09:19:25Z</cp:lastPrinted>
  <dcterms:created xsi:type="dcterms:W3CDTF">2012-01-11T09:47:07Z</dcterms:created>
  <dcterms:modified xsi:type="dcterms:W3CDTF">2016-03-13T10:30:59Z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0x0101007AD46FA00E444140A16749902B7C34F0010067E7628AD3E6B745A14726356FDB1C9A</vt:lpwstr>
  </property>
</Properties>
</file>